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6" r:id="rId4"/>
    <p:sldId id="262" r:id="rId5"/>
    <p:sldId id="260" r:id="rId6"/>
    <p:sldId id="261" r:id="rId7"/>
    <p:sldId id="259" r:id="rId8"/>
    <p:sldId id="267" r:id="rId9"/>
    <p:sldId id="268" r:id="rId10"/>
    <p:sldId id="269" r:id="rId11"/>
    <p:sldId id="263" r:id="rId12"/>
    <p:sldId id="270" r:id="rId13"/>
    <p:sldId id="264" r:id="rId14"/>
    <p:sldId id="271" r:id="rId15"/>
    <p:sldId id="272" r:id="rId16"/>
    <p:sldId id="257" r:id="rId17"/>
    <p:sldId id="265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FF9999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241AD4-AFA5-47E2-BF16-10086C2FB8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0F787E6-5A4A-4BB7-94D4-9E8C338F7D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D05576-9432-4824-B393-86E9EE915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B07DC-78DD-4D7E-94D0-B272EA65DB91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E48C9C6-AFCC-48A0-A97C-7D602AAFF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DFFC1B-B29D-4BEA-A61C-17AD91779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F34-8443-4909-85E0-382B24384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023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9C5BDB-AA9D-4B2E-9CBB-D62E9E6B8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337DFBD-BC9B-412F-BD07-43022D348B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90B54E-9750-4DC0-89CD-9146B1ADF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B07DC-78DD-4D7E-94D0-B272EA65DB91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D57B11-6F2E-4B78-86A2-4E4B07D95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373B7B-37FC-42B8-BA16-2F28E7C22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F34-8443-4909-85E0-382B24384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901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1DA59D8-0C67-4321-8235-AA64E0FFAE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16EE3FA-1A7C-4988-A2B2-FD234DD4AF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9D4B65-2438-446D-BCAA-66320BE7A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B07DC-78DD-4D7E-94D0-B272EA65DB91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F02C0A-2722-45AE-B65B-4EE272BBC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4AD19E-0FF7-4942-BA9B-5C106348E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F34-8443-4909-85E0-382B24384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696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C5BD6F-FEC9-4A43-917C-1E9C3E5AA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CB2403-BEA4-49C0-BA3A-F74E330539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79A584-88BA-41AE-91DB-2ECB6BB32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B07DC-78DD-4D7E-94D0-B272EA65DB91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FA35DE4-AC41-4A84-8E6D-C5F37C783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BA29C9-9E96-4F82-9A9D-7AD263D9C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F34-8443-4909-85E0-382B24384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429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BCF7BF-1384-42C4-93FB-C518C469C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4D6994A-10FB-4990-9580-1DC7146B1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E384CE-D09E-4970-8779-875B70FF3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B07DC-78DD-4D7E-94D0-B272EA65DB91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EF77790-CF43-4A8F-9B18-E3CCE32E3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ED47A7-F988-4E08-8C98-874C4973F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F34-8443-4909-85E0-382B24384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004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22414-EACA-452C-82DB-1FECC448C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46E7E0-14FE-411A-A65E-A80BC5C20E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31D8D8A-81DA-406F-BAA0-E83987E73E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44ED96D-D9F4-461A-8F39-64EDB870C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B07DC-78DD-4D7E-94D0-B272EA65DB91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66C1EDC-D17C-44AA-BB19-5D33634D9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5D29CDB-E767-41DC-BF41-490B19AFC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F34-8443-4909-85E0-382B24384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285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C6AFE7-3E77-4EFF-9EC7-1FA8008AB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EB4BE27-BD02-4AAF-8C2C-A3A5184D6B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8B106D2-2021-46A8-B485-3DB2080B43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65E7AE0-868C-4EF8-A062-EE184BD14D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289BA7B-9761-48E5-80AA-DB2EC2F11B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9E07D5F-5A01-4F33-9A76-0A8869CBF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B07DC-78DD-4D7E-94D0-B272EA65DB91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ACA2687-4B3A-4635-9CAE-3F79C96C9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0A8FC35-B1DE-4D1A-9AE8-57C59F26A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F34-8443-4909-85E0-382B24384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193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F38661-0A0B-45DA-91AD-FA263B0BC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8C91D51-EB9D-4DD4-924C-8C552C6EA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B07DC-78DD-4D7E-94D0-B272EA65DB91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30272CA-B8AD-4E2F-AC94-14B46020F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7C1BD4B-2474-4B6E-93EF-79DD56F8D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F34-8443-4909-85E0-382B24384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378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32A0DC6-9388-4346-B251-10B7F49E1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B07DC-78DD-4D7E-94D0-B272EA65DB91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70AD0E1-9242-40D8-9964-60F218088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F4D313D-57CB-4371-B20B-60B6D30B6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F34-8443-4909-85E0-382B24384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302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D744CE-3B20-4677-965E-9C64A8860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185EF1-3940-48CB-A75E-1CC4F5BEB2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9167DED-2271-4262-9D40-510CABA216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45C7649-AA59-4D8E-8236-247D9D0E7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B07DC-78DD-4D7E-94D0-B272EA65DB91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D792695-9E47-4868-A1BC-9EF38F4C2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7195FCD-01D2-4691-8C5F-4964E389F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F34-8443-4909-85E0-382B24384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105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24A7F7-CE38-4764-ACA7-4175ADB57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EE3E760-58E9-4E91-BAFB-5551304617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A1E62E9-2982-4C30-A762-A10474451F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49F867B-F01A-487F-8E6A-9379F4D77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B07DC-78DD-4D7E-94D0-B272EA65DB91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88EE250-21CD-4E39-B929-E4F2B30E8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00F677B-2FC7-4473-B874-92E15B9A0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F34-8443-4909-85E0-382B24384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537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F25454-F5DA-416B-9F8A-4DCC981B4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1282867-7EED-4CC7-83CE-9F1FD2ECF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00BBBB7-5B67-4F2B-82C9-43A75CC34D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B07DC-78DD-4D7E-94D0-B272EA65DB91}" type="datetimeFigureOut">
              <a:rPr lang="ru-RU" smtClean="0"/>
              <a:t>23.02.2025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73D8C28-6600-47B7-A011-CB55218C19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0AAB0F5-3BAF-41F3-A774-EDA1BD11FA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F7F34-8443-4909-85E0-382B24384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270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1000">
              <a:schemeClr val="accent1">
                <a:lumMod val="45000"/>
                <a:lumOff val="55000"/>
              </a:schemeClr>
            </a:gs>
            <a:gs pos="89000">
              <a:srgbClr val="00B0F0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ADEC4B-58B2-4C4E-9C86-93AF39298D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4719" y="672659"/>
            <a:ext cx="10633434" cy="1014739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latin typeface="Arial Black" panose="020B0A04020102020204" pitchFamily="34" charset="0"/>
              </a:rPr>
              <a:t>Муниципальное бюджетное общеобразовательное учреждение города Тулуна</a:t>
            </a:r>
            <a:br>
              <a:rPr lang="ru-RU" sz="2400" dirty="0">
                <a:latin typeface="Arial Black" panose="020B0A04020102020204" pitchFamily="34" charset="0"/>
              </a:rPr>
            </a:br>
            <a:r>
              <a:rPr lang="ru-RU" sz="2400" dirty="0">
                <a:latin typeface="Arial Black" panose="020B0A04020102020204" pitchFamily="34" charset="0"/>
              </a:rPr>
              <a:t>«Средняя общеобразовательная школа № 25»</a:t>
            </a:r>
            <a:br>
              <a:rPr lang="ru-RU" sz="2400" dirty="0">
                <a:latin typeface="Arial Black" panose="020B0A04020102020204" pitchFamily="34" charset="0"/>
              </a:rPr>
            </a:b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0E900D6-859C-4E3C-BFA3-5B141720EA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0961" y="2184750"/>
            <a:ext cx="9835297" cy="1774508"/>
          </a:xfrm>
        </p:spPr>
        <p:txBody>
          <a:bodyPr>
            <a:normAutofit fontScale="62500" lnSpcReduction="20000"/>
          </a:bodyPr>
          <a:lstStyle/>
          <a:p>
            <a:r>
              <a:rPr lang="ru-RU" sz="8000" dirty="0">
                <a:solidFill>
                  <a:srgbClr val="002060"/>
                </a:solidFill>
                <a:latin typeface="Arial Black" panose="020B0A04020102020204" pitchFamily="34" charset="0"/>
              </a:rPr>
              <a:t>Известные и неизвестные страницы истории города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869255-4F2D-4892-9D03-AB54407C7B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742" y="3429000"/>
            <a:ext cx="9144793" cy="165825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AD4E43F-9832-4280-A7D7-39AD457CDF37}"/>
              </a:ext>
            </a:extLst>
          </p:cNvPr>
          <p:cNvSpPr txBox="1"/>
          <p:nvPr/>
        </p:nvSpPr>
        <p:spPr>
          <a:xfrm>
            <a:off x="744720" y="4041742"/>
            <a:ext cx="1087853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Выполнил: </a:t>
            </a:r>
          </a:p>
          <a:p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Ташлыков Олег,  ученик 10 класса            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                                                                 </a:t>
            </a:r>
          </a:p>
          <a:p>
            <a:endParaRPr lang="ru-RU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Руководитель: </a:t>
            </a:r>
          </a:p>
          <a:p>
            <a:r>
              <a:rPr lang="ru-RU" sz="20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Бушина</a:t>
            </a:r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 Юлия Александровна, </a:t>
            </a:r>
          </a:p>
          <a:p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</a:rPr>
              <a:t>учитель истории МБОУ «СОШ № 25»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35FEB2-16C2-4386-A5A6-32FD87FEF154}"/>
              </a:ext>
            </a:extLst>
          </p:cNvPr>
          <p:cNvSpPr txBox="1"/>
          <p:nvPr/>
        </p:nvSpPr>
        <p:spPr>
          <a:xfrm>
            <a:off x="5142922" y="6313602"/>
            <a:ext cx="22422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Тулун, 2025 г.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D26B4F9-B161-4CB4-9F1D-CB91055C9A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9713" y="3648722"/>
            <a:ext cx="2839309" cy="2929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930453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40000"/>
                <a:lumOff val="6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4">
                <a:lumMod val="60000"/>
                <a:lumOff val="4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35AE3FC-661B-4ABD-AB7F-14D6E03ED550}"/>
              </a:ext>
            </a:extLst>
          </p:cNvPr>
          <p:cNvSpPr txBox="1"/>
          <p:nvPr/>
        </p:nvSpPr>
        <p:spPr>
          <a:xfrm>
            <a:off x="7203441" y="142240"/>
            <a:ext cx="3495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Первые и впервые</a:t>
            </a:r>
          </a:p>
        </p:txBody>
      </p:sp>
      <p:pic>
        <p:nvPicPr>
          <p:cNvPr id="4" name="Picture 24">
            <a:extLst>
              <a:ext uri="{FF2B5EF4-FFF2-40B4-BE49-F238E27FC236}">
                <a16:creationId xmlns:a16="http://schemas.microsoft.com/office/drawing/2014/main" id="{83012F84-BB0E-E30F-9519-E9E044A368F6}"/>
              </a:ext>
            </a:extLst>
          </p:cNvPr>
          <p:cNvPicPr/>
          <p:nvPr/>
        </p:nvPicPr>
        <p:blipFill>
          <a:blip r:embed="rId2"/>
          <a:srcRect/>
          <a:stretch/>
        </p:blipFill>
        <p:spPr>
          <a:xfrm>
            <a:off x="363986" y="665461"/>
            <a:ext cx="11248006" cy="605029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502863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42000">
              <a:schemeClr val="accent1">
                <a:lumMod val="45000"/>
                <a:lumOff val="55000"/>
              </a:schemeClr>
            </a:gs>
            <a:gs pos="83000">
              <a:schemeClr val="accent6">
                <a:lumMod val="40000"/>
                <a:lumOff val="6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99BAE45-6C43-4D7F-A447-5F5408BE2948}"/>
              </a:ext>
            </a:extLst>
          </p:cNvPr>
          <p:cNvSpPr txBox="1"/>
          <p:nvPr/>
        </p:nvSpPr>
        <p:spPr>
          <a:xfrm>
            <a:off x="4447713" y="142437"/>
            <a:ext cx="74394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Настольная игра «Вопросы кожаного мешка»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12B8226-249A-1CB0-4BE8-08A8A3AFA56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36" r="17603" b="4536"/>
          <a:stretch/>
        </p:blipFill>
        <p:spPr bwMode="auto">
          <a:xfrm>
            <a:off x="142042" y="848372"/>
            <a:ext cx="11647503" cy="5707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7020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42000">
              <a:schemeClr val="accent1">
                <a:lumMod val="45000"/>
                <a:lumOff val="55000"/>
              </a:schemeClr>
            </a:gs>
            <a:gs pos="83000">
              <a:schemeClr val="accent6">
                <a:lumMod val="40000"/>
                <a:lumOff val="6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99BAE45-6C43-4D7F-A447-5F5408BE2948}"/>
              </a:ext>
            </a:extLst>
          </p:cNvPr>
          <p:cNvSpPr txBox="1"/>
          <p:nvPr/>
        </p:nvSpPr>
        <p:spPr>
          <a:xfrm>
            <a:off x="4447713" y="142437"/>
            <a:ext cx="74394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Настольная игра «Вопросы кожаного мешка»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8E653C3-A5FB-1EAE-C272-D5348DC7EB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5658"/>
            <a:ext cx="12192000" cy="60499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761226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60000">
              <a:schemeClr val="accent1">
                <a:lumMod val="45000"/>
                <a:lumOff val="55000"/>
              </a:schemeClr>
            </a:gs>
            <a:gs pos="98000">
              <a:schemeClr val="accent6">
                <a:lumMod val="40000"/>
                <a:lumOff val="6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A8CAB3-5BE0-421A-8FF8-5C90CF5CF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886" y="931025"/>
            <a:ext cx="11743113" cy="5926975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Вы готовы найти ответы на вопросы:</a:t>
            </a:r>
            <a:br>
              <a:rPr lang="ru-RU" sz="4000" b="1" dirty="0">
                <a:solidFill>
                  <a:srgbClr val="FF0000"/>
                </a:solidFill>
              </a:rPr>
            </a:br>
            <a:r>
              <a:rPr lang="ru-RU" sz="3100" b="1" dirty="0"/>
              <a:t>- Почему в 2022 году мы отмечали 95-летие города, а не 100-летие?</a:t>
            </a:r>
            <a:br>
              <a:rPr lang="ru-RU" sz="3100" b="1" dirty="0"/>
            </a:br>
            <a:r>
              <a:rPr lang="ru-RU" sz="3100" b="1" dirty="0"/>
              <a:t>- На территории нашей школы находится памятник. Кому он установлен?</a:t>
            </a:r>
            <a:br>
              <a:rPr lang="ru-RU" sz="3100" b="1" dirty="0"/>
            </a:br>
            <a:r>
              <a:rPr lang="ru-RU" sz="3100" b="1" dirty="0"/>
              <a:t>- Год запуска в работу Тулунского стекольного завода?</a:t>
            </a:r>
            <a:br>
              <a:rPr lang="ru-RU" sz="3100" b="1" dirty="0"/>
            </a:br>
            <a:r>
              <a:rPr lang="ru-RU" sz="3100" b="1" dirty="0"/>
              <a:t>- Уголь добывают на разрезе, тогда почему в городе есть район с названием «Шахта»?</a:t>
            </a:r>
            <a:br>
              <a:rPr lang="ru-RU" sz="3100" b="1" dirty="0"/>
            </a:br>
            <a:r>
              <a:rPr lang="ru-RU" sz="3100" b="1" dirty="0"/>
              <a:t>- В каком году начались первые уроки в нашей школе № 25?</a:t>
            </a:r>
            <a:br>
              <a:rPr lang="ru-RU" sz="3100" b="1" dirty="0"/>
            </a:br>
            <a:r>
              <a:rPr lang="ru-RU" sz="3100" b="1" dirty="0"/>
              <a:t>- В каком году на станцию Тулун прибыл первый поезд?</a:t>
            </a:r>
            <a:br>
              <a:rPr lang="ru-RU" sz="3100" b="1" dirty="0"/>
            </a:br>
            <a:r>
              <a:rPr lang="ru-RU" sz="4000" b="1" dirty="0">
                <a:solidFill>
                  <a:srgbClr val="FF0000"/>
                </a:solidFill>
              </a:rPr>
              <a:t>А вам интересно узнать, что:</a:t>
            </a:r>
            <a:br>
              <a:rPr lang="ru-RU" sz="4000" b="1" dirty="0">
                <a:solidFill>
                  <a:srgbClr val="FF0000"/>
                </a:solidFill>
              </a:rPr>
            </a:br>
            <a:r>
              <a:rPr lang="ru-RU" sz="4000" b="1" dirty="0">
                <a:solidFill>
                  <a:srgbClr val="0070C0"/>
                </a:solidFill>
              </a:rPr>
              <a:t>- </a:t>
            </a:r>
            <a:r>
              <a:rPr lang="ru-RU" sz="3100" b="1" dirty="0"/>
              <a:t>в 1992 году в Тулуне жило 53,8 тысяч человек?</a:t>
            </a:r>
            <a:br>
              <a:rPr lang="ru-RU" sz="3100" b="1" dirty="0"/>
            </a:br>
            <a:r>
              <a:rPr lang="ru-RU" sz="3100" b="1" dirty="0"/>
              <a:t>-  архитектором Покровского храма является А.С. Покровский?</a:t>
            </a:r>
            <a:br>
              <a:rPr lang="ru-RU" sz="3100" b="1" dirty="0"/>
            </a:br>
            <a:r>
              <a:rPr lang="ru-RU" sz="3100" b="1" dirty="0"/>
              <a:t>-  первая телеграмма в Тулун пришла 26 декабря 1905 года?</a:t>
            </a:r>
            <a:br>
              <a:rPr lang="ru-RU" sz="3100" b="1" dirty="0"/>
            </a:br>
            <a:r>
              <a:rPr lang="ru-RU" sz="3100" b="1" dirty="0"/>
              <a:t>-  «Скала» и «Тулунская-12» самые известные сорта яровой пшеницы Тулунской селекционной станции?</a:t>
            </a:r>
            <a:br>
              <a:rPr lang="ru-RU" sz="3100" b="1" dirty="0"/>
            </a:br>
            <a:endParaRPr lang="ru-RU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9BAE45-6C43-4D7F-A447-5F5408BE2948}"/>
              </a:ext>
            </a:extLst>
          </p:cNvPr>
          <p:cNvSpPr txBox="1"/>
          <p:nvPr/>
        </p:nvSpPr>
        <p:spPr>
          <a:xfrm>
            <a:off x="3657600" y="283931"/>
            <a:ext cx="75396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Настольная игра «Вопросы кожаного мешка»</a:t>
            </a:r>
          </a:p>
        </p:txBody>
      </p:sp>
    </p:spTree>
    <p:extLst>
      <p:ext uri="{BB962C8B-B14F-4D97-AF65-F5344CB8AC3E}">
        <p14:creationId xmlns:p14="http://schemas.microsoft.com/office/powerpoint/2010/main" val="34279088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42000">
              <a:schemeClr val="accent1">
                <a:lumMod val="45000"/>
                <a:lumOff val="55000"/>
              </a:schemeClr>
            </a:gs>
            <a:gs pos="83000">
              <a:schemeClr val="accent6">
                <a:lumMod val="40000"/>
                <a:lumOff val="6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99BAE45-6C43-4D7F-A447-5F5408BE2948}"/>
              </a:ext>
            </a:extLst>
          </p:cNvPr>
          <p:cNvSpPr txBox="1"/>
          <p:nvPr/>
        </p:nvSpPr>
        <p:spPr>
          <a:xfrm>
            <a:off x="4447713" y="142437"/>
            <a:ext cx="74394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Настольная игра «Вопросы кожаного мешка»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019442-EFCC-009A-73D9-ED743DDEC3CB}"/>
              </a:ext>
            </a:extLst>
          </p:cNvPr>
          <p:cNvSpPr txBox="1"/>
          <p:nvPr/>
        </p:nvSpPr>
        <p:spPr>
          <a:xfrm>
            <a:off x="124287" y="653208"/>
            <a:ext cx="6525088" cy="6136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ru-RU" sz="155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Описание игры:</a:t>
            </a:r>
            <a:r>
              <a:rPr lang="ru-RU" sz="15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игры нужны участники (от 2 до 4 человек) и ведущий. На столе разворачиваем карту Тулуна, на ней нанесены маршруты из разных районов города к центру. Тулун - слово бурятского происхождения и в переводе на русский язык означает "кожаный мешок" или просто "мешок". Поэтому именно в мешке будут лежать вопросы. Вопросы о событиях, людях и местах города Тулуна напечатаны на карточках с номерами и находятся у ведущего. Участники выбирают себе фишку и район, из которого они начнут движение к центру. Фишки пронумерованы – по этим номерам устанавливается порядок ответов на вопросы. Чтобы сделать шаг нужно достать вопрос и ответить на него. Ведущий задает вопрос и проверяет правильность ответа. Если ответа нет или ответ не верен, то бочонок возвращается в мешок. Побеждает участник, который первым дойдет до центра города. </a:t>
            </a:r>
            <a:endParaRPr lang="ru-RU" sz="1550" dirty="0">
              <a:solidFill>
                <a:srgbClr val="000000"/>
              </a:solidFill>
              <a:effectLst/>
              <a:latin typeface="XO Thames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ru-RU" sz="15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Можно играть в режиме обучения, то есть в случае неправильного ответа, ведущим зачитывается ответ, вопрос снова возвращается в мешок. И теперь кому-то может повести, и он вытянет вопрос, ответ на который уже известен.</a:t>
            </a:r>
            <a:endParaRPr lang="ru-RU" sz="1550" dirty="0">
              <a:solidFill>
                <a:srgbClr val="000000"/>
              </a:solidFill>
              <a:effectLst/>
              <a:latin typeface="XO Thames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CF4E61B-0D73-40A3-10B0-AA1B58F84A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89"/>
          <a:stretch/>
        </p:blipFill>
        <p:spPr bwMode="auto">
          <a:xfrm flipH="1">
            <a:off x="6802423" y="1063450"/>
            <a:ext cx="5191307" cy="524857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930980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42000">
              <a:schemeClr val="accent1">
                <a:lumMod val="45000"/>
                <a:lumOff val="55000"/>
              </a:schemeClr>
            </a:gs>
            <a:gs pos="83000">
              <a:schemeClr val="accent6">
                <a:lumMod val="40000"/>
                <a:lumOff val="6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99BAE45-6C43-4D7F-A447-5F5408BE2948}"/>
              </a:ext>
            </a:extLst>
          </p:cNvPr>
          <p:cNvSpPr txBox="1"/>
          <p:nvPr/>
        </p:nvSpPr>
        <p:spPr>
          <a:xfrm>
            <a:off x="4447713" y="142437"/>
            <a:ext cx="743948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Настольная игра «Вопросы кожаного мешка»</a:t>
            </a:r>
          </a:p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в интеллектуальном школьном марафоне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561C05F-EBBF-E6BA-61B6-53DDA24AC3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64"/>
          <a:stretch/>
        </p:blipFill>
        <p:spPr bwMode="auto">
          <a:xfrm>
            <a:off x="153880" y="1293219"/>
            <a:ext cx="5989320" cy="52052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570CF8A-E715-DAF4-D6A0-1AC7B91576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8758" y="1293219"/>
            <a:ext cx="5669362" cy="52052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021623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1000">
              <a:schemeClr val="accent1">
                <a:lumMod val="5000"/>
                <a:lumOff val="95000"/>
              </a:schemeClr>
            </a:gs>
            <a:gs pos="54000">
              <a:srgbClr val="00B0F0"/>
            </a:gs>
            <a:gs pos="75000">
              <a:srgbClr val="FF7C80"/>
            </a:gs>
            <a:gs pos="100000">
              <a:srgbClr val="FF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AF55EB3-8037-42EC-B60A-588A93567C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41" y="292963"/>
            <a:ext cx="3812390" cy="404059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D61DB9D-436D-4CA2-8FCF-38C92EBCADE4}"/>
              </a:ext>
            </a:extLst>
          </p:cNvPr>
          <p:cNvSpPr txBox="1"/>
          <p:nvPr/>
        </p:nvSpPr>
        <p:spPr>
          <a:xfrm>
            <a:off x="4206240" y="810706"/>
            <a:ext cx="7985760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«Любовь к родному обществу, знание его истории - основа, на которой только и может осуществляться культура всего общества… Память – это не сохранение прошлого, это забота о будущем».</a:t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Д.С. Лихачёв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5827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24000">
              <a:schemeClr val="accent1">
                <a:lumMod val="40000"/>
                <a:lumOff val="60000"/>
              </a:schemeClr>
            </a:gs>
            <a:gs pos="61000">
              <a:schemeClr val="accent4">
                <a:lumMod val="40000"/>
                <a:lumOff val="60000"/>
              </a:schemeClr>
            </a:gs>
            <a:gs pos="85000">
              <a:srgbClr val="FF99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99BAE45-6C43-4D7F-A447-5F5408BE2948}"/>
              </a:ext>
            </a:extLst>
          </p:cNvPr>
          <p:cNvSpPr txBox="1"/>
          <p:nvPr/>
        </p:nvSpPr>
        <p:spPr>
          <a:xfrm>
            <a:off x="4172989" y="142240"/>
            <a:ext cx="65254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Используемые источники информации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42D2DB-2798-422F-BCAA-35E111DE0C4E}"/>
              </a:ext>
            </a:extLst>
          </p:cNvPr>
          <p:cNvSpPr txBox="1"/>
          <p:nvPr/>
        </p:nvSpPr>
        <p:spPr>
          <a:xfrm>
            <a:off x="141316" y="1065784"/>
            <a:ext cx="11909367" cy="5262979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24000">
                <a:schemeClr val="accent1">
                  <a:lumMod val="40000"/>
                  <a:lumOff val="60000"/>
                </a:schemeClr>
              </a:gs>
              <a:gs pos="65000">
                <a:schemeClr val="accent4">
                  <a:lumMod val="40000"/>
                  <a:lumOff val="60000"/>
                </a:schemeClr>
              </a:gs>
              <a:gs pos="100000">
                <a:srgbClr val="FF9999"/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r>
              <a:rPr lang="ru-RU" sz="2800" dirty="0"/>
              <a:t>1. Сибирский архив, 10 октября 1915г., №10, стр. 45</a:t>
            </a:r>
          </a:p>
          <a:p>
            <a:r>
              <a:rPr lang="ru-RU" sz="2800" dirty="0"/>
              <a:t>2. Шерстобоев В. Н. Илимская пашня. Т. II. Пашня Илимского воеводства XVII и начала XVIII века — Иркутск : Иркут. кн. изд-во, 1957. — 673 с., стр. 28</a:t>
            </a:r>
          </a:p>
          <a:p>
            <a:r>
              <a:rPr lang="ru-RU" sz="2800" dirty="0"/>
              <a:t>4. Винокуров, М.А.; Суходолов, А.П. Города Иркутской области, Издательство: Иркутск: БГУЭП, 344 страниц; 2010 г.</a:t>
            </a:r>
          </a:p>
          <a:p>
            <a:r>
              <a:rPr lang="ru-RU" sz="2800" dirty="0"/>
              <a:t>5. http://irkipedia.ru/sites/default/files/pdf/automat/letopis2b.pdf</a:t>
            </a:r>
          </a:p>
          <a:p>
            <a:r>
              <a:rPr lang="ru-RU" sz="2800" dirty="0"/>
              <a:t>6. https://цбс-тулун.рф</a:t>
            </a:r>
          </a:p>
          <a:p>
            <a:r>
              <a:rPr lang="ru-RU" sz="2800" dirty="0"/>
              <a:t>7. https://irkobl.ru/sites/archiv/</a:t>
            </a:r>
          </a:p>
          <a:p>
            <a:r>
              <a:rPr lang="ru-RU" sz="2800" dirty="0"/>
              <a:t>8.  В.Н. </a:t>
            </a:r>
            <a:r>
              <a:rPr lang="ru-RU" sz="2800" dirty="0" err="1"/>
              <a:t>Пивень</a:t>
            </a:r>
            <a:r>
              <a:rPr lang="ru-RU" sz="2800" dirty="0"/>
              <a:t>, Там, где живу... – Красноярск: Сибирские промыслы. 2005 – 168с.</a:t>
            </a:r>
          </a:p>
          <a:p>
            <a:r>
              <a:rPr lang="ru-RU" sz="2800" dirty="0"/>
              <a:t>9. Н.К. Зарубин, Без села России не бывать : 85 лет Тулунскому району          – Тулун, 2011. – 248с.</a:t>
            </a:r>
          </a:p>
        </p:txBody>
      </p:sp>
    </p:spTree>
    <p:extLst>
      <p:ext uri="{BB962C8B-B14F-4D97-AF65-F5344CB8AC3E}">
        <p14:creationId xmlns:p14="http://schemas.microsoft.com/office/powerpoint/2010/main" val="3399071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3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A308CC1-E618-487D-9C4B-3E55663FA4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09" y="123922"/>
            <a:ext cx="11949343" cy="651657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62000">
                <a:schemeClr val="accent1">
                  <a:lumMod val="45000"/>
                  <a:lumOff val="55000"/>
                </a:schemeClr>
              </a:gs>
              <a:gs pos="8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Цель: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r>
              <a:rPr lang="ru-RU" sz="3200" dirty="0"/>
              <a:t>Создать игру повышающую интерес к истории города Тулуна.  </a:t>
            </a:r>
          </a:p>
          <a:p>
            <a:pPr marL="0" indent="0">
              <a:buNone/>
            </a:pPr>
            <a:endParaRPr lang="ru-RU" sz="3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Задачи:</a:t>
            </a:r>
          </a:p>
          <a:p>
            <a:pPr marL="0" indent="0">
              <a:buNone/>
            </a:pPr>
            <a:r>
              <a:rPr lang="ru-RU" sz="3200" dirty="0"/>
              <a:t>1.	Анализ и изучение источников;</a:t>
            </a:r>
          </a:p>
          <a:p>
            <a:pPr marL="0" indent="0">
              <a:buNone/>
            </a:pPr>
            <a:r>
              <a:rPr lang="ru-RU" sz="3200" dirty="0"/>
              <a:t>2.	Обобщение, систематизация материала;</a:t>
            </a:r>
          </a:p>
          <a:p>
            <a:pPr marL="0" indent="0">
              <a:buNone/>
            </a:pPr>
            <a:r>
              <a:rPr lang="ru-RU" sz="3200" dirty="0"/>
              <a:t>3.	Поиск ответов на исторические вопросы;</a:t>
            </a:r>
          </a:p>
          <a:p>
            <a:pPr marL="514350" indent="-514350">
              <a:buAutoNum type="arabicPeriod" startAt="4"/>
            </a:pPr>
            <a:r>
              <a:rPr lang="ru-RU" sz="3200" dirty="0"/>
              <a:t>Оформить материал в виде настольной игры.</a:t>
            </a:r>
          </a:p>
          <a:p>
            <a:pPr marL="0" indent="0">
              <a:buNone/>
            </a:pPr>
            <a:endParaRPr lang="ru-RU" sz="3200" dirty="0"/>
          </a:p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Объект исследования: </a:t>
            </a:r>
            <a:r>
              <a:rPr lang="ru-RU" sz="3200" dirty="0"/>
              <a:t>история города Тулуна.</a:t>
            </a:r>
          </a:p>
        </p:txBody>
      </p:sp>
    </p:spTree>
    <p:extLst>
      <p:ext uri="{BB962C8B-B14F-4D97-AF65-F5344CB8AC3E}">
        <p14:creationId xmlns:p14="http://schemas.microsoft.com/office/powerpoint/2010/main" val="4154652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3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A308CC1-E618-487D-9C4B-3E55663FA4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09" y="123922"/>
            <a:ext cx="11949343" cy="6578719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62000">
                <a:schemeClr val="accent1">
                  <a:lumMod val="45000"/>
                  <a:lumOff val="55000"/>
                </a:schemeClr>
              </a:gs>
              <a:gs pos="8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Предмет исследования:  </a:t>
            </a:r>
          </a:p>
          <a:p>
            <a:pPr marL="0" indent="0">
              <a:buNone/>
            </a:pPr>
            <a:r>
              <a:rPr lang="ru-RU" sz="3200" dirty="0"/>
              <a:t>Исторические события, интересные факты из истории моего города и моей семьи.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Гипотеза исследования: </a:t>
            </a:r>
          </a:p>
          <a:p>
            <a:pPr marL="0" indent="0">
              <a:buNone/>
            </a:pPr>
            <a:r>
              <a:rPr lang="ru-RU" sz="3200" dirty="0"/>
              <a:t>История города и семьи – это часть истории мира. Знание истории места, в котором ты живешь, это интересно.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Методы исследования: </a:t>
            </a:r>
            <a:r>
              <a:rPr lang="ru-RU" sz="3200" dirty="0"/>
              <a:t>чтение литературы, анализ, наблюдение, сравнение, опрос, выводы, создание настольной игры.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Практическая значимость: </a:t>
            </a:r>
            <a:r>
              <a:rPr lang="ru-RU" sz="3200" dirty="0"/>
              <a:t>обусловлена возможностью использования данной игры для знакомства с историей родного города и расширения кругозора о выдающихся событиях, связанных с нашей малой родиной на школьных и факультативных занятиях</a:t>
            </a:r>
          </a:p>
          <a:p>
            <a:pPr marL="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531343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3656746-5B2B-42E2-901F-E7F7CA93F3D0}"/>
              </a:ext>
            </a:extLst>
          </p:cNvPr>
          <p:cNvSpPr txBox="1"/>
          <p:nvPr/>
        </p:nvSpPr>
        <p:spPr>
          <a:xfrm>
            <a:off x="7203441" y="142240"/>
            <a:ext cx="3495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Загадка из шкатулки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34DDF529-C43E-4CE5-B018-A26697802D62}"/>
              </a:ext>
            </a:extLst>
          </p:cNvPr>
          <p:cNvSpPr txBox="1">
            <a:spLocks/>
          </p:cNvSpPr>
          <p:nvPr/>
        </p:nvSpPr>
        <p:spPr>
          <a:xfrm>
            <a:off x="11424920" y="365125"/>
            <a:ext cx="330200" cy="44202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ABE63B-B65E-4833-AD41-904E5023727D}"/>
              </a:ext>
            </a:extLst>
          </p:cNvPr>
          <p:cNvSpPr txBox="1"/>
          <p:nvPr/>
        </p:nvSpPr>
        <p:spPr>
          <a:xfrm>
            <a:off x="3047215" y="3246690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A08467-E277-4320-84BF-575ABAE93BD3}"/>
              </a:ext>
            </a:extLst>
          </p:cNvPr>
          <p:cNvSpPr txBox="1"/>
          <p:nvPr/>
        </p:nvSpPr>
        <p:spPr>
          <a:xfrm>
            <a:off x="3047215" y="3246690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4" name="Заголовок 13">
            <a:extLst>
              <a:ext uri="{FF2B5EF4-FFF2-40B4-BE49-F238E27FC236}">
                <a16:creationId xmlns:a16="http://schemas.microsoft.com/office/drawing/2014/main" id="{6A6EB89A-B74B-4685-8D2C-3403BABEA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29" y="665460"/>
            <a:ext cx="10515600" cy="52322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15 копеек 1869 года</a:t>
            </a:r>
          </a:p>
        </p:txBody>
      </p:sp>
      <p:pic>
        <p:nvPicPr>
          <p:cNvPr id="25" name="Объект 24">
            <a:extLst>
              <a:ext uri="{FF2B5EF4-FFF2-40B4-BE49-F238E27FC236}">
                <a16:creationId xmlns:a16="http://schemas.microsoft.com/office/drawing/2014/main" id="{2F65D628-D9C0-40B7-8ED5-1B705ECAC99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01" y="1263530"/>
            <a:ext cx="5660962" cy="53148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9CC20DCA-18A3-47FF-B07C-7DFCCB0F42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351" y="1270991"/>
            <a:ext cx="5474348" cy="53148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2679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3656746-5B2B-42E2-901F-E7F7CA93F3D0}"/>
              </a:ext>
            </a:extLst>
          </p:cNvPr>
          <p:cNvSpPr txBox="1"/>
          <p:nvPr/>
        </p:nvSpPr>
        <p:spPr>
          <a:xfrm>
            <a:off x="7203441" y="142240"/>
            <a:ext cx="3495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Загадка из шкатулки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ABE63B-B65E-4833-AD41-904E5023727D}"/>
              </a:ext>
            </a:extLst>
          </p:cNvPr>
          <p:cNvSpPr txBox="1"/>
          <p:nvPr/>
        </p:nvSpPr>
        <p:spPr>
          <a:xfrm>
            <a:off x="3047215" y="3246690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A08467-E277-4320-84BF-575ABAE93BD3}"/>
              </a:ext>
            </a:extLst>
          </p:cNvPr>
          <p:cNvSpPr txBox="1"/>
          <p:nvPr/>
        </p:nvSpPr>
        <p:spPr>
          <a:xfrm>
            <a:off x="3047215" y="3246690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4" name="Заголовок 13">
            <a:extLst>
              <a:ext uri="{FF2B5EF4-FFF2-40B4-BE49-F238E27FC236}">
                <a16:creationId xmlns:a16="http://schemas.microsoft.com/office/drawing/2014/main" id="{6A6EB89A-B74B-4685-8D2C-3403BABEA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29" y="665460"/>
            <a:ext cx="10515600" cy="52322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½ копейки 1898 года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F0015587-C14F-428A-BC8B-9BF9FB99A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58" y="1269022"/>
            <a:ext cx="5370862" cy="53803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A2916340-982B-4DCD-8942-CC02077884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09" y="1269022"/>
            <a:ext cx="6075018" cy="53803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50251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3656746-5B2B-42E2-901F-E7F7CA93F3D0}"/>
              </a:ext>
            </a:extLst>
          </p:cNvPr>
          <p:cNvSpPr txBox="1"/>
          <p:nvPr/>
        </p:nvSpPr>
        <p:spPr>
          <a:xfrm>
            <a:off x="7203441" y="142240"/>
            <a:ext cx="3495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Загадка из шкатулки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ABE63B-B65E-4833-AD41-904E5023727D}"/>
              </a:ext>
            </a:extLst>
          </p:cNvPr>
          <p:cNvSpPr txBox="1"/>
          <p:nvPr/>
        </p:nvSpPr>
        <p:spPr>
          <a:xfrm>
            <a:off x="3047215" y="3246690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A08467-E277-4320-84BF-575ABAE93BD3}"/>
              </a:ext>
            </a:extLst>
          </p:cNvPr>
          <p:cNvSpPr txBox="1"/>
          <p:nvPr/>
        </p:nvSpPr>
        <p:spPr>
          <a:xfrm>
            <a:off x="3047215" y="3246690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4" name="Заголовок 13">
            <a:extLst>
              <a:ext uri="{FF2B5EF4-FFF2-40B4-BE49-F238E27FC236}">
                <a16:creationId xmlns:a16="http://schemas.microsoft.com/office/drawing/2014/main" id="{6A6EB89A-B74B-4685-8D2C-3403BABEA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65460"/>
            <a:ext cx="10515600" cy="52322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10 копеек советского времени. 19 (какой?)..2 год</a:t>
            </a: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B281C4D1-30EA-4115-851F-7C47461F48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33" y="1188680"/>
            <a:ext cx="6032524" cy="54903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E9676869-3869-4266-AA49-3C30FF2AA1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353" y="1225426"/>
            <a:ext cx="5436672" cy="54535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27392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40000"/>
                <a:lumOff val="6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4">
                <a:lumMod val="60000"/>
                <a:lumOff val="4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52B889-B797-441F-8FA0-F95363600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6138"/>
            <a:ext cx="10515600" cy="44202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Герб СССР (1929—1936)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E0A128-68FD-488D-AE6E-324C7B86E0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17" y="1328499"/>
            <a:ext cx="5625484" cy="511161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«Пролетарии всех стран, соединяйтесь!» на</a:t>
            </a:r>
          </a:p>
          <a:p>
            <a:r>
              <a:rPr lang="ru-RU" dirty="0"/>
              <a:t>Русском</a:t>
            </a:r>
          </a:p>
          <a:p>
            <a:r>
              <a:rPr lang="ru-RU" dirty="0"/>
              <a:t>Украинском</a:t>
            </a:r>
          </a:p>
          <a:p>
            <a:r>
              <a:rPr lang="ru-RU" dirty="0"/>
              <a:t>Белорусском</a:t>
            </a:r>
          </a:p>
          <a:p>
            <a:r>
              <a:rPr lang="ru-RU" dirty="0"/>
              <a:t>Армянском</a:t>
            </a:r>
          </a:p>
          <a:p>
            <a:r>
              <a:rPr lang="ru-RU" dirty="0"/>
              <a:t>Грузинском</a:t>
            </a:r>
          </a:p>
          <a:p>
            <a:r>
              <a:rPr lang="ru-RU" dirty="0"/>
              <a:t>Тюрко-татарском</a:t>
            </a:r>
          </a:p>
          <a:p>
            <a:r>
              <a:rPr lang="ru-RU" dirty="0"/>
              <a:t>Таджикском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5AE3FC-661B-4ABD-AB7F-14D6E03ED550}"/>
              </a:ext>
            </a:extLst>
          </p:cNvPr>
          <p:cNvSpPr txBox="1"/>
          <p:nvPr/>
        </p:nvSpPr>
        <p:spPr>
          <a:xfrm>
            <a:off x="7203441" y="142240"/>
            <a:ext cx="3495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Загадка из шкатулки</a:t>
            </a:r>
          </a:p>
        </p:txBody>
      </p:sp>
      <p:pic>
        <p:nvPicPr>
          <p:cNvPr id="1026" name="Picture 2" descr="Герб СССР (1929—1936)">
            <a:extLst>
              <a:ext uri="{FF2B5EF4-FFF2-40B4-BE49-F238E27FC236}">
                <a16:creationId xmlns:a16="http://schemas.microsoft.com/office/drawing/2014/main" id="{D0F172C2-4883-44C0-A489-41E35CC28F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43684"/>
            <a:ext cx="6002489" cy="574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1332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40000"/>
                <a:lumOff val="6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4">
                <a:lumMod val="60000"/>
                <a:lumOff val="4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35AE3FC-661B-4ABD-AB7F-14D6E03ED550}"/>
              </a:ext>
            </a:extLst>
          </p:cNvPr>
          <p:cNvSpPr txBox="1"/>
          <p:nvPr/>
        </p:nvSpPr>
        <p:spPr>
          <a:xfrm>
            <a:off x="7203441" y="142240"/>
            <a:ext cx="3495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Первые и впервые</a:t>
            </a:r>
          </a:p>
        </p:txBody>
      </p:sp>
      <p:pic>
        <p:nvPicPr>
          <p:cNvPr id="9" name="Picture 16">
            <a:extLst>
              <a:ext uri="{FF2B5EF4-FFF2-40B4-BE49-F238E27FC236}">
                <a16:creationId xmlns:a16="http://schemas.microsoft.com/office/drawing/2014/main" id="{75455BC9-CD6F-32D7-E7CE-84B4978244E3}"/>
              </a:ext>
            </a:extLst>
          </p:cNvPr>
          <p:cNvPicPr/>
          <p:nvPr/>
        </p:nvPicPr>
        <p:blipFill>
          <a:blip r:embed="rId2"/>
          <a:srcRect/>
          <a:stretch/>
        </p:blipFill>
        <p:spPr>
          <a:xfrm>
            <a:off x="212447" y="802288"/>
            <a:ext cx="7164897" cy="570504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Picture 18">
            <a:extLst>
              <a:ext uri="{FF2B5EF4-FFF2-40B4-BE49-F238E27FC236}">
                <a16:creationId xmlns:a16="http://schemas.microsoft.com/office/drawing/2014/main" id="{797B3C0B-1CAA-BAB2-35C5-38AE764A2F7A}"/>
              </a:ext>
            </a:extLst>
          </p:cNvPr>
          <p:cNvPicPr/>
          <p:nvPr/>
        </p:nvPicPr>
        <p:blipFill>
          <a:blip r:embed="rId3"/>
          <a:srcRect/>
          <a:stretch/>
        </p:blipFill>
        <p:spPr>
          <a:xfrm>
            <a:off x="8123068" y="740143"/>
            <a:ext cx="3630966" cy="5767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61125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40000"/>
                <a:lumOff val="6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4">
                <a:lumMod val="60000"/>
                <a:lumOff val="4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35AE3FC-661B-4ABD-AB7F-14D6E03ED550}"/>
              </a:ext>
            </a:extLst>
          </p:cNvPr>
          <p:cNvSpPr txBox="1"/>
          <p:nvPr/>
        </p:nvSpPr>
        <p:spPr>
          <a:xfrm>
            <a:off x="7203441" y="142240"/>
            <a:ext cx="3495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Первые и впервые</a:t>
            </a:r>
          </a:p>
        </p:txBody>
      </p:sp>
      <p:pic>
        <p:nvPicPr>
          <p:cNvPr id="2" name="Picture 20">
            <a:extLst>
              <a:ext uri="{FF2B5EF4-FFF2-40B4-BE49-F238E27FC236}">
                <a16:creationId xmlns:a16="http://schemas.microsoft.com/office/drawing/2014/main" id="{2DA11F3A-1196-0884-B79E-91CF927B70E8}"/>
              </a:ext>
            </a:extLst>
          </p:cNvPr>
          <p:cNvPicPr/>
          <p:nvPr/>
        </p:nvPicPr>
        <p:blipFill>
          <a:blip r:embed="rId2"/>
          <a:srcRect/>
          <a:stretch/>
        </p:blipFill>
        <p:spPr>
          <a:xfrm>
            <a:off x="150920" y="939134"/>
            <a:ext cx="6383045" cy="53551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Picture 22">
            <a:extLst>
              <a:ext uri="{FF2B5EF4-FFF2-40B4-BE49-F238E27FC236}">
                <a16:creationId xmlns:a16="http://schemas.microsoft.com/office/drawing/2014/main" id="{EA94763C-E441-415E-C2F6-FA31FF6903B7}"/>
              </a:ext>
            </a:extLst>
          </p:cNvPr>
          <p:cNvPicPr/>
          <p:nvPr/>
        </p:nvPicPr>
        <p:blipFill>
          <a:blip r:embed="rId3"/>
          <a:srcRect/>
          <a:stretch/>
        </p:blipFill>
        <p:spPr>
          <a:xfrm>
            <a:off x="6676008" y="892550"/>
            <a:ext cx="5365072" cy="54483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167828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5339</TotalTime>
  <Words>853</Words>
  <Application>Microsoft Office PowerPoint</Application>
  <PresentationFormat>Широкоэкранный</PresentationFormat>
  <Paragraphs>64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Arial Black</vt:lpstr>
      <vt:lpstr>Calibri</vt:lpstr>
      <vt:lpstr>Calibri Light</vt:lpstr>
      <vt:lpstr>Times New Roman</vt:lpstr>
      <vt:lpstr>XO Thames</vt:lpstr>
      <vt:lpstr>Тема Office</vt:lpstr>
      <vt:lpstr>Муниципальное бюджетное общеобразовательное учреждение города Тулуна «Средняя общеобразовательная школа № 25» </vt:lpstr>
      <vt:lpstr>Презентация PowerPoint</vt:lpstr>
      <vt:lpstr>Презентация PowerPoint</vt:lpstr>
      <vt:lpstr>15 копеек 1869 года</vt:lpstr>
      <vt:lpstr>½ копейки 1898 года</vt:lpstr>
      <vt:lpstr>10 копеек советского времени. 19 (какой?)..2 год</vt:lpstr>
      <vt:lpstr>Герб СССР (1929—1936)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 готовы найти ответы на вопросы: - Почему в 2022 году мы отмечали 95-летие города, а не 100-летие? - На территории нашей школы находится памятник. Кому он установлен? - Год запуска в работу Тулунского стекольного завода? - Уголь добывают на разрезе, тогда почему в городе есть район с названием «Шахта»? - В каком году начались первые уроки в нашей школе № 25? - В каком году на станцию Тулун прибыл первый поезд? А вам интересно узнать, что: - в 1992 году в Тулуне жило 53,8 тысяч человек? -  архитектором Покровского храма является А.С. Покровский? -  первая телеграмма в Тулун пришла 26 декабря 1905 года? -  «Скала» и «Тулунская-12» самые известные сорта яровой пшеницы Тулунской селекционной станции?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taslykovoleg96@gmail.com</dc:creator>
  <cp:lastModifiedBy>Сергей Бушин</cp:lastModifiedBy>
  <cp:revision>43</cp:revision>
  <dcterms:created xsi:type="dcterms:W3CDTF">2023-12-06T12:57:24Z</dcterms:created>
  <dcterms:modified xsi:type="dcterms:W3CDTF">2025-02-23T15:50:17Z</dcterms:modified>
</cp:coreProperties>
</file>