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5" r:id="rId2"/>
    <p:sldId id="305" r:id="rId3"/>
    <p:sldId id="325" r:id="rId4"/>
    <p:sldId id="301" r:id="rId5"/>
    <p:sldId id="311" r:id="rId6"/>
    <p:sldId id="317" r:id="rId7"/>
    <p:sldId id="327" r:id="rId8"/>
    <p:sldId id="316" r:id="rId9"/>
    <p:sldId id="313" r:id="rId10"/>
    <p:sldId id="310" r:id="rId11"/>
    <p:sldId id="321" r:id="rId12"/>
    <p:sldId id="323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>
        <p:scale>
          <a:sx n="60" d="100"/>
          <a:sy n="60" d="100"/>
        </p:scale>
        <p:origin x="-786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17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B1D25-4073-4E7B-A8E4-CF3BFA055726}" type="datetimeFigureOut">
              <a:rPr lang="ru-RU" smtClean="0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B6D02E-D1FE-44D0-B3B0-4CB95CAD14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796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06EA74-026B-4867-BE5A-FAB8A4B9C1BC}" type="datetimeFigureOut">
              <a:rPr lang="ru-RU" smtClean="0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1F548D-A6AC-43BE-B478-6249B5616DE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908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CF9CE3-586D-4E93-8A59-374BE275AC43}" type="datetimeFigureOut">
              <a:rPr lang="ru-RU" smtClean="0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5C4C8E-DF9D-4CA9-A230-7530DB5A5A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39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19DEAC-0C0F-4023-86D7-BEC624BBC2B1}" type="datetimeFigureOut">
              <a:rPr lang="ru-RU" smtClean="0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25172-B3F2-4CFD-953F-B7C13283DD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112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907789-3544-4E23-B11C-12FA5B3960AD}" type="datetimeFigureOut">
              <a:rPr lang="ru-RU" smtClean="0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970153-06A9-42FF-A47A-DA8DEB902C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936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CF7FA4-A33B-4D2C-99E8-3C37DB1FE273}" type="datetimeFigureOut">
              <a:rPr lang="ru-RU" smtClean="0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A9B45A-5D45-4D38-A542-47C6B3DC49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985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0493B4-B8DD-4F1C-8CA3-FC6423044AE6}" type="datetimeFigureOut">
              <a:rPr lang="ru-RU" smtClean="0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AE2083-160D-44D3-A4EC-7C0E6BAB8E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52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E5742E-244A-47BE-8570-31B009033246}" type="datetimeFigureOut">
              <a:rPr lang="ru-RU" smtClean="0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D8180D-48E0-4261-9122-0AC100E6B8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249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4C3670-DC58-44B0-BF42-9795774A5DB3}" type="datetimeFigureOut">
              <a:rPr lang="ru-RU" smtClean="0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0D3A46-BA46-4DB5-8957-A9DE8A68A3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677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D684F8-1608-47ED-B9CA-71328AA08395}" type="datetimeFigureOut">
              <a:rPr lang="ru-RU" smtClean="0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0DF2A-9A26-4B4B-9857-989D7A985C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295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400439-C2A3-4370-BDAF-80D1E4776B57}" type="datetimeFigureOut">
              <a:rPr lang="ru-RU" smtClean="0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F78ABA-E002-4798-8D2A-6CA9275A830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370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14203A8-8E4E-4047-BBE7-3427BB7C1131}" type="datetimeFigureOut">
              <a:rPr lang="ru-RU" smtClean="0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0095504-5A67-4514-8B7A-A23FCEA4E5C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113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mg-fotki.yandex.ru/get/2712/wcm2008.c/0_1b20e_d7f8fcb0_XL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://www.irkutsk.izbirkom.ru/etc/2020/16012020_3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184"/>
            <a:ext cx="1832940" cy="1273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1" name="Содержимое 4"/>
          <p:cNvSpPr>
            <a:spLocks noGrp="1"/>
          </p:cNvSpPr>
          <p:nvPr>
            <p:ph idx="1"/>
          </p:nvPr>
        </p:nvSpPr>
        <p:spPr>
          <a:xfrm>
            <a:off x="422368" y="1412776"/>
            <a:ext cx="8110072" cy="139179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Font typeface="Arial" charset="0"/>
              <a:buNone/>
            </a:pPr>
            <a:r>
              <a:rPr lang="ru-RU" b="1" dirty="0" smtClean="0"/>
              <a:t>Почему только сплоченный человеческий коллектив мог добиться успеха при охоте на крупных зверей?</a:t>
            </a:r>
          </a:p>
        </p:txBody>
      </p:sp>
      <p:sp>
        <p:nvSpPr>
          <p:cNvPr id="7" name="Содержимое 4"/>
          <p:cNvSpPr txBox="1">
            <a:spLocks/>
          </p:cNvSpPr>
          <p:nvPr/>
        </p:nvSpPr>
        <p:spPr bwMode="auto">
          <a:xfrm>
            <a:off x="424439" y="2996952"/>
            <a:ext cx="8122684" cy="648072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3200" b="1" dirty="0">
                <a:latin typeface="+mn-lt"/>
              </a:rPr>
              <a:t>Что такое родовая община?</a:t>
            </a:r>
          </a:p>
        </p:txBody>
      </p:sp>
      <p:sp>
        <p:nvSpPr>
          <p:cNvPr id="9" name="Содержимое 4"/>
          <p:cNvSpPr txBox="1">
            <a:spLocks/>
          </p:cNvSpPr>
          <p:nvPr/>
        </p:nvSpPr>
        <p:spPr bwMode="auto">
          <a:xfrm>
            <a:off x="405841" y="3861048"/>
            <a:ext cx="8122684" cy="111636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000" b="1" dirty="0">
                <a:latin typeface="+mn-lt"/>
              </a:rPr>
              <a:t>Какие признаки родовой общины выражает слово «родовая</a:t>
            </a:r>
            <a:r>
              <a:rPr lang="ru-RU" sz="3000" b="1" dirty="0" smtClean="0">
                <a:latin typeface="+mn-lt"/>
              </a:rPr>
              <a:t>»? А какое </a:t>
            </a:r>
            <a:r>
              <a:rPr lang="ru-RU" sz="3000" b="1" dirty="0" smtClean="0"/>
              <a:t>слово «община»?</a:t>
            </a:r>
          </a:p>
          <a:p>
            <a:pPr eaLnBrk="1" hangingPunct="1">
              <a:buFont typeface="Arial" charset="0"/>
              <a:buNone/>
            </a:pPr>
            <a:endParaRPr lang="ru-RU" sz="3200" b="1" dirty="0">
              <a:latin typeface="+mn-lt"/>
            </a:endParaRPr>
          </a:p>
        </p:txBody>
      </p:sp>
      <p:sp>
        <p:nvSpPr>
          <p:cNvPr id="10" name="Содержимое 4"/>
          <p:cNvSpPr txBox="1">
            <a:spLocks/>
          </p:cNvSpPr>
          <p:nvPr/>
        </p:nvSpPr>
        <p:spPr>
          <a:xfrm>
            <a:off x="424439" y="5229200"/>
            <a:ext cx="8104086" cy="107187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</a:pPr>
            <a:r>
              <a:rPr lang="ru-RU" b="1" dirty="0" smtClean="0"/>
              <a:t>Какими преимуществами обладали лук и стрелы сравнительно с копьем и дубиной?</a:t>
            </a:r>
            <a:endParaRPr lang="ru-RU" b="1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345113" y="116632"/>
            <a:ext cx="4474840" cy="8501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Вспомним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94671" y="670594"/>
            <a:ext cx="7776864" cy="10772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1600"/>
              </a:spcAft>
            </a:pPr>
            <a:r>
              <a:rPr lang="ru-RU" sz="3200" dirty="0">
                <a:solidFill>
                  <a:srgbClr val="000000"/>
                </a:solidFill>
                <a:ea typeface="Lobster"/>
                <a:cs typeface="Lobster"/>
                <a:sym typeface="Lobster"/>
              </a:rPr>
              <a:t>Прочтите в учебнике пункт </a:t>
            </a:r>
            <a:r>
              <a:rPr lang="ru-RU" sz="3200" dirty="0" smtClean="0">
                <a:solidFill>
                  <a:srgbClr val="000000"/>
                </a:solidFill>
                <a:ea typeface="Lobster"/>
                <a:cs typeface="Lobster"/>
                <a:sym typeface="Lobster"/>
              </a:rPr>
              <a:t>3 </a:t>
            </a:r>
            <a:r>
              <a:rPr lang="ru-RU" sz="3200" dirty="0">
                <a:solidFill>
                  <a:srgbClr val="000000"/>
                </a:solidFill>
                <a:ea typeface="Lobster"/>
                <a:cs typeface="Lobster"/>
                <a:sym typeface="Lobster"/>
              </a:rPr>
              <a:t>стр. </a:t>
            </a:r>
            <a:r>
              <a:rPr lang="ru-RU" sz="3200" dirty="0" smtClean="0">
                <a:solidFill>
                  <a:srgbClr val="000000"/>
                </a:solidFill>
                <a:ea typeface="Lobster"/>
                <a:cs typeface="Lobster"/>
                <a:sym typeface="Lobster"/>
              </a:rPr>
              <a:t>19 </a:t>
            </a:r>
            <a:r>
              <a:rPr lang="ru-RU" sz="3200" dirty="0">
                <a:solidFill>
                  <a:srgbClr val="000000"/>
                </a:solidFill>
                <a:ea typeface="Lobster"/>
                <a:cs typeface="Lobster"/>
                <a:sym typeface="Lobster"/>
              </a:rPr>
              <a:t>и </a:t>
            </a:r>
            <a:r>
              <a:rPr lang="ru-RU" sz="3200" dirty="0" smtClean="0">
                <a:solidFill>
                  <a:srgbClr val="000000"/>
                </a:solidFill>
                <a:ea typeface="Lobster"/>
                <a:cs typeface="Lobster"/>
                <a:sym typeface="Lobster"/>
              </a:rPr>
              <a:t>ответьте на вопросы?</a:t>
            </a:r>
            <a:endParaRPr lang="ru-RU" sz="3200" dirty="0">
              <a:solidFill>
                <a:srgbClr val="000000"/>
              </a:solidFill>
              <a:ea typeface="Lobster"/>
              <a:cs typeface="Lobster"/>
              <a:sym typeface="Lobster"/>
            </a:endParaRPr>
          </a:p>
        </p:txBody>
      </p:sp>
      <p:pic>
        <p:nvPicPr>
          <p:cNvPr id="7" name="Picture 2" descr="https://img2.freepng.ru/20180216/gjq/kisspng-book-cover-royalty-free-clip-art-book-element-5a86b2ca20b306.225179361518777034133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000" b="84333" l="8333" r="82000">
                        <a14:foregroundMark x1="47556" y1="17444" x2="47556" y2="17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38" t="10564" r="8567" b="10564"/>
          <a:stretch/>
        </p:blipFill>
        <p:spPr bwMode="auto">
          <a:xfrm>
            <a:off x="251520" y="18103"/>
            <a:ext cx="1286303" cy="1175651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https://pbs.twimg.com/media/EYFD-2wWAAAa7AX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" t="9142" r="798" b="6376"/>
          <a:stretch/>
        </p:blipFill>
        <p:spPr bwMode="auto">
          <a:xfrm>
            <a:off x="0" y="2463555"/>
            <a:ext cx="9112028" cy="4390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1031054" y="1988840"/>
            <a:ext cx="7504097" cy="136815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cs typeface="Times New Roman" pitchFamily="18" charset="0"/>
              </a:rPr>
              <a:t>1. Как человек заколдовывал зверя? </a:t>
            </a:r>
          </a:p>
          <a:p>
            <a:pPr marL="0" indent="0" algn="ctr">
              <a:buNone/>
            </a:pPr>
            <a:r>
              <a:rPr lang="ru-RU" sz="3600" dirty="0" smtClean="0">
                <a:cs typeface="Times New Roman" pitchFamily="18" charset="0"/>
              </a:rPr>
              <a:t>2. Кто такие оборотни?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Каким словом можно заменить следующие выражения</a:t>
            </a: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467544" y="1700808"/>
            <a:ext cx="8291264" cy="463711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Вера в богов и духов —_______________</a:t>
            </a:r>
          </a:p>
          <a:p>
            <a:r>
              <a:rPr lang="ru-RU" dirty="0" smtClean="0"/>
              <a:t>Изображения почитаемых богов и духов —_____________</a:t>
            </a:r>
          </a:p>
          <a:p>
            <a:r>
              <a:rPr lang="ru-RU" dirty="0" smtClean="0"/>
              <a:t>Подарки богам и духам —_______________</a:t>
            </a:r>
          </a:p>
          <a:p>
            <a:r>
              <a:rPr lang="ru-RU" dirty="0" smtClean="0"/>
              <a:t>Поражение копьями нарисованное животное — ________________</a:t>
            </a:r>
          </a:p>
          <a:p>
            <a:r>
              <a:rPr lang="ru-RU" dirty="0" smtClean="0"/>
              <a:t>Существа, являвшиеся фантазией древнейших людей — ________________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4211960" y="260648"/>
            <a:ext cx="4680520" cy="2448272"/>
          </a:xfr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§3 прочитать , пересказать.  Подготовить развернутый ответ на вопрос «Почему появилась религия и искусство?». </a:t>
            </a:r>
          </a:p>
        </p:txBody>
      </p:sp>
      <p:pic>
        <p:nvPicPr>
          <p:cNvPr id="4" name="Google Shape;115;p2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1"/>
            <a:ext cx="3995936" cy="2708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https://static.tildacdn.com/tild6565-3930-4632-b361-316331633632/5454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187250"/>
            <a:ext cx="7380312" cy="267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57400" y="3068960"/>
            <a:ext cx="6264696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700" smtClean="0">
                <a:latin typeface="+mn-lt"/>
              </a:rPr>
              <a:t>Нарисуйте </a:t>
            </a:r>
            <a:r>
              <a:rPr lang="ru-RU" sz="2700" smtClean="0">
                <a:latin typeface="+mn-lt"/>
              </a:rPr>
              <a:t>в тетради </a:t>
            </a:r>
            <a:r>
              <a:rPr lang="ru-RU" sz="2700" dirty="0" smtClean="0">
                <a:latin typeface="+mn-lt"/>
              </a:rPr>
              <a:t>каким </a:t>
            </a:r>
            <a:r>
              <a:rPr lang="ru-RU" sz="2700" dirty="0" smtClean="0">
                <a:latin typeface="+mn-lt"/>
              </a:rPr>
              <a:t>животным вы себя видите в первобытности? </a:t>
            </a:r>
            <a:endParaRPr lang="ru-RU" sz="27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3203848" y="274638"/>
            <a:ext cx="5482952" cy="114300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Творческая задача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51520" y="1728193"/>
            <a:ext cx="8435280" cy="34290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dirty="0"/>
              <a:t>В гроте </a:t>
            </a:r>
            <a:r>
              <a:rPr lang="ru-RU" dirty="0" err="1"/>
              <a:t>Тешик-Таш</a:t>
            </a:r>
            <a:r>
              <a:rPr lang="ru-RU" dirty="0"/>
              <a:t> во время археологических раскопок было найдено 339 каменных орудий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ru-RU" dirty="0"/>
              <a:t>и свыше 10 000 обломков костей животных. </a:t>
            </a:r>
          </a:p>
          <a:p>
            <a:pPr>
              <a:buNone/>
            </a:pPr>
            <a:r>
              <a:rPr lang="ru-RU" dirty="0" smtClean="0"/>
              <a:t>Из общего количества костей удалось установить </a:t>
            </a:r>
          </a:p>
          <a:p>
            <a:pPr>
              <a:buNone/>
            </a:pPr>
            <a:r>
              <a:rPr lang="ru-RU" dirty="0" smtClean="0"/>
              <a:t>принадлежность 938. Из них лошади — 2,</a:t>
            </a:r>
          </a:p>
          <a:p>
            <a:pPr>
              <a:buNone/>
            </a:pPr>
            <a:r>
              <a:rPr lang="ru-RU" dirty="0" smtClean="0"/>
              <a:t>медведя —2, горного козла — 767, леопарда — 1.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5" descr="https://ds216-rzd.irk.prosadiki.ru/media/2018/07/25/1240011411/image_image_9630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01"/>
          <a:stretch/>
        </p:blipFill>
        <p:spPr bwMode="auto">
          <a:xfrm>
            <a:off x="0" y="0"/>
            <a:ext cx="3010585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5229200"/>
            <a:ext cx="8424936" cy="129266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</a:pPr>
            <a:r>
              <a:rPr lang="ru-RU" sz="3900" b="1" dirty="0">
                <a:solidFill>
                  <a:prstClr val="black"/>
                </a:solidFill>
                <a:latin typeface="Calibri"/>
              </a:rPr>
              <a:t>Определите главное </a:t>
            </a:r>
            <a:r>
              <a:rPr lang="ru-RU" sz="3900" b="1" dirty="0" smtClean="0">
                <a:solidFill>
                  <a:prstClr val="black"/>
                </a:solidFill>
                <a:latin typeface="Calibri"/>
              </a:rPr>
              <a:t>занятие обитателей </a:t>
            </a:r>
            <a:r>
              <a:rPr lang="ru-RU" sz="3900" b="1" dirty="0">
                <a:solidFill>
                  <a:prstClr val="black"/>
                </a:solidFill>
                <a:latin typeface="Calibri"/>
              </a:rPr>
              <a:t>грота </a:t>
            </a:r>
            <a:r>
              <a:rPr lang="ru-RU" sz="3900" b="1" dirty="0" err="1">
                <a:solidFill>
                  <a:prstClr val="black"/>
                </a:solidFill>
                <a:latin typeface="Calibri"/>
              </a:rPr>
              <a:t>Тешик-Таш</a:t>
            </a:r>
            <a:r>
              <a:rPr lang="ru-RU" sz="3900" b="1" dirty="0">
                <a:solidFill>
                  <a:prstClr val="black"/>
                </a:solidFill>
                <a:latin typeface="Calibri"/>
              </a:rPr>
              <a:t>?</a:t>
            </a:r>
          </a:p>
        </p:txBody>
      </p:sp>
      <p:pic>
        <p:nvPicPr>
          <p:cNvPr id="5129" name="Picture 9" descr="https://i.mycdn.me/i?r=AyH4iRPQ2q0otWIFepML2LxRrG5jAVb7NWjpmrdRIDZ_3Q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282612"/>
            <a:ext cx="1304551" cy="1185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1800200"/>
          </a:xfrm>
          <a:ln w="76200">
            <a:prstDash val="sysDot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dirty="0" smtClean="0"/>
              <a:t>Первобытный человек многое умел, но он не мог объяснять явления природы. На помощь приходит религия.</a:t>
            </a:r>
            <a:endParaRPr lang="ru-RU" dirty="0"/>
          </a:p>
        </p:txBody>
      </p:sp>
      <p:pic>
        <p:nvPicPr>
          <p:cNvPr id="35842" name="Picture 2" descr="https://www.museum48.ru/images/foto/2020/17.02.2020/ve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4000" cy="6385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4279448"/>
            <a:ext cx="6120680" cy="13234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>
                <a:latin typeface="+mj-lt"/>
              </a:rPr>
              <a:t>Возникновение искусства и религиозных верований</a:t>
            </a:r>
            <a:endParaRPr lang="ru-RU" sz="4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41570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ая прямоугольная выноска 6"/>
          <p:cNvSpPr/>
          <p:nvPr/>
        </p:nvSpPr>
        <p:spPr>
          <a:xfrm>
            <a:off x="5148064" y="404664"/>
            <a:ext cx="3384376" cy="3384376"/>
          </a:xfrm>
          <a:prstGeom prst="wedgeRoundRectCallout">
            <a:avLst>
              <a:gd name="adj1" fmla="val 63592"/>
              <a:gd name="adj2" fmla="val 69022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tx1"/>
                </a:solidFill>
              </a:rPr>
              <a:t>Почему появилось искусство и религиозные верования?</a:t>
            </a:r>
          </a:p>
        </p:txBody>
      </p:sp>
      <p:pic>
        <p:nvPicPr>
          <p:cNvPr id="9223" name="Picture 7" descr="https://ds05.infourok.ru/uploads/ex/1126/000afa1d-96fb06c4/img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41" r="35273" b="1934"/>
          <a:stretch/>
        </p:blipFill>
        <p:spPr bwMode="auto">
          <a:xfrm>
            <a:off x="-13199" y="6561"/>
            <a:ext cx="5017247" cy="6851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60;p14"/>
          <p:cNvSpPr txBox="1">
            <a:spLocks/>
          </p:cNvSpPr>
          <p:nvPr/>
        </p:nvSpPr>
        <p:spPr>
          <a:xfrm>
            <a:off x="251520" y="332656"/>
            <a:ext cx="8424936" cy="1224136"/>
          </a:xfrm>
          <a:prstGeom prst="rect">
            <a:avLst/>
          </a:prstGeom>
          <a:ln w="38100" cap="flat" cmpd="sng">
            <a:solidFill>
              <a:srgbClr val="A61C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ru-RU" b="1" dirty="0" smtClean="0">
                <a:solidFill>
                  <a:srgbClr val="000000"/>
                </a:solidFill>
                <a:latin typeface="Lobster"/>
                <a:ea typeface="Lobster"/>
                <a:cs typeface="Lobster"/>
                <a:sym typeface="Lobster"/>
              </a:rPr>
              <a:t>Религия</a:t>
            </a:r>
            <a:r>
              <a:rPr lang="ru-RU" dirty="0" smtClean="0">
                <a:solidFill>
                  <a:srgbClr val="000000"/>
                </a:solidFill>
                <a:latin typeface="Lobster"/>
                <a:ea typeface="Lobster"/>
                <a:cs typeface="Lobster"/>
                <a:sym typeface="Lobster"/>
              </a:rPr>
              <a:t> - это </a:t>
            </a:r>
            <a:r>
              <a:rPr lang="ru-RU" dirty="0">
                <a:solidFill>
                  <a:srgbClr val="000000"/>
                </a:solidFill>
                <a:latin typeface="Lobster"/>
                <a:ea typeface="Lobster"/>
                <a:cs typeface="Lobster"/>
                <a:sym typeface="Lobster"/>
              </a:rPr>
              <a:t>вера в сверхъестественное (богов, </a:t>
            </a:r>
            <a:r>
              <a:rPr lang="ru-RU" dirty="0" smtClean="0">
                <a:solidFill>
                  <a:srgbClr val="000000"/>
                </a:solidFill>
                <a:latin typeface="Lobster"/>
                <a:ea typeface="Lobster"/>
                <a:cs typeface="Lobster"/>
                <a:sym typeface="Lobster"/>
              </a:rPr>
              <a:t>духов, </a:t>
            </a:r>
            <a:r>
              <a:rPr lang="ru-RU" dirty="0">
                <a:solidFill>
                  <a:srgbClr val="000000"/>
                </a:solidFill>
                <a:latin typeface="Lobster"/>
                <a:ea typeface="Lobster"/>
                <a:cs typeface="Lobster"/>
                <a:sym typeface="Lobster"/>
              </a:rPr>
              <a:t>идолов) и поклонение им.</a:t>
            </a:r>
          </a:p>
          <a:p>
            <a:pPr marL="0" indent="0" algn="ctr">
              <a:spcBef>
                <a:spcPts val="0"/>
              </a:spcBef>
              <a:spcAft>
                <a:spcPts val="1600"/>
              </a:spcAft>
              <a:buNone/>
            </a:pPr>
            <a:endParaRPr lang="ru-RU" dirty="0" smtClean="0">
              <a:solidFill>
                <a:srgbClr val="000000"/>
              </a:solidFill>
              <a:latin typeface="Lobster"/>
              <a:ea typeface="Lobster"/>
              <a:cs typeface="Lobster"/>
              <a:sym typeface="Lobster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4671" y="2406091"/>
            <a:ext cx="7776864" cy="10772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1600"/>
              </a:spcAft>
            </a:pPr>
            <a:r>
              <a:rPr lang="ru-RU" sz="3200" dirty="0">
                <a:solidFill>
                  <a:srgbClr val="000000"/>
                </a:solidFill>
                <a:ea typeface="Lobster"/>
                <a:cs typeface="Lobster"/>
                <a:sym typeface="Lobster"/>
              </a:rPr>
              <a:t>Прочтите в учебнике пункт 4 стр. 20 и скажите во что верили первобытные люди?</a:t>
            </a:r>
          </a:p>
        </p:txBody>
      </p:sp>
      <p:pic>
        <p:nvPicPr>
          <p:cNvPr id="7" name="Picture 2" descr="https://img2.freepng.ru/20180216/gjq/kisspng-book-cover-royalty-free-clip-art-book-element-5a86b2ca20b306.225179361518777034133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000" b="84333" l="8333" r="82000">
                        <a14:foregroundMark x1="47556" y1="17444" x2="47556" y2="17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38" t="10564" r="8567" b="10564"/>
          <a:stretch/>
        </p:blipFill>
        <p:spPr bwMode="auto">
          <a:xfrm>
            <a:off x="251520" y="1753600"/>
            <a:ext cx="1286303" cy="1175651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https://i.pinimg.com/736x/4c/92/26/4c9226b377b2666ccadd828ef62eeac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39" y="3677088"/>
            <a:ext cx="3657681" cy="315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https://maxanto.ru/userfiles/editor/large/746_zakhoronenie-naydennoe-v-peschere-shanida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549689"/>
            <a:ext cx="2936991" cy="315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60;p14"/>
          <p:cNvSpPr txBox="1">
            <a:spLocks/>
          </p:cNvSpPr>
          <p:nvPr/>
        </p:nvSpPr>
        <p:spPr>
          <a:xfrm>
            <a:off x="1979712" y="2132856"/>
            <a:ext cx="6912768" cy="1224136"/>
          </a:xfrm>
          <a:prstGeom prst="rect">
            <a:avLst/>
          </a:prstGeom>
          <a:ln w="38100">
            <a:solidFill>
              <a:srgbClr val="C00000"/>
            </a:solidFill>
            <a:prstDash val="dash"/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r>
              <a:rPr lang="ru-RU" b="1" u="sng" dirty="0" smtClean="0">
                <a:solidFill>
                  <a:srgbClr val="000000"/>
                </a:solidFill>
                <a:latin typeface="Lobster"/>
                <a:ea typeface="Lobster"/>
                <a:cs typeface="Lobster"/>
                <a:sym typeface="Lobster"/>
              </a:rPr>
              <a:t>Живопись</a:t>
            </a:r>
            <a:r>
              <a:rPr lang="ru-RU" dirty="0" smtClean="0">
                <a:solidFill>
                  <a:srgbClr val="000000"/>
                </a:solidFill>
                <a:latin typeface="Lobster"/>
                <a:ea typeface="Lobster"/>
                <a:cs typeface="Lobster"/>
                <a:sym typeface="Lobster"/>
              </a:rPr>
              <a:t> </a:t>
            </a:r>
            <a:r>
              <a:rPr lang="ru-RU" dirty="0">
                <a:solidFill>
                  <a:srgbClr val="000000"/>
                </a:solidFill>
                <a:latin typeface="Lobster"/>
                <a:ea typeface="Lobster"/>
                <a:cs typeface="Lobster"/>
                <a:sym typeface="Lobster"/>
              </a:rPr>
              <a:t>– это создание образов  на плоскости  с помощью красок.</a:t>
            </a:r>
          </a:p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endParaRPr lang="ru-RU" sz="2800" dirty="0">
              <a:solidFill>
                <a:srgbClr val="000000"/>
              </a:solidFill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4671" y="670594"/>
            <a:ext cx="7776864" cy="10772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1600"/>
              </a:spcAft>
            </a:pPr>
            <a:r>
              <a:rPr lang="ru-RU" sz="3200" dirty="0">
                <a:solidFill>
                  <a:srgbClr val="000000"/>
                </a:solidFill>
                <a:ea typeface="Lobster"/>
                <a:cs typeface="Lobster"/>
                <a:sym typeface="Lobster"/>
              </a:rPr>
              <a:t>Прочтите в учебнике пункт </a:t>
            </a:r>
            <a:r>
              <a:rPr lang="ru-RU" sz="3200" dirty="0" smtClean="0">
                <a:solidFill>
                  <a:srgbClr val="000000"/>
                </a:solidFill>
                <a:ea typeface="Lobster"/>
                <a:cs typeface="Lobster"/>
                <a:sym typeface="Lobster"/>
              </a:rPr>
              <a:t>1 </a:t>
            </a:r>
            <a:r>
              <a:rPr lang="ru-RU" sz="3200" dirty="0">
                <a:solidFill>
                  <a:srgbClr val="000000"/>
                </a:solidFill>
                <a:ea typeface="Lobster"/>
                <a:cs typeface="Lobster"/>
                <a:sym typeface="Lobster"/>
              </a:rPr>
              <a:t>стр. </a:t>
            </a:r>
            <a:r>
              <a:rPr lang="ru-RU" sz="3200" dirty="0" smtClean="0">
                <a:solidFill>
                  <a:srgbClr val="000000"/>
                </a:solidFill>
                <a:ea typeface="Lobster"/>
                <a:cs typeface="Lobster"/>
                <a:sym typeface="Lobster"/>
              </a:rPr>
              <a:t>17 </a:t>
            </a:r>
            <a:r>
              <a:rPr lang="ru-RU" sz="3200" dirty="0">
                <a:solidFill>
                  <a:srgbClr val="000000"/>
                </a:solidFill>
                <a:ea typeface="Lobster"/>
                <a:cs typeface="Lobster"/>
                <a:sym typeface="Lobster"/>
              </a:rPr>
              <a:t>и скажите </a:t>
            </a:r>
            <a:r>
              <a:rPr lang="ru-RU" sz="3200" dirty="0" smtClean="0">
                <a:solidFill>
                  <a:srgbClr val="000000"/>
                </a:solidFill>
                <a:ea typeface="Lobster"/>
                <a:cs typeface="Lobster"/>
                <a:sym typeface="Lobster"/>
              </a:rPr>
              <a:t>что это за изображение?</a:t>
            </a:r>
            <a:endParaRPr lang="ru-RU" sz="3200" dirty="0">
              <a:solidFill>
                <a:srgbClr val="000000"/>
              </a:solidFill>
              <a:ea typeface="Lobster"/>
              <a:cs typeface="Lobster"/>
              <a:sym typeface="Lobster"/>
            </a:endParaRPr>
          </a:p>
        </p:txBody>
      </p:sp>
      <p:pic>
        <p:nvPicPr>
          <p:cNvPr id="3" name="Picture 2" descr="https://img2.freepng.ru/20180216/gjq/kisspng-book-cover-royalty-free-clip-art-book-element-5a86b2ca20b306.225179361518777034133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000" b="84333" l="8333" r="82000">
                        <a14:foregroundMark x1="47556" y1="17444" x2="47556" y2="17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38" t="10564" r="8567" b="10564"/>
          <a:stretch/>
        </p:blipFill>
        <p:spPr bwMode="auto">
          <a:xfrm>
            <a:off x="251520" y="18103"/>
            <a:ext cx="1286303" cy="1175651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3222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Как называется подземная пещера, где впервые была найдена пещерная живопись?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На территории какой страны впервые была найдена пещерная живопись?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Как звали археолога обнаружившего рисунки первобытных людей?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 Что было нарисовано в пещере?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5. Как вы думаете, почему ученые не поверили в существование первобытного искусства?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5" name="Picture 5" descr="http://jj-tours.ru/articles/images3/spain-san-sebastian-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5" r="799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" descr="Картинка 15 из 6237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8" y="836712"/>
            <a:ext cx="9151184" cy="5836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3648" y="126277"/>
            <a:ext cx="6602770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dirty="0" smtClean="0">
                <a:latin typeface="+mn-lt"/>
              </a:rPr>
              <a:t>Что необычного в этом рисунке?</a:t>
            </a:r>
            <a:endParaRPr lang="ru-RU" sz="3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</TotalTime>
  <Words>350</Words>
  <Application>Microsoft Office PowerPoint</Application>
  <PresentationFormat>Экран (4:3)</PresentationFormat>
  <Paragraphs>36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Творческая задача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Каким словом можно заменить следующие выражения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Windows User</cp:lastModifiedBy>
  <cp:revision>46</cp:revision>
  <dcterms:created xsi:type="dcterms:W3CDTF">2011-09-02T04:58:30Z</dcterms:created>
  <dcterms:modified xsi:type="dcterms:W3CDTF">2021-09-21T05:53:02Z</dcterms:modified>
</cp:coreProperties>
</file>