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43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BC7A07-96C3-42AF-943D-953C86C3D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3557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CEE38DF-F503-4E79-B1B0-16489708A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3232"/>
            <a:ext cx="9144000" cy="1655762"/>
          </a:xfrm>
        </p:spPr>
        <p:txBody>
          <a:bodyPr>
            <a:normAutofit/>
          </a:bodyPr>
          <a:lstStyle>
            <a:lvl1pPr marL="0" indent="0" algn="ctr">
              <a:lnSpc>
                <a:spcPts val="3200"/>
              </a:lnSpc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C1D965B-87A4-4F43-BE02-800BCCDF4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 anchor="ctr" anchorCtr="0"/>
          <a:lstStyle/>
          <a:p>
            <a:fld id="{403CB87E-4591-47A1-9046-CF63F17215EF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89ED35B-CBF1-40D9-BAA7-CF9E1E22B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7328" y="6217920"/>
            <a:ext cx="7196328" cy="640080"/>
          </a:xfrm>
        </p:spPr>
        <p:txBody>
          <a:bodyPr anchor="ctr" anchorCtr="0"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D26653A-450D-4BDE-8718-99F2D9314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03152" y="0"/>
            <a:ext cx="685800" cy="685800"/>
          </a:xfrm>
        </p:spPr>
        <p:txBody>
          <a:bodyPr/>
          <a:lstStyle>
            <a:lvl1pPr algn="ctr">
              <a:defRPr/>
            </a:lvl1pPr>
          </a:lstStyle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135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7D930A-6467-4C46-BA13-A0F5EC12F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841977A-7872-4BE8-8C5C-D2099BEDB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2CB8191-8A0C-4077-9A2D-0255BF81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7F0E-8070-4DFE-A821-9A699EDBAD7E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F441B40-57AC-45F3-9AAC-DC2BEBB12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B6D65F4-29FA-451A-878F-768E426A7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1256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D76A9FC-D582-4FC8-B641-9F77B4DD15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23A1683-12F6-4BA6-AD1A-F98C60951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31141D6-1E1A-4A54-A9B4-57F86865F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34AE-C7BF-46E5-A968-01C6641F6476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7541D6-4702-4421-AEB2-D6CA3AADB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C3C9F43-CD60-4C38-94C9-0E6D3B722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077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914413-82C1-4EBC-8C6B-BC5F842D1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28F029A-192E-4A44-ACC7-6C5212C77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1825625"/>
            <a:ext cx="10543031" cy="420638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8D1A7D4-E57E-4789-896B-B2A051BF94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3DE70B-B772-416E-A790-995760B1742E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7B63EE-3B35-4F8A-BDA3-E778BFE14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8339EF2-7937-4C30-A883-7F7BD0280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64056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CAF4BC-D1E9-40F0-A26B-9EA9B6B69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1081941"/>
            <a:ext cx="10543032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F7974A6-FAB9-47DA-8F1A-701DFC8DF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3961666"/>
            <a:ext cx="10543032" cy="1500187"/>
          </a:xfrm>
        </p:spPr>
        <p:txBody>
          <a:bodyPr>
            <a:no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564E2B4-314C-4D4F-8938-E437A2EF5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0CDE-A6F1-4138-AF12-ED09E8E5FB6B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2442F23-6986-4A36-97F0-13F305A2D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94BA1B9-2423-42BD-A553-DC5703F62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2264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264F76-994F-4AB5-B17B-46C0C2FA5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A69B3B-A540-4556-98C8-1F49704A79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0624" y="1825625"/>
            <a:ext cx="5599176" cy="4206382"/>
          </a:xfrm>
        </p:spPr>
        <p:txBody>
          <a:bodyPr/>
          <a:lstStyle>
            <a:lvl1pPr marL="457200" indent="-457200">
              <a:buFont typeface="Wingdings 2" panose="05020102010507070707" pitchFamily="18" charset="2"/>
              <a:buChar char="¬"/>
              <a:defRPr/>
            </a:lvl1pPr>
            <a:lvl2pPr marL="800100" indent="-342900">
              <a:buFont typeface="Wingdings 2" panose="05020102010507070707" pitchFamily="18" charset="2"/>
              <a:buChar char="¬"/>
              <a:defRPr/>
            </a:lvl2pPr>
            <a:lvl3pPr marL="1257300" indent="-342900">
              <a:buFont typeface="Wingdings 2" panose="05020102010507070707" pitchFamily="18" charset="2"/>
              <a:buChar char="¬"/>
              <a:defRPr/>
            </a:lvl3pPr>
            <a:lvl4pPr marL="1657350" indent="-285750">
              <a:buFont typeface="Wingdings 2" panose="05020102010507070707" pitchFamily="18" charset="2"/>
              <a:buChar char="¬"/>
              <a:defRPr/>
            </a:lvl4pPr>
            <a:lvl5pPr marL="2114550" indent="-285750">
              <a:buFont typeface="Wingdings 2" panose="05020102010507070707" pitchFamily="18" charset="2"/>
              <a:buChar char="¬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EC72438-7C63-48F2-9D6F-2461BFD6D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791456" cy="4206382"/>
          </a:xfrm>
        </p:spPr>
        <p:txBody>
          <a:bodyPr/>
          <a:lstStyle>
            <a:lvl1pPr marL="228600" indent="-228600">
              <a:buFont typeface="Wingdings 2" panose="05020102010507070707" pitchFamily="18" charset="2"/>
              <a:buChar char="¬"/>
              <a:defRPr/>
            </a:lvl1pPr>
            <a:lvl2pPr marL="685800" indent="-228600">
              <a:buFont typeface="Wingdings 2" panose="05020102010507070707" pitchFamily="18" charset="2"/>
              <a:buChar char="¬"/>
              <a:defRPr/>
            </a:lvl2pPr>
            <a:lvl3pPr marL="1143000" indent="-228600">
              <a:buFont typeface="Wingdings 2" panose="05020102010507070707" pitchFamily="18" charset="2"/>
              <a:buChar char="¬"/>
              <a:defRPr/>
            </a:lvl3pPr>
            <a:lvl4pPr marL="1600200" indent="-228600">
              <a:buFont typeface="Wingdings 2" panose="05020102010507070707" pitchFamily="18" charset="2"/>
              <a:buChar char="¬"/>
              <a:defRPr/>
            </a:lvl4pPr>
            <a:lvl5pPr marL="2057400" indent="-228600">
              <a:buFont typeface="Wingdings 2" panose="050201020105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FA1B49-6AAA-4DA7-970F-B75899F1A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5F8B1-DB7B-4D28-A97D-40FB2DD1EF78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E3649A-B9A2-4737-B47E-758DC1406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50C1407-C705-451C-878E-8175DCCD5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965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2F9955-0460-4A20-8FC6-300595560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F95DDA7-4AAD-4EBE-880C-200E5F10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1681163"/>
            <a:ext cx="5549697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9717496-E470-4CF6-884C-F07390A468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0624" y="2505075"/>
            <a:ext cx="5549697" cy="35269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8C438EA-D381-4F22-A911-ECDD6D04F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70321" y="1681163"/>
            <a:ext cx="4993335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3F255FA-A04D-49F2-8DB4-3CC082D0DB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70321" y="2505075"/>
            <a:ext cx="4993335" cy="35269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A6298F3-0AEC-4811-99A4-B78AE3A7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14039161-23B8-4738-9069-73EBE8884FDD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A7690B4-8A9A-4717-8B0B-2C9212926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328F00A-44BE-4E0A-B1CE-1FC48965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294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91F235-FBFF-453E-B90A-5758ED47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938306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43A871-5A76-4349-99F0-C46C77380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4D44-7693-499F-AC6C-11696134FE3F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472E803-8BD9-40A2-8389-C19DA114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05414ED-B772-4B84-813E-E34C9A97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73519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E562BDD-CBFF-4046-A6B2-A9ECCB7EA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F2AE-472C-4EF3-ABB2-24BAA9AE3CF7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690B5F6-6C28-4A86-AFD0-D7F93D461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5910D5C-1634-451B-8D99-4D47EB3A1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960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712261-8522-4437-B612-7C7100D1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457200"/>
            <a:ext cx="10543032" cy="1600200"/>
          </a:xfrm>
        </p:spPr>
        <p:txBody>
          <a:bodyPr anchor="b">
            <a:noAutofit/>
          </a:bodyPr>
          <a:lstStyle>
            <a:lvl1pPr>
              <a:defRPr sz="5200">
                <a:latin typeface="Dante (Headings)2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1BAA0AF-3F50-42BD-84B4-E70C3D004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199340"/>
            <a:ext cx="5780468" cy="366171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99C702B-2C4D-4590-8BEE-31940145C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0624" y="2199340"/>
            <a:ext cx="4489180" cy="3669647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794813E-250B-4422-AE46-5E1AB964A4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EAEA162C-A7C1-4263-9453-1BAFF8C39559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1CB5B81-E9CC-45F3-8EF1-35D2C8FF1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5DA7E97-5A73-4602-9582-6CDACB918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4461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95334B-3019-4CA1-B658-779001922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457200"/>
            <a:ext cx="4489180" cy="16002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FD3CC12-FD6B-41A3-BF67-D600CC438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DDB2BD5-DC18-460B-BFCC-5B2447D2B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0624" y="2199340"/>
            <a:ext cx="4489180" cy="3669647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BAF6305-9768-4792-866C-91238D4569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64DF6793-3458-4587-8168-65F0C37A92D2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DBF050-0FF1-499F-936E-FAAE50DC3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8902C2E-1542-46B4-85B1-7A4B3F772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66545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586836B-C327-49CB-ADF2-2E730C4A91BF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8310F61-136C-42B3-981B-FDE3DD0A8135}"/>
              </a:ext>
            </a:extLst>
          </p:cNvPr>
          <p:cNvSpPr/>
          <p:nvPr/>
        </p:nvSpPr>
        <p:spPr>
          <a:xfrm>
            <a:off x="1478322" y="709375"/>
            <a:ext cx="10713675" cy="541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92AF870-601F-4570-A8A9-1003F8939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BCCCECD-B6E7-4C40-8A84-65FD5A3F0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1825625"/>
            <a:ext cx="105430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43EFA4D-0E39-4E26-B43C-5D1084B3B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624" y="6217920"/>
            <a:ext cx="2743200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8352ED3-3C46-4C9A-9738-67B2D875E7E2}" type="datetime2">
              <a:rPr lang="en-US" smtClean="0"/>
              <a:pPr/>
              <a:t>Monday, October 24,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8851EA-2F2C-4012-8B96-51179BDD11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67328" y="6217920"/>
            <a:ext cx="7196328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7BB8ACB-7A60-4D76-A149-0C57A30E01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3152" y="0"/>
            <a:ext cx="685800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6599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0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Wingdings 2" panose="05020102010507070707" pitchFamily="18" charset="2"/>
        <a:buChar char="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-3048" y="0"/>
            <a:ext cx="12188952" cy="700688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6C33FAA-C4BD-E880-FED9-8985094703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541"/>
          <a:stretch/>
        </p:blipFill>
        <p:spPr>
          <a:xfrm>
            <a:off x="-3048" y="0"/>
            <a:ext cx="3905271" cy="47869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1B25DF0-2B30-A838-AE22-2819DB1424FB}"/>
              </a:ext>
            </a:extLst>
          </p:cNvPr>
          <p:cNvSpPr txBox="1"/>
          <p:nvPr/>
        </p:nvSpPr>
        <p:spPr>
          <a:xfrm>
            <a:off x="3992876" y="197622"/>
            <a:ext cx="3805403" cy="4189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Самодержавною рукою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смело сеял просвещенье,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презирал страны родной: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знал ее предназначенье.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академик, то герой,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мореплаватель, то плотник, 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всеобъемлющей душой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троне вечный был работник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Пушкин А.С. «Стансы», 1826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0266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BD1C688-AFFA-F15E-C67B-A8939C740E7A}"/>
              </a:ext>
            </a:extLst>
          </p:cNvPr>
          <p:cNvSpPr txBox="1"/>
          <p:nvPr/>
        </p:nvSpPr>
        <p:spPr>
          <a:xfrm>
            <a:off x="329959" y="493596"/>
            <a:ext cx="6674689" cy="5707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7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Петр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понимал государственную важность наличия учебного заведения, которое должно готовить флотоводцев, инженеров, артиллеристов, топографов. Именно поэтому в 1701 году, после конфузии под Нарвой, указом Петра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была создана специальная школа: «Школа оная не только потребна к единому мореходству и инженерству, но и артиллерии и гражданству…» Сначала Школа находилась в Москве, в Сухаревой башне. В 1715 г. высшие классы были переведены в Санкт-Петербург. Скажите, как называлась эта школа и какое название она носит сейчас?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423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E6C266A-30C4-52E9-51E7-C28DE5EF4FC4}"/>
              </a:ext>
            </a:extLst>
          </p:cNvPr>
          <p:cNvSpPr txBox="1"/>
          <p:nvPr/>
        </p:nvSpPr>
        <p:spPr>
          <a:xfrm>
            <a:off x="258793" y="824464"/>
            <a:ext cx="6556075" cy="4127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8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Осенью 1714 года в Москве он был зачислен в Морскую школу. В 1720-е годы уже нес службу на кораблях Балтийского флота в должности навигатора, ученика штурмана, участвовал в Великой северной экспедиции, открыл самую северную точку континентальной Евразии, которая позже была названа в его честь. О каком русском полярном мореплавателе, выпускнике первой морской школы идет речь?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509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81894DF-C42C-4291-1026-8AFDC5E1D661}"/>
              </a:ext>
            </a:extLst>
          </p:cNvPr>
          <p:cNvSpPr txBox="1"/>
          <p:nvPr/>
        </p:nvSpPr>
        <p:spPr>
          <a:xfrm>
            <a:off x="304079" y="383447"/>
            <a:ext cx="6450403" cy="5415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9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58 томе Энциклопедического словаря Блокгауза и Ефрона, вышедшего в 1903 году, рассказывается о взятии войсками Петра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Нотебурга в ходе Северной войны: «Особый отряд был переправлен на берег: прервав сообщение крепости с Ниеншанцем. Флотилия блокировала ее со стороны Ладожского озера. На самолете была устроена связь между обоими берегами Невы».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Скажите, неужели в 18 веке были самолеты? Благодаря чему была устроена связь между обоими берегами Невы?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425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4C84419-0F91-701B-8717-B2A4B5E03CB0}"/>
              </a:ext>
            </a:extLst>
          </p:cNvPr>
          <p:cNvSpPr txBox="1"/>
          <p:nvPr/>
        </p:nvSpPr>
        <p:spPr>
          <a:xfrm>
            <a:off x="209910" y="376060"/>
            <a:ext cx="4465607" cy="4728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 2 «Школа математических и навигацких наук»</a:t>
            </a:r>
            <a:endParaRPr lang="ru-RU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Экипажи кораблей отправляются на стажировку в школу математических и навигацких наук на урок математики к </a:t>
            </a: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Л.Ф. Магницкому</a:t>
            </a: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Экипажам следует внимательно решать представленные задачи. За каждую верно решенную задачу начисляются баллы. Решения задач должны быть записаны у экипажа в тетрадях. Капитан фиксирует ответ в маршрутном листе.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Проверяем вопросы викторины, решаем задачи на основе информации по вопросу.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0465ADF-BD02-4B67-C3A6-CDB86736E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781" y="376060"/>
            <a:ext cx="6514000" cy="490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2996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7A343E0-E56A-1EF5-B06D-2CCA2EA74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74" y="1915358"/>
            <a:ext cx="10084355" cy="46239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0E6017C-D14F-FF61-3927-1B9CCE5E5B5C}"/>
              </a:ext>
            </a:extLst>
          </p:cNvPr>
          <p:cNvSpPr txBox="1"/>
          <p:nvPr/>
        </p:nvSpPr>
        <p:spPr>
          <a:xfrm>
            <a:off x="424850" y="217159"/>
            <a:ext cx="7313043" cy="1570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корабль Петр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называл «дедушкой русского флота»?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корабль «Орел»;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бот «Святой Николай»;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струги стрельцов;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ладьи князя Святослава.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848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42E8A961-66A7-5BEE-1BA1-8085435F63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5611"/>
            <a:ext cx="12188952" cy="68523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D2CBBC0-EAAD-C938-98CD-3DA6DC8E0EFB}"/>
              </a:ext>
            </a:extLst>
          </p:cNvPr>
          <p:cNvSpPr txBox="1"/>
          <p:nvPr/>
        </p:nvSpPr>
        <p:spPr>
          <a:xfrm>
            <a:off x="270294" y="159435"/>
            <a:ext cx="7510731" cy="1764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2:(1 б.)</a:t>
            </a:r>
            <a:endParaRPr lang="ru-RU" sz="1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из кораблей на протяжении долгих лет Северной войны был флагманским и самым любимым кораблем царя?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«Штандарт»; Б) «Полтава»; В) Ингерманланд; Г) «Гото Предестинация».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C6F5537-7789-FD73-3DB5-A6335D346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24" y="2208102"/>
            <a:ext cx="8602275" cy="411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2175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4931F91-1923-4DE3-E135-436E60AEE3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DCD2D89-1827-5C42-C8F3-629DB3A37C31}"/>
              </a:ext>
            </a:extLst>
          </p:cNvPr>
          <p:cNvSpPr txBox="1"/>
          <p:nvPr/>
        </p:nvSpPr>
        <p:spPr>
          <a:xfrm>
            <a:off x="123644" y="0"/>
            <a:ext cx="8028317" cy="1570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3:(1 б.)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каком городе Петр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получил свидетельство корабельного мастера: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Архангельске; Б) в Саардаме; В) в Амстердаме; Г) в Кенигсберге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В) в Амстердаме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8C68FA4-90E0-02E5-4C26-BF7285552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44" y="2266616"/>
            <a:ext cx="9093314" cy="411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9649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4931F91-1923-4DE3-E135-436E60AEE3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5611"/>
            <a:ext cx="12188952" cy="685238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EA166DA-0EA4-1959-9C2B-03087D33C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16" y="2346529"/>
            <a:ext cx="8713881" cy="42614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8A9B526-3961-1F19-7B9F-41A4758390EB}"/>
              </a:ext>
            </a:extLst>
          </p:cNvPr>
          <p:cNvSpPr txBox="1"/>
          <p:nvPr/>
        </p:nvSpPr>
        <p:spPr>
          <a:xfrm>
            <a:off x="391065" y="180358"/>
            <a:ext cx="6096000" cy="2061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4:(1 б.)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1719 году крестьянин Ефим Никонов в Челобитной Петру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доносил об изобретении им «потаенного» судна. В 1722 году первое в мире «потаенное» судно было спущено на воду и в присутствии Петра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проходило испытания.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это было за судно?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0429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4931F91-1923-4DE3-E135-436E60AEE3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0644ED9-2932-0F44-56E0-4083EC17BD41}"/>
              </a:ext>
            </a:extLst>
          </p:cNvPr>
          <p:cNvSpPr txBox="1"/>
          <p:nvPr/>
        </p:nvSpPr>
        <p:spPr>
          <a:xfrm>
            <a:off x="183310" y="124971"/>
            <a:ext cx="7054251" cy="32269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5: (1 б.)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«государева дорога»?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гидротехническое сооружение для обеспечения прохода кораблей к Азову, 1696 г.;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Б) создание транспортной системы для перевозки строевого леса к верфям на Балтийском море, 1703-1709 гг.;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В) транспортные коммуникации для строительства морских фортов Петропавловской крепости и Кронштадта;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Г) гать, предназначенная для доставки двух малых фрегатов из Белого моря на Ладожское море и в Неву.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91F3FC7-9D5E-3963-6544-9FEF5186D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73" y="3417866"/>
            <a:ext cx="8230749" cy="331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1864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4931F91-1923-4DE3-E135-436E60AEE3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81E8C6F-96E8-8F85-DDDB-28FBE287E712}"/>
              </a:ext>
            </a:extLst>
          </p:cNvPr>
          <p:cNvSpPr txBox="1"/>
          <p:nvPr/>
        </p:nvSpPr>
        <p:spPr>
          <a:xfrm>
            <a:off x="209911" y="164428"/>
            <a:ext cx="6096000" cy="41356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6:(1 б.)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поражения под Нарвой в 1700 году государь решил полностью отойти от традиций ведения войны в русском войске. Флаг царя московского больше не использовался – его заменил русский штандарт. Петр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отказался от «Флага царя Московского» и принял в качестве своего штандарта принципиально новый флаг. В качестве флага военного флота утверждался Андреевский флаг, а бело-сине-красный флаг оказался связан с российским торговым флотом. Какого цвета был официальный флаг Петра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 Что было изображено на нем?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желтое полотнище с черным двуглавым орлом, держащим в клювах и лапах карты четырех морей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9E69098-813F-6C85-6E19-5E437E183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680" y="4300047"/>
            <a:ext cx="3576283" cy="238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1990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8151E86-4D4A-CAB7-42AF-5BA7246FB8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047" y="0"/>
            <a:ext cx="8240275" cy="601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9641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4931F91-1923-4DE3-E135-436E60AEE3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77637"/>
            <a:ext cx="12188952" cy="68523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7581C10-F007-45D6-63E7-B4F2D0F116D3}"/>
              </a:ext>
            </a:extLst>
          </p:cNvPr>
          <p:cNvSpPr txBox="1"/>
          <p:nvPr/>
        </p:nvSpPr>
        <p:spPr>
          <a:xfrm>
            <a:off x="131552" y="0"/>
            <a:ext cx="8865799" cy="1762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7:(1 б.)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1701 году, после конфузии под Нарвой, указом Петра 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была создана специальная школа: «Школа оная не только потребна к единому мореходству и инженерству, но и артиллерии и гражданству…» Сначала Школа находилась в Москве, в Сухаревой башне. В 1715 г. высшие классы были переведены в Санкт-Петербург. Скажите, как называлась эта школа и какое название она носит сейчас?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295EC0A-35AE-86F1-48A1-A5296C812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52" y="1762727"/>
            <a:ext cx="7985438" cy="493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3256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4931F91-1923-4DE3-E135-436E60AEE3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6F28C56-F695-86E1-9EB8-31D5E9E97A5F}"/>
              </a:ext>
            </a:extLst>
          </p:cNvPr>
          <p:cNvSpPr txBox="1"/>
          <p:nvPr/>
        </p:nvSpPr>
        <p:spPr>
          <a:xfrm>
            <a:off x="209191" y="71825"/>
            <a:ext cx="8589752" cy="2357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8: (1 б.)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Осенью 1714 года в Москве он был зачислен в Морскую школу. В 1720-е годы уже нес службу на кораблях Балтийского флота в должности навигатора, ученика штурмана, участвовал в Великой северной экспедиции, открыл самую северную точку континентальной Евразии, которая позже была названа в его честь. О каком русском полярном мореплавателе, выпускнике первой морской школы идет речь?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Семен Иванович Челюскин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B6FAB77-783D-BDCF-5253-B22137FB8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969" y="2918813"/>
            <a:ext cx="8145012" cy="301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3880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4931F91-1923-4DE3-E135-436E60AEE3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A46501C-88D9-D288-E6B4-BD1260F5A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17" y="168189"/>
            <a:ext cx="8211696" cy="651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6845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4931F91-1923-4DE3-E135-436E60AEE3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753EC68-3CC0-ECB7-C189-ED642D9CCA22}"/>
              </a:ext>
            </a:extLst>
          </p:cNvPr>
          <p:cNvSpPr txBox="1"/>
          <p:nvPr/>
        </p:nvSpPr>
        <p:spPr>
          <a:xfrm>
            <a:off x="269574" y="388400"/>
            <a:ext cx="6622932" cy="43356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9:(1 б.)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58 томе Энциклопедического словаря Блокгауза и Ефрона, вышедшего в 1903 году, рассказывается о взятии войсками Петра 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Нотебурга в ходе Северной войны: «Особый отряд был переправлен на берег: прервав сообщение крепости с Ниеншанцем. Флотилия блокировала ее со стороны Ладожского озера. На самолете была устроена связь между обоими берегами Невы».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Скажите, неужели в 18 веке были самолеты? Благодаря чему была устроена связь между обоими берегами Невы?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Самолетом в 18 веке называли самоходные паромы, движущиеся силой речной струи.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8281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4931F91-1923-4DE3-E135-436E60AEE3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903C2D8-2E50-076B-6954-66A1BE01D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43" y="0"/>
            <a:ext cx="7082286" cy="656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7171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4931F91-1923-4DE3-E135-436E60AEE3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B92DBE6-62A2-74EC-7309-E72740BFB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038" y="304055"/>
            <a:ext cx="8972811" cy="612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71010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96C57000-87F8-8D24-95EE-5D4B609569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pic>
        <p:nvPicPr>
          <p:cNvPr id="3" name="Picture 1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6662" y="2119747"/>
            <a:ext cx="4469014" cy="429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06830" y="507077"/>
            <a:ext cx="64839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Все команды достойно выдержали испытание, но лучше всех сегодня был экипаж………………….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3318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6CD9E4C-2F86-A125-A5E0-D7EC7359C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746" y="211753"/>
            <a:ext cx="5125564" cy="656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8594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7E1028A-2DD0-89D3-404D-A93488A0364A}"/>
              </a:ext>
            </a:extLst>
          </p:cNvPr>
          <p:cNvSpPr txBox="1"/>
          <p:nvPr/>
        </p:nvSpPr>
        <p:spPr>
          <a:xfrm>
            <a:off x="787879" y="712450"/>
            <a:ext cx="5837208" cy="3912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корабль Петр 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называл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«дедушкой русского флота»?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корабль «Орел»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бот «Святой Николай»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струги стрельцов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ладьи князя Святослава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6285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6AD2174-DE8A-2C24-0315-687F2958A7DE}"/>
              </a:ext>
            </a:extLst>
          </p:cNvPr>
          <p:cNvSpPr txBox="1"/>
          <p:nvPr/>
        </p:nvSpPr>
        <p:spPr>
          <a:xfrm>
            <a:off x="545621" y="1079546"/>
            <a:ext cx="6094562" cy="47317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2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из кораблей на протяжении долгих лет Северной войны был флагманским и самым любимым кораблем царя?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«Штандарт»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Б) «Полтава»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В) Ингерманланд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Г) «Гото Предестинация»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724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67DA67B-0F21-A9A5-8900-EB3ACFE8FDBD}"/>
              </a:ext>
            </a:extLst>
          </p:cNvPr>
          <p:cNvSpPr txBox="1"/>
          <p:nvPr/>
        </p:nvSpPr>
        <p:spPr>
          <a:xfrm>
            <a:off x="580127" y="863885"/>
            <a:ext cx="6094562" cy="38096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3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каком городе Петр 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получил свидетельство корабельного мастера: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Архангельске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Б) в Саардаме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В) в Амстердаме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Г) в Кенигсберге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2502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35D750F-1511-CDBC-2EB0-01824AFE3F7A}"/>
              </a:ext>
            </a:extLst>
          </p:cNvPr>
          <p:cNvSpPr txBox="1"/>
          <p:nvPr/>
        </p:nvSpPr>
        <p:spPr>
          <a:xfrm>
            <a:off x="398971" y="608132"/>
            <a:ext cx="6433149" cy="49875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4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1719 году крестьянин Ефим Никонов в Челобитной Петру 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доносил об изобретении им «потаенного» судна. В 1722 году первое в мире «потаенное» судно было спущено на воду и в присутствии Петра 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проходило испытания.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это было за судно?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434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3936F9D-9521-0517-3873-B06C529A94C4}"/>
              </a:ext>
            </a:extLst>
          </p:cNvPr>
          <p:cNvSpPr txBox="1"/>
          <p:nvPr/>
        </p:nvSpPr>
        <p:spPr>
          <a:xfrm>
            <a:off x="460075" y="416460"/>
            <a:ext cx="6380672" cy="5723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5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«государева дорога»?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гидротехническое сооружение для обеспечения прохода кораблей к Азову, 1696 г.;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Б) создание транспортной системы для перевозки строевого леса к верфям на Балтийском море, 1703-1709 гг.;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В) транспортные коммуникации для строительства морских фортов Петропавловской крепости и Кронштадта;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Г) гать, предназначенная для доставки двух малых фрегатов из Белого моря на Ладожское море и в Неву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638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" descr="Подключено мини-джойстиков арабских символов многоугольники фон">
            <a:extLst>
              <a:ext uri="{FF2B5EF4-FFF2-40B4-BE49-F238E27FC236}">
                <a16:creationId xmlns:a16="http://schemas.microsoft.com/office/drawing/2014/main" xmlns="" id="{3CF64259-F8F4-0ED5-3190-6B30B1133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5" b="5784"/>
          <a:stretch/>
        </p:blipFill>
        <p:spPr>
          <a:xfrm>
            <a:off x="-1" y="5609"/>
            <a:ext cx="12192000" cy="684678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плавсредство, парусное судно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792D84-E50E-6857-7ED9-FC25FE6BC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55" r="5265"/>
          <a:stretch/>
        </p:blipFill>
        <p:spPr>
          <a:xfrm>
            <a:off x="0" y="0"/>
            <a:ext cx="12188952" cy="68523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1B2199F-0014-6FFA-F8EE-D18253C07248}"/>
              </a:ext>
            </a:extLst>
          </p:cNvPr>
          <p:cNvSpPr txBox="1"/>
          <p:nvPr/>
        </p:nvSpPr>
        <p:spPr>
          <a:xfrm>
            <a:off x="381719" y="476343"/>
            <a:ext cx="6338258" cy="5707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6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поражения под Нарвой в 1700 году государь решил полностью отойти от традиций ведения войны в русском войске. Флаг царя московского больше не использовался – его заменил русский штандарт. Петр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отказался от «Флага царя Московского» и принял в качестве своего штандарта принципиально новый флаг. В качестве флага военного флота утверждался Андреевский флаг, а бело-сине-красный флаг оказался связан с российским торговым флотом. Какого цвета был официальный флаг Петра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 Что было изображено на нем?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108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setVTI">
  <a:themeElements>
    <a:clrScheme name="AnalogousFromLightSeedRightStep">
      <a:dk1>
        <a:srgbClr val="000000"/>
      </a:dk1>
      <a:lt1>
        <a:srgbClr val="FFFFFF"/>
      </a:lt1>
      <a:dk2>
        <a:srgbClr val="412524"/>
      </a:dk2>
      <a:lt2>
        <a:srgbClr val="E2E8E8"/>
      </a:lt2>
      <a:accent1>
        <a:srgbClr val="C69896"/>
      </a:accent1>
      <a:accent2>
        <a:srgbClr val="BA997F"/>
      </a:accent2>
      <a:accent3>
        <a:srgbClr val="AAA480"/>
      </a:accent3>
      <a:accent4>
        <a:srgbClr val="9BAA74"/>
      </a:accent4>
      <a:accent5>
        <a:srgbClr val="8FAC82"/>
      </a:accent5>
      <a:accent6>
        <a:srgbClr val="78B07E"/>
      </a:accent6>
      <a:hlink>
        <a:srgbClr val="568D8F"/>
      </a:hlink>
      <a:folHlink>
        <a:srgbClr val="7F7F7F"/>
      </a:folHlink>
    </a:clrScheme>
    <a:fontScheme name="Dante">
      <a:majorFont>
        <a:latin typeface="Dante"/>
        <a:ea typeface=""/>
        <a:cs typeface=""/>
      </a:majorFont>
      <a:minorFont>
        <a:latin typeface="Dan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setVTI" id="{17A3166B-76FF-4669-8F6D-D4251AE158D8}" vid="{4532814A-B5F8-4CFD-BC69-A007D492DA4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1290</Words>
  <Application>Microsoft Office PowerPoint</Application>
  <PresentationFormat>Произвольный</PresentationFormat>
  <Paragraphs>83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OffsetVTI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4</cp:revision>
  <dcterms:created xsi:type="dcterms:W3CDTF">2022-10-24T04:31:58Z</dcterms:created>
  <dcterms:modified xsi:type="dcterms:W3CDTF">2022-10-24T07:38:00Z</dcterms:modified>
</cp:coreProperties>
</file>