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0" r:id="rId3"/>
    <p:sldId id="261" r:id="rId4"/>
    <p:sldId id="263" r:id="rId5"/>
    <p:sldId id="316" r:id="rId6"/>
    <p:sldId id="317" r:id="rId7"/>
    <p:sldId id="318" r:id="rId8"/>
    <p:sldId id="319" r:id="rId9"/>
    <p:sldId id="320" r:id="rId10"/>
    <p:sldId id="322" r:id="rId11"/>
    <p:sldId id="323" r:id="rId12"/>
    <p:sldId id="324" r:id="rId13"/>
    <p:sldId id="325" r:id="rId14"/>
    <p:sldId id="315" r:id="rId15"/>
    <p:sldId id="309" r:id="rId16"/>
    <p:sldId id="310" r:id="rId17"/>
    <p:sldId id="313" r:id="rId18"/>
    <p:sldId id="31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505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32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076F18-ACC2-4799-8298-D7EEE4801084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BA838-9555-4D86-9B3F-D4CD39FF07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3813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 spd="med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55776" y="285728"/>
            <a:ext cx="6264696" cy="42862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endParaRPr lang="ru-RU" sz="3600" b="1" dirty="0" smtClean="0"/>
          </a:p>
          <a:p>
            <a:pPr algn="ctr"/>
            <a:r>
              <a:rPr lang="ru-RU" sz="3600" b="1" dirty="0" err="1" smtClean="0"/>
              <a:t>Манджиева</a:t>
            </a:r>
            <a:r>
              <a:rPr lang="ru-RU" sz="3600" b="1" dirty="0" smtClean="0"/>
              <a:t> </a:t>
            </a:r>
          </a:p>
          <a:p>
            <a:pPr algn="ctr"/>
            <a:r>
              <a:rPr lang="ru-RU" sz="3600" b="1" dirty="0" smtClean="0"/>
              <a:t>Фаина </a:t>
            </a:r>
            <a:r>
              <a:rPr lang="ru-RU" sz="3600" b="1" dirty="0" err="1" smtClean="0"/>
              <a:t>Ульмдженовна</a:t>
            </a:r>
            <a:endParaRPr lang="ru-RU" sz="3600" b="1" dirty="0" smtClean="0"/>
          </a:p>
          <a:p>
            <a:pPr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200" b="1" dirty="0" smtClean="0">
                <a:solidFill>
                  <a:srgbClr val="C00000"/>
                </a:solidFill>
              </a:rPr>
              <a:t>учитель начальных классов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Комсомольской </a:t>
            </a:r>
            <a:r>
              <a:rPr lang="ru-RU" sz="3200" b="1" dirty="0" smtClean="0">
                <a:solidFill>
                  <a:srgbClr val="C00000"/>
                </a:solidFill>
              </a:rPr>
              <a:t>СОШ </a:t>
            </a:r>
            <a:r>
              <a:rPr lang="ru-RU" sz="3200" b="1" dirty="0" err="1" smtClean="0">
                <a:solidFill>
                  <a:srgbClr val="C00000"/>
                </a:solidFill>
              </a:rPr>
              <a:t>им.Н.С.Манджиева</a:t>
            </a:r>
            <a:r>
              <a:rPr lang="ru-RU" sz="3200" b="1" dirty="0" smtClean="0">
                <a:solidFill>
                  <a:srgbClr val="C00000"/>
                </a:solidFill>
              </a:rPr>
              <a:t>,</a:t>
            </a:r>
            <a:r>
              <a:rPr lang="ru-RU" sz="3200" b="1" dirty="0" smtClean="0">
                <a:solidFill>
                  <a:srgbClr val="C00000"/>
                </a:solidFill>
              </a:rPr>
              <a:t/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образование высшее,</a:t>
            </a:r>
            <a:r>
              <a:rPr lang="ru-RU" sz="3200" b="1" dirty="0">
                <a:solidFill>
                  <a:srgbClr val="C00000"/>
                </a:solidFill>
              </a:rPr>
              <a:t/>
            </a:r>
            <a:br>
              <a:rPr lang="ru-RU" sz="3200" b="1" dirty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стаж работы: </a:t>
            </a:r>
            <a:r>
              <a:rPr lang="ru-RU" sz="3200" b="1" dirty="0" smtClean="0">
                <a:solidFill>
                  <a:srgbClr val="C00000"/>
                </a:solidFill>
              </a:rPr>
              <a:t>38лет</a:t>
            </a:r>
            <a:r>
              <a:rPr lang="ru-RU" sz="3200" b="1" dirty="0" smtClean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329" y="576191"/>
            <a:ext cx="2399951" cy="2209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81128"/>
            <a:ext cx="8229600" cy="158417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Родительское собрание в 4 «а» классе</a:t>
            </a:r>
            <a:br>
              <a:rPr lang="ru-RU" sz="2400" dirty="0" smtClean="0"/>
            </a:br>
            <a:r>
              <a:rPr lang="ru-RU" sz="2400" dirty="0" smtClean="0"/>
              <a:t>«Патриотическое воспитание в семье»</a:t>
            </a:r>
            <a:endParaRPr lang="ru-RU" sz="2400" dirty="0"/>
          </a:p>
        </p:txBody>
      </p:sp>
      <p:pic>
        <p:nvPicPr>
          <p:cNvPr id="3" name="Рисунок 2" descr="C:\Users\МФУ\Desktop\РОСТКИ УСПЕХА 2018г\фото для статьи Ростки успеха\image (6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08720"/>
            <a:ext cx="2448272" cy="2376264"/>
          </a:xfrm>
          <a:prstGeom prst="round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" name="Рисунок 3" descr="C:\Users\МФУ\Desktop\РОСТКИ УСПЕХА 2018г\фото для статьи Ростки успеха\image (5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204864"/>
            <a:ext cx="2448272" cy="2592288"/>
          </a:xfrm>
          <a:prstGeom prst="round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" name="Рисунок 4" descr="C:\Users\МФУ\Desktop\РОСТКИ УСПЕХА 2018г\фото для статьи Ростки успеха\image (12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196752"/>
            <a:ext cx="2808312" cy="2304256"/>
          </a:xfrm>
          <a:prstGeom prst="round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941168"/>
            <a:ext cx="8229600" cy="115212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Классный час в 1 «а» классе </a:t>
            </a:r>
            <a:br>
              <a:rPr lang="ru-RU" sz="2400" dirty="0" smtClean="0"/>
            </a:br>
            <a:r>
              <a:rPr lang="ru-RU" sz="2400" dirty="0" smtClean="0"/>
              <a:t>«Помним и гордимся»</a:t>
            </a:r>
            <a:endParaRPr lang="ru-RU" sz="2400" dirty="0"/>
          </a:p>
        </p:txBody>
      </p:sp>
      <p:pic>
        <p:nvPicPr>
          <p:cNvPr id="3" name="Рисунок 2" descr="C:\Users\МФУ\Desktop\РОСТКИ УСПЕХА 2018г\фото для статьи Ростки успеха\image (7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2"/>
            <a:ext cx="3744416" cy="3384376"/>
          </a:xfrm>
          <a:prstGeom prst="snip1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" name="Рисунок 3" descr="C:\Users\МФУ\Desktop\РОСТКИ УСПЕХА 2018г\фото для статьи Ростки успеха\image (8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764704"/>
            <a:ext cx="3744416" cy="3456384"/>
          </a:xfrm>
          <a:prstGeom prst="round2Same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2920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Внеклассное мероприятие во 2 «а» классе</a:t>
            </a:r>
            <a:br>
              <a:rPr lang="ru-RU" sz="2400" dirty="0" smtClean="0"/>
            </a:br>
            <a:r>
              <a:rPr lang="ru-RU" sz="2400" dirty="0" smtClean="0"/>
              <a:t>«Наши папы- наша гордость»</a:t>
            </a:r>
            <a:endParaRPr lang="ru-RU" sz="2400" dirty="0"/>
          </a:p>
        </p:txBody>
      </p:sp>
      <p:pic>
        <p:nvPicPr>
          <p:cNvPr id="3" name="Рисунок 2" descr="C:\Users\МФУ\Desktop\РОСТКИ УСПЕХА 2018г\фото для статьи Ростки успеха\image (1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92696"/>
            <a:ext cx="2880320" cy="2160240"/>
          </a:xfrm>
          <a:prstGeom prst="ellipse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4" name="Рисунок 3" descr="C:\Users\МФУ\Desktop\РОСТКИ УСПЕХА 2018г\фото для статьи Ростки успеха\image (4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692696"/>
            <a:ext cx="2880320" cy="2160240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5" name="Рисунок 4" descr="C:\Users\МФУ\Desktop\РОСТКИ УСПЕХА 2018г\фото для статьи Ростки успеха\image (3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2996952"/>
            <a:ext cx="2520280" cy="2160240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6" name="Рисунок 5" descr="C:\Users\МФУ\Desktop\РОСТКИ УСПЕХА 2018г\фото для статьи Ростки успеха\image (2)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284984"/>
            <a:ext cx="2880320" cy="194421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83568" y="7245424"/>
            <a:ext cx="3312368" cy="216024"/>
          </a:xfrm>
        </p:spPr>
        <p:txBody>
          <a:bodyPr>
            <a:normAutofit fontScale="90000"/>
          </a:bodyPr>
          <a:lstStyle/>
          <a:p>
            <a:pPr algn="l"/>
            <a:endParaRPr lang="ru-RU" sz="2000" dirty="0"/>
          </a:p>
        </p:txBody>
      </p:sp>
      <p:pic>
        <p:nvPicPr>
          <p:cNvPr id="3" name="Рисунок 2" descr="C:\Users\МФУ\Desktop\РОСТКИ УСПЕХА 2018г\фото для статьи Ростки успеха\image (15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573016"/>
            <a:ext cx="2376264" cy="2232248"/>
          </a:xfrm>
          <a:prstGeom prst="round2Diag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4" name="Рисунок 3" descr="C:\Users\МФУ\Desktop\РОСТКИ УСПЕХА 2018г\фото для статьи Ростки успеха\image (14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764704"/>
            <a:ext cx="2736304" cy="2520280"/>
          </a:xfrm>
          <a:prstGeom prst="round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5" name="Рисунок 4" descr="C:\Users\МФУ\Desktop\РОСТКИ УСПЕХА 2018г\фото для статьи Ростки успеха\image (11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764704"/>
            <a:ext cx="3096344" cy="2592288"/>
          </a:xfrm>
          <a:prstGeom prst="snip1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531440"/>
            <a:ext cx="822960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0" name="Picture 2" descr="F:\Фаина фото на конкурс\SCX-3200_20160203_122629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0000" t="54357"/>
          <a:stretch/>
        </p:blipFill>
        <p:spPr bwMode="auto">
          <a:xfrm rot="1102846">
            <a:off x="6277206" y="785692"/>
            <a:ext cx="2216066" cy="15829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Фаина фото на конкурс\SCX-3200_20160203_1158430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7474" t="7907" r="11509" b="64031"/>
          <a:stretch/>
        </p:blipFill>
        <p:spPr bwMode="auto">
          <a:xfrm>
            <a:off x="3635896" y="980728"/>
            <a:ext cx="2382312" cy="2160240"/>
          </a:xfrm>
          <a:prstGeom prst="ellipse">
            <a:avLst/>
          </a:prstGeom>
          <a:ln w="28575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://itd0.mycdn.me/image?t=52&amp;bid=590546422878&amp;id=590546422878&amp;plc=WEB&amp;tkn=*uyOcjXBUuMzHYrqMo61Ky4VNW-A"/>
          <p:cNvPicPr>
            <a:picLocks noChangeAspect="1" noChangeArrowheads="1"/>
          </p:cNvPicPr>
          <p:nvPr/>
        </p:nvPicPr>
        <p:blipFill>
          <a:blip r:embed="rId4" cstate="print"/>
          <a:srcRect t="19808"/>
          <a:stretch>
            <a:fillRect/>
          </a:stretch>
        </p:blipFill>
        <p:spPr bwMode="auto">
          <a:xfrm rot="20961336">
            <a:off x="674430" y="773452"/>
            <a:ext cx="2592288" cy="1701903"/>
          </a:xfrm>
          <a:prstGeom prst="snip2Diag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11268" name="Picture 4" descr="http://itd3.mycdn.me/image?t=52&amp;bid=771403236190&amp;id=771403236190&amp;plc=WEB&amp;tkn=*J9b6ju0P_mnTJAWXsDP-PCdiCx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000714">
            <a:off x="1073884" y="2811204"/>
            <a:ext cx="2202227" cy="22022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270" name="Picture 6" descr="http://itd3.mycdn.me/image?t=52&amp;bid=771403188318&amp;id=771403188318&amp;plc=WEB&amp;tkn=*yOaKpxVYnmEQ6mGFgp45N7Pnx2U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2852936"/>
            <a:ext cx="2304256" cy="23042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272" name="Picture 8" descr="http://itd2.mycdn.me/image?t=52&amp;bid=771692637022&amp;id=771692637022&amp;plc=WEB&amp;tkn=*W_TJhz_N_-ZGP72o3tF6_fCtv5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35896" y="3717032"/>
            <a:ext cx="2232248" cy="22322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229033501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tretch>
            <a:fillRect/>
          </a:stretch>
        </p:blipFill>
        <p:spPr>
          <a:xfrm rot="20464468">
            <a:off x="1195464" y="946547"/>
            <a:ext cx="2496536" cy="2043417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 cstate="print"/>
          <a:stretch>
            <a:fillRect/>
          </a:stretch>
        </p:blipFill>
        <p:spPr>
          <a:xfrm rot="880241">
            <a:off x="5020737" y="952166"/>
            <a:ext cx="3093203" cy="2235906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4" cstate="print"/>
          <a:stretch>
            <a:fillRect/>
          </a:stretch>
        </p:blipFill>
        <p:spPr>
          <a:xfrm rot="20464840">
            <a:off x="1363592" y="3462911"/>
            <a:ext cx="2645495" cy="2279745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5" cstate="print"/>
          <a:stretch>
            <a:fillRect/>
          </a:stretch>
        </p:blipFill>
        <p:spPr>
          <a:xfrm rot="968229">
            <a:off x="4862896" y="3525826"/>
            <a:ext cx="3083288" cy="22142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97621754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508104" y="6453336"/>
            <a:ext cx="20162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E:\фаина 22\SCX-3200_20160217_14010901.jpg"/>
          <p:cNvPicPr>
            <a:picLocks noChangeAspect="1" noChangeArrowheads="1"/>
          </p:cNvPicPr>
          <p:nvPr/>
        </p:nvPicPr>
        <p:blipFill>
          <a:blip r:embed="rId2" cstate="print">
            <a:lum bright="-30000" contrast="20000"/>
          </a:blip>
          <a:srcRect l="3288" b="2326"/>
          <a:stretch>
            <a:fillRect/>
          </a:stretch>
        </p:blipFill>
        <p:spPr bwMode="auto">
          <a:xfrm>
            <a:off x="611560" y="476672"/>
            <a:ext cx="2269127" cy="3240360"/>
          </a:xfrm>
          <a:prstGeom prst="rect">
            <a:avLst/>
          </a:prstGeom>
          <a:noFill/>
        </p:spPr>
      </p:pic>
      <p:pic>
        <p:nvPicPr>
          <p:cNvPr id="13" name="Picture 3" descr="E:\фаина 22\SCX-3200_20160217_14035604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 l="3226" b="4180"/>
          <a:stretch>
            <a:fillRect/>
          </a:stretch>
        </p:blipFill>
        <p:spPr bwMode="auto">
          <a:xfrm>
            <a:off x="1907704" y="3429000"/>
            <a:ext cx="2263108" cy="3240360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3563888" y="476672"/>
            <a:ext cx="2277281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E:\фаина 22\SCX-3200_20160217_14043700.jpg"/>
          <p:cNvPicPr>
            <a:picLocks noChangeAspect="1" noChangeArrowheads="1"/>
          </p:cNvPicPr>
          <p:nvPr/>
        </p:nvPicPr>
        <p:blipFill>
          <a:blip r:embed="rId5" cstate="print">
            <a:lum bright="-20000" contrast="20000"/>
          </a:blip>
          <a:srcRect l="3270" b="2867"/>
          <a:stretch>
            <a:fillRect/>
          </a:stretch>
        </p:blipFill>
        <p:spPr bwMode="auto">
          <a:xfrm>
            <a:off x="5076056" y="3429000"/>
            <a:ext cx="2282203" cy="3240361"/>
          </a:xfrm>
          <a:prstGeom prst="rect">
            <a:avLst/>
          </a:prstGeom>
          <a:noFill/>
        </p:spPr>
      </p:pic>
      <p:pic>
        <p:nvPicPr>
          <p:cNvPr id="12" name="Picture 2" descr="E:\фаина 22\SCX-3200_20160217_14030407.jpg"/>
          <p:cNvPicPr>
            <a:picLocks noChangeAspect="1" noChangeArrowheads="1"/>
          </p:cNvPicPr>
          <p:nvPr/>
        </p:nvPicPr>
        <p:blipFill>
          <a:blip r:embed="rId6" cstate="print">
            <a:lum bright="-30000" contrast="20000"/>
          </a:blip>
          <a:srcRect l="3288" b="2326"/>
          <a:stretch>
            <a:fillRect/>
          </a:stretch>
        </p:blipFill>
        <p:spPr bwMode="auto">
          <a:xfrm>
            <a:off x="6372200" y="476672"/>
            <a:ext cx="2269127" cy="32403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61117591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457200" y="476672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rgbClr val="FF0000"/>
                </a:solidFill>
              </a:rPr>
              <a:t>Литература</a:t>
            </a:r>
          </a:p>
          <a:p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827584" y="1255244"/>
            <a:ext cx="7560840" cy="475514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Ссылки 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источникиАгапова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И., Давыдова М. Патриотическое воспитание в школе.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М.,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Айриспресс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2002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224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с.Адаменко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С. Воспитываем патриотов России // Народное образование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2005 №4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С. 23Гасанов З.Т. </a:t>
            </a:r>
            <a:r>
              <a:rPr lang="ru-RU" sz="2400" dirty="0" smtClean="0">
                <a:solidFill>
                  <a:srgbClr val="55555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Духовно-нравственное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воспитание граждан // 2005 №6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С. 59Ефремова Г. Патриотическое воспитание школьников // Воспитание школьников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2005 №8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С. 17Историческое краеведение / Под ред. ГН. Матюшина.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М.,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Духовно-нравственное воспитание младших школьников из опыта работ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4244511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солнышко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EFA"/>
              </a:clrFrom>
              <a:clrTo>
                <a:srgbClr val="FFFE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698786">
            <a:off x="630035" y="464516"/>
            <a:ext cx="8020126" cy="44060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645449" y="4437112"/>
            <a:ext cx="7989298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66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+mn-cs"/>
              </a:rPr>
              <a:t>Благодарю за внимание!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08104" y="6453336"/>
            <a:ext cx="20162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0590154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628800"/>
            <a:ext cx="82809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«Духовно-нравственное воспитание младших школьников» </a:t>
            </a:r>
            <a:endParaRPr lang="ru-RU" sz="4400" b="1" dirty="0" smtClean="0">
              <a:solidFill>
                <a:srgbClr val="C00000"/>
              </a:solidFill>
            </a:endParaRPr>
          </a:p>
          <a:p>
            <a:pPr algn="ctr"/>
            <a:endParaRPr lang="ru-RU" sz="3600" b="1" dirty="0" smtClean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715404" y="0"/>
            <a:ext cx="428596" cy="5000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715404" y="0"/>
            <a:ext cx="428596" cy="5000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11560" y="-1827501"/>
            <a:ext cx="2750940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757575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75757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757575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75757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757575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75757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solidFill>
                  <a:srgbClr val="75757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75757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75757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75757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75757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75757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75757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75757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75757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solidFill>
                  <a:srgbClr val="75757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200" dirty="0" smtClean="0">
                <a:solidFill>
                  <a:srgbClr val="75757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5757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духовно — нравственном воспитании учащихся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5757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начальных классов весьма актуальным является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5757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формирование гуманных отношений между детьми,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5757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воспитание у них действенных нравственных чувств.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5757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этом плане в школе с детьми проводится немало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5757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различных мероприятий: беседы на этические темы,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75757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5757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тение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75757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5757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художественной литературы, обсуждение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5757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положительных и отрицательных поступков детей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75757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l="58594" t="23437" r="15625" b="13750"/>
          <a:stretch>
            <a:fillRect/>
          </a:stretch>
        </p:blipFill>
        <p:spPr bwMode="auto">
          <a:xfrm flipH="1">
            <a:off x="-1" y="0"/>
            <a:ext cx="450376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8715404" y="0"/>
            <a:ext cx="428596" cy="5000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6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1209336"/>
            <a:ext cx="8072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620688"/>
            <a:ext cx="80648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75757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75757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Необходимым </a:t>
            </a:r>
            <a:r>
              <a:rPr lang="ru-RU" sz="2400" dirty="0" smtClean="0">
                <a:solidFill>
                  <a:srgbClr val="75757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условием формирования духовно — нравственной сферы ребенка становится организация </a:t>
            </a:r>
            <a:r>
              <a:rPr lang="ru-RU" sz="2400" dirty="0" smtClean="0">
                <a:solidFill>
                  <a:srgbClr val="75757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совместной </a:t>
            </a:r>
            <a:r>
              <a:rPr lang="ru-RU" sz="2400" dirty="0" smtClean="0">
                <a:solidFill>
                  <a:srgbClr val="75757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деятельности детей, способствующая развитию общения и взаимоотношений детей друг с </a:t>
            </a:r>
            <a:r>
              <a:rPr lang="ru-RU" sz="2400" dirty="0" smtClean="0">
                <a:solidFill>
                  <a:srgbClr val="75757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другом, в </a:t>
            </a:r>
            <a:r>
              <a:rPr lang="ru-RU" sz="2400" dirty="0" smtClean="0">
                <a:solidFill>
                  <a:srgbClr val="75757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процессе которых ребенок усваивает социально-исторический опыт, получает представления о </a:t>
            </a:r>
            <a:r>
              <a:rPr lang="ru-RU" sz="2400" dirty="0" smtClean="0">
                <a:solidFill>
                  <a:srgbClr val="75757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другом </a:t>
            </a:r>
            <a:r>
              <a:rPr lang="ru-RU" sz="2400" dirty="0" smtClean="0">
                <a:solidFill>
                  <a:srgbClr val="75757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человеке и о самом себе, о своих возможностях и </a:t>
            </a:r>
            <a:r>
              <a:rPr lang="ru-RU" sz="2400" dirty="0" smtClean="0">
                <a:solidFill>
                  <a:srgbClr val="75757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способностях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757575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675456"/>
            <a:ext cx="8229600" cy="3600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539552" y="-1019301"/>
            <a:ext cx="835292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757575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75757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757575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75757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57575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75757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5757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757575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57575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75757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757575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5757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Воспитательный процесс планируется и строится во взаимосвязи духовного и светского направлений, а внеклассная деятельность является логическим продолжением начатой на уроке работы. Ведущим          направлением является духовное воспитание, причем при разработке планов, содержания воспитательной работы учитывается возраст учащихся, прослеживается последовательность в развитии личности ребенка.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Говоря о духовно- нравственном развитии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и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 воспитании личности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нельзя забывать о семье.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11560" y="1343136"/>
            <a:ext cx="799288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5757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Ценности семейной жизни, усваиваемые ребёнком с первых лет жизни, имеют огромное значение для человека в любом возрасте. Взаимоотношения внутри семьи проецируются на отношения в обществе. «И хорошее, и плохое человек получает в семье,»- эти слова знакомы каждому. Но несмотря на то, что семья является главной средой формирования личности, она не может  создать условия для формирования всесторонне развитой, активной, творческой личности. Так и школа, с какими бы то ни было , талантливыми воспитателями,  не может , изолированно от семьи , дать качественное развитие личности. Не зря предки наши называли семью «малой церковью». Здесь зарождается зерно духовности, здесь пробиваются ростки уважения к старшему поколению, традициям и устоям.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227687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      Я</a:t>
            </a:r>
            <a:r>
              <a:rPr lang="ru-RU" sz="2700" dirty="0" smtClean="0"/>
              <a:t>, как классный руководитель, планирую работу с родителями и детьми под девизом: «Мы вместе и душа на месте!» </a:t>
            </a:r>
            <a:r>
              <a:rPr lang="ru-RU" sz="2700" dirty="0" smtClean="0"/>
              <a:t>Главная </a:t>
            </a:r>
            <a:r>
              <a:rPr lang="ru-RU" sz="2700" dirty="0" smtClean="0"/>
              <a:t>задача данной работы – </a:t>
            </a:r>
            <a:r>
              <a:rPr lang="ru-RU" sz="2700" dirty="0" smtClean="0"/>
              <a:t>направить семейное </a:t>
            </a:r>
            <a:r>
              <a:rPr lang="ru-RU" sz="2700" dirty="0" smtClean="0"/>
              <a:t>воспитание на всестороннее </a:t>
            </a:r>
            <a:r>
              <a:rPr lang="ru-RU" sz="2700" dirty="0" smtClean="0"/>
              <a:t>развитие</a:t>
            </a:r>
            <a:br>
              <a:rPr lang="ru-RU" sz="2700" dirty="0" smtClean="0"/>
            </a:br>
            <a:r>
              <a:rPr lang="ru-RU" sz="2700" dirty="0" err="1" smtClean="0"/>
              <a:t>детей,воспитание</a:t>
            </a:r>
            <a:r>
              <a:rPr lang="ru-RU" sz="2700" dirty="0" smtClean="0"/>
              <a:t> </a:t>
            </a:r>
            <a:r>
              <a:rPr lang="ru-RU" sz="2700" dirty="0" err="1" smtClean="0"/>
              <a:t>гражданско</a:t>
            </a:r>
            <a:r>
              <a:rPr lang="ru-RU" sz="2700" dirty="0" smtClean="0"/>
              <a:t>- патриотических чувств, гармонию взаимоотношений семья- школа. По окончанию второго класса мы  вместе с родителями побывали на экскурсии в городе Элиста. Мы посетили много достопримечательных мест нашей </a:t>
            </a:r>
            <a:r>
              <a:rPr lang="ru-RU" sz="2700" dirty="0" smtClean="0"/>
              <a:t>степной столицы:</a:t>
            </a:r>
            <a:br>
              <a:rPr lang="ru-RU" sz="2700" dirty="0" smtClean="0"/>
            </a:br>
            <a:r>
              <a:rPr lang="ru-RU" sz="2700" dirty="0" smtClean="0"/>
              <a:t>музей </a:t>
            </a:r>
            <a:r>
              <a:rPr lang="ru-RU" sz="2700" dirty="0" smtClean="0"/>
              <a:t>им.Пальмова, шахматный город Сити </a:t>
            </a:r>
            <a:r>
              <a:rPr lang="ru-RU" sz="2700" dirty="0" err="1" smtClean="0"/>
              <a:t>Чесс</a:t>
            </a:r>
            <a:r>
              <a:rPr lang="ru-RU" sz="2700" dirty="0" smtClean="0"/>
              <a:t>, </a:t>
            </a:r>
            <a:r>
              <a:rPr lang="ru-RU" sz="2700" dirty="0" err="1" smtClean="0"/>
              <a:t>хурул</a:t>
            </a:r>
            <a:r>
              <a:rPr lang="ru-RU" sz="2700" dirty="0" smtClean="0"/>
              <a:t> Будды </a:t>
            </a:r>
            <a:r>
              <a:rPr lang="ru-RU" sz="2700" dirty="0" err="1" smtClean="0"/>
              <a:t>Шакъямуни</a:t>
            </a:r>
            <a:r>
              <a:rPr lang="ru-RU" sz="2700" dirty="0" smtClean="0"/>
              <a:t> ,побывали в Казанском кафедральном соборе, на Пагоде семи </a:t>
            </a:r>
            <a:r>
              <a:rPr lang="ru-RU" sz="2700" dirty="0" err="1" smtClean="0"/>
              <a:t>дней.Даже</a:t>
            </a:r>
            <a:r>
              <a:rPr lang="ru-RU" sz="2700" dirty="0" smtClean="0"/>
              <a:t> мы побывали в «</a:t>
            </a:r>
            <a:r>
              <a:rPr lang="ru-RU" sz="2700" dirty="0" err="1" smtClean="0"/>
              <a:t>Казачем</a:t>
            </a:r>
            <a:r>
              <a:rPr lang="ru-RU" sz="2700" dirty="0" smtClean="0"/>
              <a:t> стане», расположенном в п.Песчаный, где дети </a:t>
            </a:r>
            <a:r>
              <a:rPr lang="ru-RU" sz="2700" dirty="0" smtClean="0"/>
              <a:t>  постреляли </a:t>
            </a:r>
            <a:r>
              <a:rPr lang="ru-RU" sz="2700" dirty="0" smtClean="0"/>
              <a:t>из </a:t>
            </a:r>
            <a:r>
              <a:rPr lang="ru-RU" sz="2700" dirty="0" err="1" smtClean="0"/>
              <a:t>лука,увидели</a:t>
            </a:r>
            <a:r>
              <a:rPr lang="ru-RU" sz="2700" dirty="0" smtClean="0"/>
              <a:t> настоящий телескоп, впервые покатались на лошади.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heel spokes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31440"/>
            <a:ext cx="8229600" cy="288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" name="Рисунок 2" descr="C:\Users\МФУ\Desktop\РОСТКИ УСПЕХА 2018г\фото для статьи Ростки успеха\ЛУК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764704"/>
            <a:ext cx="3024336" cy="252028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4" name="Рисунок 3" descr="C:\Users\МФУ\Desktop\РОСТКИ УСПЕХА 2018г\фото для статьи Ростки успеха\МАРК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501008"/>
            <a:ext cx="2736304" cy="2664296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5" name="Рисунок 4" descr="C:\Users\МФУ\Desktop\РОСТКИ УСПЕХА 2018г\фото для статьи Ростки успеха\image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692696"/>
            <a:ext cx="2880320" cy="2592288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5026570"/>
          </a:xfrm>
        </p:spPr>
        <p:txBody>
          <a:bodyPr>
            <a:normAutofit fontScale="90000"/>
          </a:bodyPr>
          <a:lstStyle/>
          <a:p>
            <a:pPr algn="l" fontAlgn="base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Эффективность </a:t>
            </a:r>
            <a:r>
              <a:rPr lang="ru-RU" sz="2400" dirty="0" smtClean="0"/>
              <a:t>воспитания детей в семье в значительной степени зависит и от педагогической грамотности родителей. Родителям трудно обойтись без изучения психологического </a:t>
            </a:r>
            <a:r>
              <a:rPr lang="ru-RU" sz="2400" dirty="0" smtClean="0"/>
              <a:t>и физического </a:t>
            </a:r>
            <a:r>
              <a:rPr lang="ru-RU" sz="2400" dirty="0" smtClean="0"/>
              <a:t>развития их ребёнка, </a:t>
            </a:r>
            <a:r>
              <a:rPr lang="ru-RU" sz="2400" dirty="0" smtClean="0"/>
              <a:t>формирования</a:t>
            </a:r>
            <a:br>
              <a:rPr lang="ru-RU" sz="2400" dirty="0" smtClean="0"/>
            </a:br>
            <a:r>
              <a:rPr lang="ru-RU" sz="2400" dirty="0" smtClean="0"/>
              <a:t>мировоззрения </a:t>
            </a:r>
            <a:r>
              <a:rPr lang="ru-RU" sz="2400" dirty="0" smtClean="0"/>
              <a:t>подрастающего поколения, характера, личностных качеств. Поэтому, в моей работе значительное место отводится </a:t>
            </a:r>
            <a:r>
              <a:rPr lang="ru-RU" sz="2400" dirty="0" err="1" smtClean="0"/>
              <a:t>психолого</a:t>
            </a:r>
            <a:r>
              <a:rPr lang="ru-RU" sz="2400" dirty="0" smtClean="0"/>
              <a:t> - </a:t>
            </a:r>
            <a:r>
              <a:rPr lang="ru-RU" sz="2400" dirty="0" smtClean="0"/>
              <a:t>педагогическому просвещению родителей. На родительских собраниях не </a:t>
            </a:r>
            <a:r>
              <a:rPr lang="ru-RU" sz="2400" dirty="0" smtClean="0"/>
              <a:t>только подводятся </a:t>
            </a:r>
            <a:r>
              <a:rPr lang="ru-RU" sz="2400" dirty="0" smtClean="0"/>
              <a:t>итоги успеваемости и поведение детей, но и разбираются различные педагогические ситуации, проводятся психологические игры- </a:t>
            </a:r>
            <a:r>
              <a:rPr lang="ru-RU" sz="2400" dirty="0" err="1" smtClean="0"/>
              <a:t>тренинги.Как</a:t>
            </a:r>
            <a:r>
              <a:rPr lang="ru-RU" sz="2400" dirty="0" smtClean="0"/>
              <a:t> </a:t>
            </a:r>
            <a:r>
              <a:rPr lang="ru-RU" sz="2400" dirty="0" smtClean="0"/>
              <a:t>у классного руководителя с </a:t>
            </a:r>
            <a:r>
              <a:rPr lang="ru-RU" sz="2400" dirty="0" smtClean="0"/>
              <a:t>38 летним  </a:t>
            </a:r>
            <a:r>
              <a:rPr lang="ru-RU" sz="2400" dirty="0" smtClean="0"/>
              <a:t>стажем работы, в моей методической копилке много разнообразных мероприятий, которые рассчитаны на тесное сотрудничество с родителями, </a:t>
            </a:r>
            <a:r>
              <a:rPr lang="ru-RU" sz="2400" dirty="0" smtClean="0"/>
              <a:t>призваны заинтересовать       родителей </a:t>
            </a:r>
            <a:r>
              <a:rPr lang="ru-RU" sz="2400" dirty="0" smtClean="0"/>
              <a:t>в совместном воспитании и развитии детей.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 spd="med">
    <p:wheel spokes="1"/>
  </p:transition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350</Words>
  <Application>Microsoft Office PowerPoint</Application>
  <PresentationFormat>Экран (4:3)</PresentationFormat>
  <Paragraphs>56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Говоря о духовно- нравственном развитии и  воспитании личности, нельзя забывать о семье. </vt:lpstr>
      <vt:lpstr>                     Я, как классный руководитель, планирую работу с родителями и детьми под девизом: «Мы вместе и душа на месте!» Главная задача данной работы – направить семейное воспитание на всестороннее развитие детей,воспитание гражданско- патриотических чувств, гармонию взаимоотношений семья- школа. По окончанию второго класса мы  вместе с родителями побывали на экскурсии в городе Элиста. Мы посетили много достопримечательных мест нашей степной столицы: музей им.Пальмова, шахматный город Сити Чесс, хурул Будды Шакъямуни ,побывали в Казанском кафедральном соборе, на Пагоде семи дней.Даже мы побывали в «Казачем стане», расположенном в п.Песчаный, где дети   постреляли из лука,увидели настоящий телескоп, впервые покатались на лошади.  </vt:lpstr>
      <vt:lpstr>Слайд 8</vt:lpstr>
      <vt:lpstr>    Эффективность воспитания детей в семье в значительной степени зависит и от педагогической грамотности родителей. Родителям трудно обойтись без изучения психологического и физического развития их ребёнка, формирования мировоззрения подрастающего поколения, характера, личностных качеств. Поэтому, в моей работе значительное место отводится психолого - педагогическому просвещению родителей. На родительских собраниях не только подводятся итоги успеваемости и поведение детей, но и разбираются различные педагогические ситуации, проводятся психологические игры- тренинги.Как у классного руководителя с 38 летним  стажем работы, в моей методической копилке много разнообразных мероприятий, которые рассчитаны на тесное сотрудничество с родителями, призваны заинтересовать       родителей в совместном воспитании и развитии детей. </vt:lpstr>
      <vt:lpstr>Родительское собрание в 4 «а» классе «Патриотическое воспитание в семье»</vt:lpstr>
      <vt:lpstr>Классный час в 1 «а» классе  «Помним и гордимся»</vt:lpstr>
      <vt:lpstr>Внеклассное мероприятие во 2 «а» классе «Наши папы- наша гордость»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Faina</cp:lastModifiedBy>
  <cp:revision>112</cp:revision>
  <dcterms:created xsi:type="dcterms:W3CDTF">2013-08-20T23:50:31Z</dcterms:created>
  <dcterms:modified xsi:type="dcterms:W3CDTF">2018-04-15T17:04:59Z</dcterms:modified>
</cp:coreProperties>
</file>