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81" r:id="rId4"/>
    <p:sldId id="258" r:id="rId5"/>
    <p:sldId id="275" r:id="rId6"/>
    <p:sldId id="259" r:id="rId7"/>
    <p:sldId id="283" r:id="rId8"/>
    <p:sldId id="284" r:id="rId9"/>
    <p:sldId id="262" r:id="rId10"/>
    <p:sldId id="263" r:id="rId11"/>
    <p:sldId id="264" r:id="rId12"/>
    <p:sldId id="276" r:id="rId13"/>
    <p:sldId id="286" r:id="rId14"/>
    <p:sldId id="285" r:id="rId15"/>
    <p:sldId id="265" r:id="rId16"/>
    <p:sldId id="266" r:id="rId17"/>
    <p:sldId id="287" r:id="rId18"/>
    <p:sldId id="267" r:id="rId19"/>
    <p:sldId id="268" r:id="rId20"/>
    <p:sldId id="269" r:id="rId21"/>
    <p:sldId id="270" r:id="rId22"/>
    <p:sldId id="288" r:id="rId23"/>
    <p:sldId id="273" r:id="rId24"/>
    <p:sldId id="293" r:id="rId25"/>
    <p:sldId id="289" r:id="rId26"/>
    <p:sldId id="290" r:id="rId27"/>
    <p:sldId id="291" r:id="rId28"/>
    <p:sldId id="282" r:id="rId29"/>
    <p:sldId id="292" r:id="rId30"/>
    <p:sldId id="278" r:id="rId31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0" orient="horz" pos="2160" userDrawn="1">
          <p15:clr>
            <a:srgbClr val="A4A3A4"/>
          </p15:clr>
        </p15:guide>
        <p15:guide id="1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804" y="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 noEditPoint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  <a:p>
            <a:endParaRPr lang="en-US"/>
          </a:p>
        </p:txBody>
      </p:sp>
      <p:sp>
        <p:nvSpPr>
          <p:cNvPr id="3" name="Заполнитель даты 2"/>
          <p:cNvSpPr>
            <a:spLocks noGrp="1" noEditPoints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/>
          </a:p>
          <a:p>
            <a:r>
              <a:rPr lang="en-US"/>
              <a:t>*</a:t>
            </a:r>
          </a:p>
        </p:txBody>
      </p:sp>
      <p:sp>
        <p:nvSpPr>
          <p:cNvPr id="4" name="Заполнитель изображения слайда 3"/>
          <p:cNvSpPr>
            <a:spLocks noGrp="1" noRot="1" noChangeAspect="1" noEditPoints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  <a:p>
            <a:endParaRPr lang="en-US"/>
          </a:p>
        </p:txBody>
      </p:sp>
      <p:sp>
        <p:nvSpPr>
          <p:cNvPr id="5" name="Заполнитель заметок 4"/>
          <p:cNvSpPr>
            <a:spLocks noGrp="1" noEditPoints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  <a:endParaRPr lang="en-US"/>
          </a:p>
          <a:p>
            <a:pPr lvl="1"/>
            <a:r>
              <a:rPr lang="ru-RU" altLang="en-US"/>
              <a:t>Второй уровень</a:t>
            </a:r>
            <a:endParaRPr lang="en-US"/>
          </a:p>
          <a:p>
            <a:pPr lvl="2"/>
            <a:r>
              <a:rPr lang="ru-RU" altLang="en-US"/>
              <a:t>Третий уровень</a:t>
            </a:r>
            <a:endParaRPr lang="en-US"/>
          </a:p>
          <a:p>
            <a:pPr lvl="3"/>
            <a:r>
              <a:rPr lang="ru-RU" altLang="en-US"/>
              <a:t>Четвертый уровень</a:t>
            </a:r>
            <a:endParaRPr lang="en-US"/>
          </a:p>
          <a:p>
            <a:pPr lvl="4"/>
            <a:r>
              <a:rPr lang="ru-RU" altLang="en-US"/>
              <a:t>Пятый уровень</a:t>
            </a:r>
            <a:endParaRPr lang="en-US"/>
          </a:p>
        </p:txBody>
      </p:sp>
      <p:sp>
        <p:nvSpPr>
          <p:cNvPr id="6" name="Заполнитель нижнего колонтитула 5"/>
          <p:cNvSpPr>
            <a:spLocks noGrp="1" noEditPoint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  <a:p>
            <a:endParaRPr lang="en-US"/>
          </a:p>
        </p:txBody>
      </p:sp>
      <p:sp>
        <p:nvSpPr>
          <p:cNvPr id="7" name="Заполнитель номера слайда 6"/>
          <p:cNvSpPr>
            <a:spLocks noGrp="1" noEditPoint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/>
          </a:p>
          <a:p>
            <a:r>
              <a:rPr lang="en-US"/>
              <a:t>#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4F92CECB-7677-4077-AF5A-D54BA600C13F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E9895069-3C20-43D3-9B40-CB2348002DA0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3363F176-1F7B-40F4-9B49-92F78F6ED929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C4DE6EB0-F8E5-47A7-BA5D-1BECBB8284ED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555CB6-0BDF-00CE-3153-0A47D24A75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>
            <a:extLst>
              <a:ext uri="{FF2B5EF4-FFF2-40B4-BE49-F238E27FC236}">
                <a16:creationId xmlns:a16="http://schemas.microsoft.com/office/drawing/2014/main" id="{B4EE2A35-31F8-6184-6A9A-E40403041077}"/>
              </a:ext>
            </a:extLst>
          </p:cNvPr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>
            <a:extLst>
              <a:ext uri="{FF2B5EF4-FFF2-40B4-BE49-F238E27FC236}">
                <a16:creationId xmlns:a16="http://schemas.microsoft.com/office/drawing/2014/main" id="{7C21870C-DB65-2EF8-B4D3-302FF965A4B3}"/>
              </a:ext>
            </a:extLst>
          </p:cNvPr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>
            <a:extLst>
              <a:ext uri="{FF2B5EF4-FFF2-40B4-BE49-F238E27FC236}">
                <a16:creationId xmlns:a16="http://schemas.microsoft.com/office/drawing/2014/main" id="{F8DA1900-ADEB-F5CE-6CFA-54156705FE7C}"/>
              </a:ext>
            </a:extLst>
          </p:cNvPr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EA2E5464-C10A-42A7-AFCD-8CADE4A0737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7181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7396C0-2C4E-C6E4-604E-B15823E60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>
            <a:extLst>
              <a:ext uri="{FF2B5EF4-FFF2-40B4-BE49-F238E27FC236}">
                <a16:creationId xmlns:a16="http://schemas.microsoft.com/office/drawing/2014/main" id="{EA61DEC6-310A-AF73-A599-B7BAE03D8CA3}"/>
              </a:ext>
            </a:extLst>
          </p:cNvPr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>
            <a:extLst>
              <a:ext uri="{FF2B5EF4-FFF2-40B4-BE49-F238E27FC236}">
                <a16:creationId xmlns:a16="http://schemas.microsoft.com/office/drawing/2014/main" id="{AC588FFC-41B9-DBDC-1364-84CD87BDEC02}"/>
              </a:ext>
            </a:extLst>
          </p:cNvPr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>
            <a:extLst>
              <a:ext uri="{FF2B5EF4-FFF2-40B4-BE49-F238E27FC236}">
                <a16:creationId xmlns:a16="http://schemas.microsoft.com/office/drawing/2014/main" id="{BB71064B-542C-5002-F544-BB97E434B5F3}"/>
              </a:ext>
            </a:extLst>
          </p:cNvPr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EA2E5464-C10A-42A7-AFCD-8CADE4A0737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0344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EA2E5464-C10A-42A7-AFCD-8CADE4A0737A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0738F2AC-B0A8-4BBB-9BC4-C006CD00E1CF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B43BE8-E121-3501-1F8B-D2FCDE8A0D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>
            <a:extLst>
              <a:ext uri="{FF2B5EF4-FFF2-40B4-BE49-F238E27FC236}">
                <a16:creationId xmlns:a16="http://schemas.microsoft.com/office/drawing/2014/main" id="{7BAB8D8F-6796-BE89-705B-D39A04FA2004}"/>
              </a:ext>
            </a:extLst>
          </p:cNvPr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>
            <a:extLst>
              <a:ext uri="{FF2B5EF4-FFF2-40B4-BE49-F238E27FC236}">
                <a16:creationId xmlns:a16="http://schemas.microsoft.com/office/drawing/2014/main" id="{9C748111-0712-AFE1-1123-B7D7570C110D}"/>
              </a:ext>
            </a:extLst>
          </p:cNvPr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>
            <a:extLst>
              <a:ext uri="{FF2B5EF4-FFF2-40B4-BE49-F238E27FC236}">
                <a16:creationId xmlns:a16="http://schemas.microsoft.com/office/drawing/2014/main" id="{3F105C69-6966-83B7-6D8F-EC6FC892B06E}"/>
              </a:ext>
            </a:extLst>
          </p:cNvPr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0738F2AC-B0A8-4BBB-9BC4-C006CD00E1C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338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70015AFC-C05D-4F86-964F-82CA81F6C207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CE683E13-C33D-4783-A172-56FD99C434F1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1C40D687-7651-49C2-BA54-39713C08794A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041B263-36F5-4554-B212-2FFA7A25A87E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0AFF3EB3-E945-4C47-B5A4-E47E07C20B59}" type="slidenum">
              <a:rPr lang="en-US" smtClean="0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2C1C91-F855-D8D5-CC62-524FC3B2AF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>
            <a:extLst>
              <a:ext uri="{FF2B5EF4-FFF2-40B4-BE49-F238E27FC236}">
                <a16:creationId xmlns:a16="http://schemas.microsoft.com/office/drawing/2014/main" id="{F3993420-7F68-00C1-2252-751A076CA55D}"/>
              </a:ext>
            </a:extLst>
          </p:cNvPr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>
            <a:extLst>
              <a:ext uri="{FF2B5EF4-FFF2-40B4-BE49-F238E27FC236}">
                <a16:creationId xmlns:a16="http://schemas.microsoft.com/office/drawing/2014/main" id="{9E05D647-844E-105A-150A-5ABB710CF54F}"/>
              </a:ext>
            </a:extLst>
          </p:cNvPr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>
            <a:extLst>
              <a:ext uri="{FF2B5EF4-FFF2-40B4-BE49-F238E27FC236}">
                <a16:creationId xmlns:a16="http://schemas.microsoft.com/office/drawing/2014/main" id="{44BA32AF-A412-56C4-9BE0-97C28C92FB1C}"/>
              </a:ext>
            </a:extLst>
          </p:cNvPr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0AFF3EB3-E945-4C47-B5A4-E47E07C20B5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9032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4C9F941F-DE4B-4837-AB62-26C726CD531B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1E94FD-22B6-1BB3-4778-3D2093FD08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>
            <a:extLst>
              <a:ext uri="{FF2B5EF4-FFF2-40B4-BE49-F238E27FC236}">
                <a16:creationId xmlns:a16="http://schemas.microsoft.com/office/drawing/2014/main" id="{5AC1D862-81DA-6C90-5940-88BD32131EBA}"/>
              </a:ext>
            </a:extLst>
          </p:cNvPr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>
            <a:extLst>
              <a:ext uri="{FF2B5EF4-FFF2-40B4-BE49-F238E27FC236}">
                <a16:creationId xmlns:a16="http://schemas.microsoft.com/office/drawing/2014/main" id="{351E2357-9D18-6C6D-5298-2F750A4BEE94}"/>
              </a:ext>
            </a:extLst>
          </p:cNvPr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>
            <a:extLst>
              <a:ext uri="{FF2B5EF4-FFF2-40B4-BE49-F238E27FC236}">
                <a16:creationId xmlns:a16="http://schemas.microsoft.com/office/drawing/2014/main" id="{976182AC-9A96-535E-E133-EC88828CCBB6}"/>
              </a:ext>
            </a:extLst>
          </p:cNvPr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9FD6F2A-1BBA-4731-81A6-5BCF0CA39C3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7618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AE69B-4C5E-24FF-FADD-F7DDB6CC8A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>
            <a:extLst>
              <a:ext uri="{FF2B5EF4-FFF2-40B4-BE49-F238E27FC236}">
                <a16:creationId xmlns:a16="http://schemas.microsoft.com/office/drawing/2014/main" id="{F37AB7C2-4635-1AD3-409C-7A390ABD0647}"/>
              </a:ext>
            </a:extLst>
          </p:cNvPr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>
            <a:extLst>
              <a:ext uri="{FF2B5EF4-FFF2-40B4-BE49-F238E27FC236}">
                <a16:creationId xmlns:a16="http://schemas.microsoft.com/office/drawing/2014/main" id="{D245187C-81DA-6E9D-36FD-68C58B0048D4}"/>
              </a:ext>
            </a:extLst>
          </p:cNvPr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>
            <a:extLst>
              <a:ext uri="{FF2B5EF4-FFF2-40B4-BE49-F238E27FC236}">
                <a16:creationId xmlns:a16="http://schemas.microsoft.com/office/drawing/2014/main" id="{DA8D9AE1-3E93-EB9F-E2A0-BA10E4E67932}"/>
              </a:ext>
            </a:extLst>
          </p:cNvPr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9FD6F2A-1BBA-4731-81A6-5BCF0CA39C3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43740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7935A9-1FDB-692E-A5D3-2100FF500F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>
            <a:extLst>
              <a:ext uri="{FF2B5EF4-FFF2-40B4-BE49-F238E27FC236}">
                <a16:creationId xmlns:a16="http://schemas.microsoft.com/office/drawing/2014/main" id="{E308F68E-2363-F376-2EBD-3BE35076F2EE}"/>
              </a:ext>
            </a:extLst>
          </p:cNvPr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>
            <a:extLst>
              <a:ext uri="{FF2B5EF4-FFF2-40B4-BE49-F238E27FC236}">
                <a16:creationId xmlns:a16="http://schemas.microsoft.com/office/drawing/2014/main" id="{1B2072AA-A87B-0340-D466-3360ECE33022}"/>
              </a:ext>
            </a:extLst>
          </p:cNvPr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>
            <a:extLst>
              <a:ext uri="{FF2B5EF4-FFF2-40B4-BE49-F238E27FC236}">
                <a16:creationId xmlns:a16="http://schemas.microsoft.com/office/drawing/2014/main" id="{C54C2437-C3CB-F755-8BC6-8C9C7413409D}"/>
              </a:ext>
            </a:extLst>
          </p:cNvPr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9FD6F2A-1BBA-4731-81A6-5BCF0CA39C3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6310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8DDF34-F5A1-BD67-C50E-B5E3595EA8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>
            <a:extLst>
              <a:ext uri="{FF2B5EF4-FFF2-40B4-BE49-F238E27FC236}">
                <a16:creationId xmlns:a16="http://schemas.microsoft.com/office/drawing/2014/main" id="{4433E85C-F952-D289-91A9-8A9E1ED0548A}"/>
              </a:ext>
            </a:extLst>
          </p:cNvPr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>
            <a:extLst>
              <a:ext uri="{FF2B5EF4-FFF2-40B4-BE49-F238E27FC236}">
                <a16:creationId xmlns:a16="http://schemas.microsoft.com/office/drawing/2014/main" id="{746F4128-AA98-1E18-1EF2-C13B2863501A}"/>
              </a:ext>
            </a:extLst>
          </p:cNvPr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>
            <a:extLst>
              <a:ext uri="{FF2B5EF4-FFF2-40B4-BE49-F238E27FC236}">
                <a16:creationId xmlns:a16="http://schemas.microsoft.com/office/drawing/2014/main" id="{47377D60-A39A-30E7-41DE-5A14D5BAF225}"/>
              </a:ext>
            </a:extLst>
          </p:cNvPr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9FD6F2A-1BBA-4731-81A6-5BCF0CA39C3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2613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C113C1-C2A2-EE0E-BFF0-FE324EE00E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>
            <a:extLst>
              <a:ext uri="{FF2B5EF4-FFF2-40B4-BE49-F238E27FC236}">
                <a16:creationId xmlns:a16="http://schemas.microsoft.com/office/drawing/2014/main" id="{3CDF4380-7172-4250-372C-C5FB45075275}"/>
              </a:ext>
            </a:extLst>
          </p:cNvPr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>
            <a:extLst>
              <a:ext uri="{FF2B5EF4-FFF2-40B4-BE49-F238E27FC236}">
                <a16:creationId xmlns:a16="http://schemas.microsoft.com/office/drawing/2014/main" id="{187174AC-AAEC-5C41-93E2-63586CAFB12F}"/>
              </a:ext>
            </a:extLst>
          </p:cNvPr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>
            <a:extLst>
              <a:ext uri="{FF2B5EF4-FFF2-40B4-BE49-F238E27FC236}">
                <a16:creationId xmlns:a16="http://schemas.microsoft.com/office/drawing/2014/main" id="{B84A2707-2D0D-134A-0CF9-516279041828}"/>
              </a:ext>
            </a:extLst>
          </p:cNvPr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9FD6F2A-1BBA-4731-81A6-5BCF0CA39C30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2556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52D2A8-15A6-A178-D785-13EEF1020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>
            <a:extLst>
              <a:ext uri="{FF2B5EF4-FFF2-40B4-BE49-F238E27FC236}">
                <a16:creationId xmlns:a16="http://schemas.microsoft.com/office/drawing/2014/main" id="{87A543AA-7C73-C3F0-7288-804FB02F9073}"/>
              </a:ext>
            </a:extLst>
          </p:cNvPr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>
            <a:extLst>
              <a:ext uri="{FF2B5EF4-FFF2-40B4-BE49-F238E27FC236}">
                <a16:creationId xmlns:a16="http://schemas.microsoft.com/office/drawing/2014/main" id="{186A4AE6-C1F6-767F-C4E8-D88F35021C4E}"/>
              </a:ext>
            </a:extLst>
          </p:cNvPr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>
            <a:extLst>
              <a:ext uri="{FF2B5EF4-FFF2-40B4-BE49-F238E27FC236}">
                <a16:creationId xmlns:a16="http://schemas.microsoft.com/office/drawing/2014/main" id="{88AAACCD-FBBD-4A2C-5AF2-7A511724E4BD}"/>
              </a:ext>
            </a:extLst>
          </p:cNvPr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9FD6F2A-1BBA-4731-81A6-5BCF0CA39C3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0394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A4EF1F-240F-7C34-BFDB-0302894E03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>
            <a:extLst>
              <a:ext uri="{FF2B5EF4-FFF2-40B4-BE49-F238E27FC236}">
                <a16:creationId xmlns:a16="http://schemas.microsoft.com/office/drawing/2014/main" id="{4DABD22C-A8EA-B541-136A-6509ABE804D2}"/>
              </a:ext>
            </a:extLst>
          </p:cNvPr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>
            <a:extLst>
              <a:ext uri="{FF2B5EF4-FFF2-40B4-BE49-F238E27FC236}">
                <a16:creationId xmlns:a16="http://schemas.microsoft.com/office/drawing/2014/main" id="{31FBFE06-E9D0-DCE0-7533-94F943D06EE9}"/>
              </a:ext>
            </a:extLst>
          </p:cNvPr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>
            <a:extLst>
              <a:ext uri="{FF2B5EF4-FFF2-40B4-BE49-F238E27FC236}">
                <a16:creationId xmlns:a16="http://schemas.microsoft.com/office/drawing/2014/main" id="{19CBF832-57D8-D5EE-71CD-B318676EAF1F}"/>
              </a:ext>
            </a:extLst>
          </p:cNvPr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1C40D687-7651-49C2-BA54-39713C08794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2560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E18CACB-0467-48A5-97BF-21B71039C37D}" type="slidenum">
              <a:rPr lang="en-US" smtClean="0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9FD6F2A-1BBA-4731-81A6-5BCF0CA39C30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5DF61314-9F18-4C83-9328-96F8C80E4D68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DF835B77-0637-4E07-A0BD-269EA349398C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F76470-BD09-48EE-F835-52925371B8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>
            <a:extLst>
              <a:ext uri="{FF2B5EF4-FFF2-40B4-BE49-F238E27FC236}">
                <a16:creationId xmlns:a16="http://schemas.microsoft.com/office/drawing/2014/main" id="{C52869FC-A0A6-91FC-FEAD-FE4ABA4E7BD4}"/>
              </a:ext>
            </a:extLst>
          </p:cNvPr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>
            <a:extLst>
              <a:ext uri="{FF2B5EF4-FFF2-40B4-BE49-F238E27FC236}">
                <a16:creationId xmlns:a16="http://schemas.microsoft.com/office/drawing/2014/main" id="{99B1C60C-3910-30E5-C557-3BD30A4053EE}"/>
              </a:ext>
            </a:extLst>
          </p:cNvPr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>
            <a:extLst>
              <a:ext uri="{FF2B5EF4-FFF2-40B4-BE49-F238E27FC236}">
                <a16:creationId xmlns:a16="http://schemas.microsoft.com/office/drawing/2014/main" id="{E348E612-0DC2-38F4-046A-AFA3D7C7115B}"/>
              </a:ext>
            </a:extLst>
          </p:cNvPr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DF835B77-0637-4E07-A0BD-269EA349398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3126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EE13D2-C9BE-F74D-E798-54605BD9E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>
            <a:extLst>
              <a:ext uri="{FF2B5EF4-FFF2-40B4-BE49-F238E27FC236}">
                <a16:creationId xmlns:a16="http://schemas.microsoft.com/office/drawing/2014/main" id="{FBCD9334-AE3A-F83A-8444-66834F531128}"/>
              </a:ext>
            </a:extLst>
          </p:cNvPr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>
            <a:extLst>
              <a:ext uri="{FF2B5EF4-FFF2-40B4-BE49-F238E27FC236}">
                <a16:creationId xmlns:a16="http://schemas.microsoft.com/office/drawing/2014/main" id="{538AE329-A921-EBB9-3BA7-746C0E5519A6}"/>
              </a:ext>
            </a:extLst>
          </p:cNvPr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>
            <a:extLst>
              <a:ext uri="{FF2B5EF4-FFF2-40B4-BE49-F238E27FC236}">
                <a16:creationId xmlns:a16="http://schemas.microsoft.com/office/drawing/2014/main" id="{1527D919-DAE2-E6AE-62EC-8CCD8F82FAF7}"/>
              </a:ext>
            </a:extLst>
          </p:cNvPr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DF835B77-0637-4E07-A0BD-269EA349398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0179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BD9642A1-5A48-4734-A6FD-E072FA972770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 noEditPoints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 bwMode="auto"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 bwMode="auto"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 bwMode="auto"/>
        <p:txBody>
          <a:bodyPr/>
          <a:lstStyle/>
          <a:p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userDrawn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 bwMode="auto"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 noEditPoints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 bwMode="auto"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 bwMode="auto"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 bwMode="auto"/>
        <p:txBody>
          <a:bodyPr/>
          <a:lstStyle/>
          <a:p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 noEditPoints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 noEditPoints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 bwMode="auto"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 bwMode="auto"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 bwMode="auto"/>
        <p:txBody>
          <a:bodyPr/>
          <a:lstStyle/>
          <a:p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 bwMode="auto"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 noEditPoints="1"/>
          </p:cNvSpPr>
          <p:nvPr>
            <p:ph idx="1"/>
          </p:nvPr>
        </p:nvSpPr>
        <p:spPr bwMode="auto"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 bwMode="auto"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 bwMode="auto"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 bwMode="auto"/>
        <p:txBody>
          <a:bodyPr/>
          <a:lstStyle/>
          <a:p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 noEditPoints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 bwMode="auto"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 bwMode="auto"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 bwMode="auto"/>
        <p:txBody>
          <a:bodyPr/>
          <a:lstStyle/>
          <a:p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 bwMode="auto"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 noEditPoints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 noEditPoints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 noEditPoints="1"/>
          </p:cNvSpPr>
          <p:nvPr>
            <p:ph type="dt" sz="half" idx="10"/>
          </p:nvPr>
        </p:nvSpPr>
        <p:spPr bwMode="auto"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 noEditPoints="1"/>
          </p:cNvSpPr>
          <p:nvPr>
            <p:ph type="ftr" sz="quarter" idx="11"/>
          </p:nvPr>
        </p:nvSpPr>
        <p:spPr bwMode="auto"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 noEditPoints="1"/>
          </p:cNvSpPr>
          <p:nvPr>
            <p:ph type="sldNum" sz="quarter" idx="12"/>
          </p:nvPr>
        </p:nvSpPr>
        <p:spPr bwMode="auto"/>
        <p:txBody>
          <a:bodyPr/>
          <a:lstStyle/>
          <a:p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 noEditPoints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 noEditPoints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 noEditPoints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 noEditPoints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 noEditPoints="1"/>
          </p:cNvSpPr>
          <p:nvPr>
            <p:ph type="dt" sz="half" idx="10"/>
          </p:nvPr>
        </p:nvSpPr>
        <p:spPr bwMode="auto"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 noEditPoints="1"/>
          </p:cNvSpPr>
          <p:nvPr>
            <p:ph type="ftr" sz="quarter" idx="11"/>
          </p:nvPr>
        </p:nvSpPr>
        <p:spPr bwMode="auto"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 noEditPoints="1"/>
          </p:cNvSpPr>
          <p:nvPr>
            <p:ph type="sldNum" sz="quarter" idx="12"/>
          </p:nvPr>
        </p:nvSpPr>
        <p:spPr bwMode="auto"/>
        <p:txBody>
          <a:bodyPr/>
          <a:lstStyle/>
          <a:p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 bwMode="auto"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 noEditPoints="1"/>
          </p:cNvSpPr>
          <p:nvPr>
            <p:ph type="dt" sz="half" idx="10"/>
          </p:nvPr>
        </p:nvSpPr>
        <p:spPr bwMode="auto"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 noEditPoints="1"/>
          </p:cNvSpPr>
          <p:nvPr>
            <p:ph type="ftr" sz="quarter" idx="11"/>
          </p:nvPr>
        </p:nvSpPr>
        <p:spPr bwMode="auto"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 noEditPoints="1"/>
          </p:cNvSpPr>
          <p:nvPr>
            <p:ph type="sldNum" sz="quarter" idx="12"/>
          </p:nvPr>
        </p:nvSpPr>
        <p:spPr bwMode="auto"/>
        <p:txBody>
          <a:bodyPr/>
          <a:lstStyle/>
          <a:p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 noEditPoints="1"/>
          </p:cNvSpPr>
          <p:nvPr>
            <p:ph type="dt" sz="half" idx="10"/>
          </p:nvPr>
        </p:nvSpPr>
        <p:spPr bwMode="auto"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 noEditPoints="1"/>
          </p:cNvSpPr>
          <p:nvPr>
            <p:ph type="ftr" sz="quarter" idx="11"/>
          </p:nvPr>
        </p:nvSpPr>
        <p:spPr bwMode="auto"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 noEditPoints="1"/>
          </p:cNvSpPr>
          <p:nvPr>
            <p:ph type="sldNum" sz="quarter" idx="12"/>
          </p:nvPr>
        </p:nvSpPr>
        <p:spPr bwMode="auto"/>
        <p:txBody>
          <a:bodyPr/>
          <a:lstStyle/>
          <a:p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 noEditPoints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 noEditPoints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 noEditPoints="1"/>
          </p:cNvSpPr>
          <p:nvPr>
            <p:ph type="dt" sz="half" idx="10"/>
          </p:nvPr>
        </p:nvSpPr>
        <p:spPr bwMode="auto"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 noEditPoints="1"/>
          </p:cNvSpPr>
          <p:nvPr>
            <p:ph type="ftr" sz="quarter" idx="11"/>
          </p:nvPr>
        </p:nvSpPr>
        <p:spPr bwMode="auto"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 noEditPoints="1"/>
          </p:cNvSpPr>
          <p:nvPr>
            <p:ph type="sldNum" sz="quarter" idx="12"/>
          </p:nvPr>
        </p:nvSpPr>
        <p:spPr bwMode="auto"/>
        <p:txBody>
          <a:bodyPr/>
          <a:lstStyle/>
          <a:p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 noEditPoints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/>
          </a:p>
        </p:txBody>
      </p:sp>
      <p:sp>
        <p:nvSpPr>
          <p:cNvPr id="4" name="Текст 3"/>
          <p:cNvSpPr>
            <a:spLocks noGrp="1" noEditPoints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 noEditPoints="1"/>
          </p:cNvSpPr>
          <p:nvPr>
            <p:ph type="dt" sz="half" idx="10"/>
          </p:nvPr>
        </p:nvSpPr>
        <p:spPr bwMode="auto"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 noEditPoints="1"/>
          </p:cNvSpPr>
          <p:nvPr>
            <p:ph type="ftr" sz="quarter" idx="11"/>
          </p:nvPr>
        </p:nvSpPr>
        <p:spPr bwMode="auto"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 noEditPoints="1"/>
          </p:cNvSpPr>
          <p:nvPr>
            <p:ph type="sldNum" sz="quarter" idx="12"/>
          </p:nvPr>
        </p:nvSpPr>
        <p:spPr bwMode="auto"/>
        <p:txBody>
          <a:bodyPr/>
          <a:lstStyle/>
          <a:p>
            <a:endParaRPr lang="ru-RU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 noEditPoint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337841" name="Заголовок 1"/>
          <p:cNvSpPr>
            <a:spLocks noGrp="1" noEditPoints="1"/>
          </p:cNvSpPr>
          <p:nvPr>
            <p:ph type="title"/>
          </p:nvPr>
        </p:nvSpPr>
        <p:spPr bwMode="auto">
          <a:xfrm>
            <a:off x="1643344" y="349126"/>
            <a:ext cx="10515600" cy="1373418"/>
          </a:xfrm>
        </p:spPr>
        <p:txBody>
          <a:bodyPr/>
          <a:lstStyle/>
          <a:p>
            <a:pPr algn="ctr"/>
            <a:r>
              <a:rPr lang="ru-RU" sz="4400" b="1" i="1" u="none" strike="noStrike" cap="none" spc="0" dirty="0">
                <a:solidFill>
                  <a:schemeClr val="tx1"/>
                </a:solidFill>
                <a:latin typeface="Segoe Script"/>
                <a:ea typeface="Arial"/>
                <a:cs typeface="Segoe Script"/>
              </a:rPr>
              <a:t>«Следопыты слов: найди лидера»</a:t>
            </a:r>
            <a:endParaRPr sz="4400" dirty="0">
              <a:latin typeface="Segoe Script"/>
              <a:cs typeface="Segoe Script"/>
            </a:endParaRPr>
          </a:p>
        </p:txBody>
      </p:sp>
      <p:sp>
        <p:nvSpPr>
          <p:cNvPr id="573825360" name="Текст. поле 573825359"/>
          <p:cNvSpPr txBox="1"/>
          <p:nvPr/>
        </p:nvSpPr>
        <p:spPr bwMode="auto">
          <a:xfrm>
            <a:off x="2207568" y="3542561"/>
            <a:ext cx="8483292" cy="2529875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rtlCol="0" anchor="t">
            <a:spAutoFit/>
          </a:bodyPr>
          <a:lstStyle/>
          <a:p>
            <a:pPr algn="l"/>
            <a:r>
              <a:rPr lang="ru-RU" sz="4800" i="1" dirty="0">
                <a:solidFill>
                  <a:schemeClr val="accent1"/>
                </a:solidFill>
                <a:latin typeface="Times New Roman"/>
                <a:cs typeface="Times New Roman"/>
              </a:rPr>
              <a:t>огромный</a:t>
            </a:r>
            <a:r>
              <a:rPr lang="ru-RU" sz="4800" i="1" dirty="0">
                <a:latin typeface="Times New Roman"/>
                <a:cs typeface="Times New Roman"/>
              </a:rPr>
              <a:t> </a:t>
            </a:r>
            <a:r>
              <a:rPr lang="ru-RU" sz="4800" i="1" dirty="0">
                <a:solidFill>
                  <a:schemeClr val="accent6"/>
                </a:solidFill>
                <a:latin typeface="Times New Roman"/>
                <a:cs typeface="Times New Roman"/>
              </a:rPr>
              <a:t>лес</a:t>
            </a:r>
            <a:r>
              <a:rPr lang="ru-RU" sz="4800" i="1" dirty="0">
                <a:latin typeface="Times New Roman"/>
                <a:cs typeface="Times New Roman"/>
              </a:rPr>
              <a:t>, </a:t>
            </a:r>
            <a:r>
              <a:rPr lang="ru-RU" sz="4800" i="1" dirty="0">
                <a:solidFill>
                  <a:schemeClr val="accent6"/>
                </a:solidFill>
                <a:latin typeface="Times New Roman"/>
                <a:cs typeface="Times New Roman"/>
              </a:rPr>
              <a:t>бегать</a:t>
            </a:r>
            <a:r>
              <a:rPr lang="ru-RU" sz="4800" i="1" dirty="0">
                <a:latin typeface="Times New Roman"/>
                <a:cs typeface="Times New Roman"/>
              </a:rPr>
              <a:t> </a:t>
            </a:r>
            <a:r>
              <a:rPr lang="ru-RU" sz="4800" i="1" dirty="0">
                <a:solidFill>
                  <a:schemeClr val="accent1"/>
                </a:solidFill>
                <a:latin typeface="Times New Roman"/>
                <a:cs typeface="Times New Roman"/>
              </a:rPr>
              <a:t>быстро</a:t>
            </a:r>
            <a:r>
              <a:rPr lang="ru-RU" sz="4800" i="1" dirty="0">
                <a:latin typeface="Times New Roman"/>
                <a:cs typeface="Times New Roman"/>
              </a:rPr>
              <a:t>, </a:t>
            </a:r>
          </a:p>
          <a:p>
            <a:pPr algn="l"/>
            <a:endParaRPr sz="1600" i="1" dirty="0"/>
          </a:p>
          <a:p>
            <a:pPr algn="l"/>
            <a:endParaRPr lang="ru-RU" sz="4800" i="1" dirty="0">
              <a:latin typeface="Times New Roman"/>
              <a:cs typeface="Times New Roman"/>
            </a:endParaRPr>
          </a:p>
          <a:p>
            <a:pPr algn="l"/>
            <a:r>
              <a:rPr lang="ru-RU" sz="4800" i="1" dirty="0">
                <a:solidFill>
                  <a:schemeClr val="accent6"/>
                </a:solidFill>
                <a:latin typeface="Times New Roman"/>
                <a:cs typeface="Times New Roman"/>
              </a:rPr>
              <a:t>читать</a:t>
            </a:r>
            <a:r>
              <a:rPr lang="ru-RU" sz="4800" i="1" dirty="0">
                <a:latin typeface="Times New Roman"/>
                <a:cs typeface="Times New Roman"/>
              </a:rPr>
              <a:t> </a:t>
            </a:r>
            <a:r>
              <a:rPr lang="ru-RU" sz="4800" i="1" dirty="0">
                <a:solidFill>
                  <a:schemeClr val="accent1"/>
                </a:solidFill>
                <a:latin typeface="Times New Roman"/>
                <a:cs typeface="Times New Roman"/>
              </a:rPr>
              <a:t>сказку</a:t>
            </a:r>
            <a:r>
              <a:rPr lang="ru-RU" sz="4800" i="1" dirty="0">
                <a:latin typeface="Times New Roman"/>
                <a:cs typeface="Times New Roman"/>
              </a:rPr>
              <a:t>, </a:t>
            </a:r>
            <a:r>
              <a:rPr lang="ru-RU" sz="4800" i="1" dirty="0">
                <a:solidFill>
                  <a:schemeClr val="accent6"/>
                </a:solidFill>
                <a:latin typeface="Times New Roman"/>
                <a:cs typeface="Times New Roman"/>
              </a:rPr>
              <a:t>дорога</a:t>
            </a:r>
            <a:r>
              <a:rPr lang="ru-RU" sz="4800" i="1" dirty="0">
                <a:latin typeface="Times New Roman"/>
                <a:cs typeface="Times New Roman"/>
              </a:rPr>
              <a:t> </a:t>
            </a:r>
            <a:r>
              <a:rPr lang="ru-RU" sz="4800" i="1" dirty="0">
                <a:solidFill>
                  <a:schemeClr val="accent1"/>
                </a:solidFill>
                <a:latin typeface="Times New Roman"/>
                <a:cs typeface="Times New Roman"/>
              </a:rPr>
              <a:t>домой</a:t>
            </a:r>
            <a:endParaRPr lang="ru-RU" sz="4800" i="1" dirty="0">
              <a:latin typeface="Times New Roman"/>
              <a:cs typeface="Times New Roman"/>
            </a:endParaRPr>
          </a:p>
        </p:txBody>
      </p:sp>
      <p:grpSp>
        <p:nvGrpSpPr>
          <p:cNvPr id="1220374304" name="Google Shape;304;p36"/>
          <p:cNvGrpSpPr/>
          <p:nvPr/>
        </p:nvGrpSpPr>
        <p:grpSpPr bwMode="auto">
          <a:xfrm>
            <a:off x="3467275" y="3253198"/>
            <a:ext cx="1902961" cy="585644"/>
            <a:chOff x="0" y="0"/>
            <a:chExt cx="1902961" cy="585644"/>
          </a:xfrm>
        </p:grpSpPr>
        <p:cxnSp>
          <p:nvCxnSpPr>
            <p:cNvPr id="1937710619" name="Google Shape;305;p36"/>
            <p:cNvCxnSpPr/>
            <p:nvPr/>
          </p:nvCxnSpPr>
          <p:spPr bwMode="auto">
            <a:xfrm>
              <a:off x="0" y="0"/>
              <a:ext cx="2181" cy="585644"/>
            </a:xfrm>
            <a:prstGeom prst="straightConnector1">
              <a:avLst/>
            </a:prstGeom>
            <a:noFill/>
            <a:ln w="19050" cap="flat" cmpd="sng">
              <a:solidFill>
                <a:srgbClr val="1155CC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1849539527" name="Google Shape;306;p36"/>
            <p:cNvCxnSpPr/>
            <p:nvPr/>
          </p:nvCxnSpPr>
          <p:spPr bwMode="auto">
            <a:xfrm>
              <a:off x="5365" y="21911"/>
              <a:ext cx="1892143" cy="21662"/>
            </a:xfrm>
            <a:prstGeom prst="straightConnector1">
              <a:avLst/>
            </a:prstGeom>
            <a:noFill/>
            <a:ln w="19050" cap="flat" cmpd="sng">
              <a:solidFill>
                <a:srgbClr val="1155CC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86526824" name="Google Shape;307;p36"/>
            <p:cNvCxnSpPr/>
            <p:nvPr/>
          </p:nvCxnSpPr>
          <p:spPr bwMode="auto">
            <a:xfrm>
              <a:off x="1897508" y="43885"/>
              <a:ext cx="5454" cy="439233"/>
            </a:xfrm>
            <a:prstGeom prst="straightConnector1">
              <a:avLst/>
            </a:prstGeom>
            <a:noFill/>
            <a:ln w="19050" cap="flat" cmpd="sng">
              <a:solidFill>
                <a:srgbClr val="1155CC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989379593" name="Google Shape;304;p36"/>
          <p:cNvGrpSpPr/>
          <p:nvPr/>
        </p:nvGrpSpPr>
        <p:grpSpPr bwMode="auto">
          <a:xfrm flipH="1">
            <a:off x="7063667" y="3331055"/>
            <a:ext cx="2061084" cy="455182"/>
            <a:chOff x="0" y="0"/>
            <a:chExt cx="2061084" cy="455182"/>
          </a:xfrm>
        </p:grpSpPr>
        <p:cxnSp>
          <p:nvCxnSpPr>
            <p:cNvPr id="1636822470" name="Google Shape;305;p36"/>
            <p:cNvCxnSpPr/>
            <p:nvPr/>
          </p:nvCxnSpPr>
          <p:spPr bwMode="auto">
            <a:xfrm>
              <a:off x="0" y="0"/>
              <a:ext cx="2363" cy="455182"/>
            </a:xfrm>
            <a:prstGeom prst="straightConnector1">
              <a:avLst/>
            </a:prstGeom>
            <a:noFill/>
            <a:ln w="19050" cap="flat" cmpd="sng">
              <a:solidFill>
                <a:srgbClr val="1155CC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946683948" name="Google Shape;306;p36"/>
            <p:cNvCxnSpPr/>
            <p:nvPr/>
          </p:nvCxnSpPr>
          <p:spPr bwMode="auto">
            <a:xfrm>
              <a:off x="5811" y="17030"/>
              <a:ext cx="2049368" cy="16836"/>
            </a:xfrm>
            <a:prstGeom prst="straightConnector1">
              <a:avLst/>
            </a:prstGeom>
            <a:noFill/>
            <a:ln w="19050" cap="flat" cmpd="sng">
              <a:solidFill>
                <a:srgbClr val="1155CC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0000043" name="Google Shape;307;p36"/>
            <p:cNvCxnSpPr/>
            <p:nvPr/>
          </p:nvCxnSpPr>
          <p:spPr bwMode="auto">
            <a:xfrm>
              <a:off x="2055179" y="34109"/>
              <a:ext cx="5907" cy="341386"/>
            </a:xfrm>
            <a:prstGeom prst="straightConnector1">
              <a:avLst/>
            </a:prstGeom>
            <a:noFill/>
            <a:ln w="19050" cap="flat" cmpd="sng">
              <a:solidFill>
                <a:srgbClr val="1155CC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05640997" name="Google Shape;304;p36"/>
          <p:cNvGrpSpPr/>
          <p:nvPr/>
        </p:nvGrpSpPr>
        <p:grpSpPr bwMode="auto">
          <a:xfrm flipH="1">
            <a:off x="3383132" y="4977123"/>
            <a:ext cx="2061084" cy="455182"/>
            <a:chOff x="0" y="0"/>
            <a:chExt cx="2061084" cy="455182"/>
          </a:xfrm>
        </p:grpSpPr>
        <p:cxnSp>
          <p:nvCxnSpPr>
            <p:cNvPr id="554104491" name="Google Shape;305;p36"/>
            <p:cNvCxnSpPr/>
            <p:nvPr/>
          </p:nvCxnSpPr>
          <p:spPr bwMode="auto">
            <a:xfrm>
              <a:off x="0" y="0"/>
              <a:ext cx="2362" cy="455182"/>
            </a:xfrm>
            <a:prstGeom prst="straightConnector1">
              <a:avLst/>
            </a:prstGeom>
            <a:noFill/>
            <a:ln w="19050" cap="flat" cmpd="sng">
              <a:solidFill>
                <a:srgbClr val="1155CC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2073953316" name="Google Shape;306;p36"/>
            <p:cNvCxnSpPr/>
            <p:nvPr/>
          </p:nvCxnSpPr>
          <p:spPr bwMode="auto">
            <a:xfrm>
              <a:off x="5810" y="17029"/>
              <a:ext cx="2049367" cy="16836"/>
            </a:xfrm>
            <a:prstGeom prst="straightConnector1">
              <a:avLst/>
            </a:prstGeom>
            <a:noFill/>
            <a:ln w="19050" cap="flat" cmpd="sng">
              <a:solidFill>
                <a:srgbClr val="1155CC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106913503" name="Google Shape;307;p36"/>
            <p:cNvCxnSpPr/>
            <p:nvPr/>
          </p:nvCxnSpPr>
          <p:spPr bwMode="auto">
            <a:xfrm>
              <a:off x="2055178" y="34108"/>
              <a:ext cx="5906" cy="341386"/>
            </a:xfrm>
            <a:prstGeom prst="straightConnector1">
              <a:avLst/>
            </a:prstGeom>
            <a:noFill/>
            <a:ln w="19050" cap="flat" cmpd="sng">
              <a:solidFill>
                <a:srgbClr val="1155CC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72716099" name="Google Shape;304;p36"/>
          <p:cNvGrpSpPr/>
          <p:nvPr/>
        </p:nvGrpSpPr>
        <p:grpSpPr bwMode="auto">
          <a:xfrm flipH="1">
            <a:off x="7294856" y="5069599"/>
            <a:ext cx="2061084" cy="455182"/>
            <a:chOff x="0" y="0"/>
            <a:chExt cx="2061084" cy="455182"/>
          </a:xfrm>
        </p:grpSpPr>
        <p:cxnSp>
          <p:nvCxnSpPr>
            <p:cNvPr id="481256038" name="Google Shape;305;p36"/>
            <p:cNvCxnSpPr/>
            <p:nvPr/>
          </p:nvCxnSpPr>
          <p:spPr bwMode="auto">
            <a:xfrm>
              <a:off x="0" y="0"/>
              <a:ext cx="2362" cy="455182"/>
            </a:xfrm>
            <a:prstGeom prst="straightConnector1">
              <a:avLst/>
            </a:prstGeom>
            <a:noFill/>
            <a:ln w="19050" cap="flat" cmpd="sng">
              <a:solidFill>
                <a:srgbClr val="1155CC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778071969" name="Google Shape;306;p36"/>
            <p:cNvCxnSpPr/>
            <p:nvPr/>
          </p:nvCxnSpPr>
          <p:spPr bwMode="auto">
            <a:xfrm>
              <a:off x="5810" y="17029"/>
              <a:ext cx="2049367" cy="16836"/>
            </a:xfrm>
            <a:prstGeom prst="straightConnector1">
              <a:avLst/>
            </a:prstGeom>
            <a:noFill/>
            <a:ln w="19050" cap="flat" cmpd="sng">
              <a:solidFill>
                <a:srgbClr val="1155CC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83628139" name="Google Shape;307;p36"/>
            <p:cNvCxnSpPr/>
            <p:nvPr/>
          </p:nvCxnSpPr>
          <p:spPr bwMode="auto">
            <a:xfrm>
              <a:off x="2055178" y="34108"/>
              <a:ext cx="5906" cy="341386"/>
            </a:xfrm>
            <a:prstGeom prst="straightConnector1">
              <a:avLst/>
            </a:prstGeom>
            <a:noFill/>
            <a:ln w="19050" cap="flat" cmpd="sng">
              <a:solidFill>
                <a:srgbClr val="1155CC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248395925" name="Google Shape;308;p36"/>
          <p:cNvSpPr/>
          <p:nvPr/>
        </p:nvSpPr>
        <p:spPr bwMode="auto">
          <a:xfrm>
            <a:off x="3795188" y="3003951"/>
            <a:ext cx="1397134" cy="158699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wrap="square" lIns="91424" tIns="91424" rIns="91424" bIns="91424" anchor="ctr"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>
                <a:latin typeface="Century Gothic"/>
                <a:ea typeface="Century Gothic"/>
                <a:cs typeface="Century Gothic"/>
              </a:rPr>
              <a:t>Како</a:t>
            </a:r>
            <a:r>
              <a:rPr lang="ru-RU" sz="2200">
                <a:latin typeface="Century Gothic"/>
                <a:ea typeface="Century Gothic"/>
                <a:cs typeface="Century Gothic"/>
              </a:rPr>
              <a:t>й</a:t>
            </a:r>
            <a:r>
              <a:rPr lang="ru" sz="2200">
                <a:latin typeface="Century Gothic"/>
                <a:ea typeface="Century Gothic"/>
                <a:cs typeface="Century Gothic"/>
              </a:rPr>
              <a:t>?</a:t>
            </a:r>
            <a:endParaRPr>
              <a:latin typeface="Century Gothic"/>
              <a:ea typeface="Century Gothic"/>
              <a:cs typeface="Century Gothic"/>
            </a:endParaRPr>
          </a:p>
        </p:txBody>
      </p:sp>
      <p:sp>
        <p:nvSpPr>
          <p:cNvPr id="1787227317" name="Google Shape;308;p36"/>
          <p:cNvSpPr/>
          <p:nvPr/>
        </p:nvSpPr>
        <p:spPr bwMode="auto">
          <a:xfrm>
            <a:off x="7527068" y="3036694"/>
            <a:ext cx="1397134" cy="158699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wrap="square" lIns="91424" tIns="91424" rIns="91424" bIns="91424" anchor="ctr"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 dirty="0">
                <a:latin typeface="Century Gothic"/>
                <a:ea typeface="Century Gothic"/>
                <a:cs typeface="Century Gothic"/>
              </a:rPr>
              <a:t>Как?</a:t>
            </a:r>
            <a:endParaRPr dirty="0">
              <a:latin typeface="Century Gothic"/>
              <a:ea typeface="Century Gothic"/>
              <a:cs typeface="Century Gothic"/>
            </a:endParaRPr>
          </a:p>
        </p:txBody>
      </p:sp>
      <p:sp>
        <p:nvSpPr>
          <p:cNvPr id="2043088805" name="Google Shape;308;p36"/>
          <p:cNvSpPr/>
          <p:nvPr/>
        </p:nvSpPr>
        <p:spPr bwMode="auto">
          <a:xfrm>
            <a:off x="3800554" y="4728149"/>
            <a:ext cx="1397134" cy="158699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wrap="square" lIns="91424" tIns="91424" rIns="91424" bIns="91424" anchor="ctr"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>
                <a:latin typeface="Century Gothic"/>
                <a:ea typeface="Century Gothic"/>
                <a:cs typeface="Century Gothic"/>
              </a:rPr>
              <a:t>Что</a:t>
            </a:r>
            <a:r>
              <a:rPr lang="ru" sz="2200">
                <a:latin typeface="Century Gothic"/>
                <a:ea typeface="Century Gothic"/>
                <a:cs typeface="Century Gothic"/>
              </a:rPr>
              <a:t>?</a:t>
            </a:r>
            <a:endParaRPr>
              <a:latin typeface="Century Gothic"/>
              <a:ea typeface="Century Gothic"/>
              <a:cs typeface="Century Gothic"/>
            </a:endParaRPr>
          </a:p>
        </p:txBody>
      </p:sp>
      <p:sp>
        <p:nvSpPr>
          <p:cNvPr id="2098929138" name="Google Shape;308;p36"/>
          <p:cNvSpPr/>
          <p:nvPr/>
        </p:nvSpPr>
        <p:spPr bwMode="auto">
          <a:xfrm>
            <a:off x="7598151" y="4807499"/>
            <a:ext cx="1397134" cy="158699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wrap="square" lIns="91424" tIns="91424" rIns="91424" bIns="91424" anchor="ctr"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 dirty="0">
                <a:latin typeface="Century Gothic"/>
                <a:ea typeface="Century Gothic"/>
                <a:cs typeface="Century Gothic"/>
              </a:rPr>
              <a:t>К</a:t>
            </a:r>
            <a:r>
              <a:rPr lang="ru-RU" sz="2200" dirty="0">
                <a:latin typeface="Century Gothic"/>
                <a:ea typeface="Century Gothic"/>
                <a:cs typeface="Century Gothic"/>
              </a:rPr>
              <a:t>уда</a:t>
            </a:r>
            <a:r>
              <a:rPr lang="ru" sz="2200" dirty="0">
                <a:latin typeface="Century Gothic"/>
                <a:ea typeface="Century Gothic"/>
                <a:cs typeface="Century Gothic"/>
              </a:rPr>
              <a:t>?</a:t>
            </a:r>
            <a:endParaRPr dirty="0">
              <a:latin typeface="Century Gothic"/>
              <a:ea typeface="Century Gothic"/>
              <a:cs typeface="Century Gothic"/>
            </a:endParaRPr>
          </a:p>
        </p:txBody>
      </p:sp>
      <p:sp>
        <p:nvSpPr>
          <p:cNvPr id="1784504083" name="Знак &quot;умножить&quot; 1784504082"/>
          <p:cNvSpPr/>
          <p:nvPr/>
        </p:nvSpPr>
        <p:spPr bwMode="auto">
          <a:xfrm>
            <a:off x="5277761" y="3709813"/>
            <a:ext cx="240436" cy="175703"/>
          </a:xfrm>
          <a:prstGeom prst="mathMultiply">
            <a:avLst>
              <a:gd name="adj1" fmla="val 2352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338770145" name="Знак &quot;умножить&quot; 338770144"/>
          <p:cNvSpPr/>
          <p:nvPr/>
        </p:nvSpPr>
        <p:spPr bwMode="auto">
          <a:xfrm>
            <a:off x="6829136" y="3698387"/>
            <a:ext cx="240435" cy="175702"/>
          </a:xfrm>
          <a:prstGeom prst="mathMultiply">
            <a:avLst>
              <a:gd name="adj1" fmla="val 2352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1670324765" name="Знак &quot;умножить&quot; 1670324764"/>
          <p:cNvSpPr/>
          <p:nvPr/>
        </p:nvSpPr>
        <p:spPr bwMode="auto">
          <a:xfrm>
            <a:off x="3178561" y="5383624"/>
            <a:ext cx="240435" cy="175702"/>
          </a:xfrm>
          <a:prstGeom prst="mathMultiply">
            <a:avLst>
              <a:gd name="adj1" fmla="val 2352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1361908227" name="Знак &quot;умножить&quot; 1361908226"/>
          <p:cNvSpPr/>
          <p:nvPr/>
        </p:nvSpPr>
        <p:spPr bwMode="auto">
          <a:xfrm>
            <a:off x="7063665" y="5383624"/>
            <a:ext cx="240435" cy="175702"/>
          </a:xfrm>
          <a:prstGeom prst="mathMultiply">
            <a:avLst>
              <a:gd name="adj1" fmla="val 2352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2" name="Текст. поле 1800779315">
            <a:extLst>
              <a:ext uri="{FF2B5EF4-FFF2-40B4-BE49-F238E27FC236}">
                <a16:creationId xmlns:a16="http://schemas.microsoft.com/office/drawing/2014/main" id="{59D251C1-6D28-4E1A-FAE7-F01B35F854E9}"/>
              </a:ext>
            </a:extLst>
          </p:cNvPr>
          <p:cNvSpPr txBox="1"/>
          <p:nvPr/>
        </p:nvSpPr>
        <p:spPr bwMode="auto">
          <a:xfrm>
            <a:off x="358125" y="1555226"/>
            <a:ext cx="11781731" cy="132343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rtlCol="0" anchor="t">
            <a:spAutoFit/>
          </a:bodyPr>
          <a:lstStyle/>
          <a:p>
            <a:pPr algn="ctr"/>
            <a:r>
              <a:rPr lang="ru-RU" sz="4000" b="1" i="1" dirty="0">
                <a:latin typeface="Times New Roman"/>
                <a:cs typeface="Times New Roman"/>
              </a:rPr>
              <a:t>Найди главное и зависимое слово. Зеленым выдели главное слово, синим – зависимое.</a:t>
            </a:r>
            <a:endParaRPr sz="4000" b="1" i="1" dirty="0">
              <a:latin typeface="Times New Roman"/>
              <a:cs typeface="Times New Roman"/>
            </a:endParaRPr>
          </a:p>
        </p:txBody>
      </p:sp>
      <p:pic>
        <p:nvPicPr>
          <p:cNvPr id="3" name="Изображение 420249189">
            <a:extLst>
              <a:ext uri="{FF2B5EF4-FFF2-40B4-BE49-F238E27FC236}">
                <a16:creationId xmlns:a16="http://schemas.microsoft.com/office/drawing/2014/main" id="{37B345F6-E6B1-B8E4-3D63-C877C3373B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00" b="90000" l="7000" r="90714">
                        <a14:foregroundMark x1="43286" y1="11600" x2="65714" y2="8200"/>
                        <a14:foregroundMark x1="65714" y1="8200" x2="68571" y2="12600"/>
                        <a14:foregroundMark x1="48714" y1="4600" x2="62857" y2="8600"/>
                        <a14:foregroundMark x1="31714" y1="53800" x2="19286" y2="79400"/>
                        <a14:foregroundMark x1="19286" y1="79400" x2="34571" y2="64400"/>
                        <a14:foregroundMark x1="8143" y1="84200" x2="7000" y2="86800"/>
                        <a14:foregroundMark x1="70000" y1="7000" x2="89857" y2="9000"/>
                        <a14:foregroundMark x1="89857" y1="9000" x2="99286" y2="42600"/>
                        <a14:foregroundMark x1="99286" y1="42600" x2="90286" y2="77200"/>
                        <a14:foregroundMark x1="90286" y1="77200" x2="65429" y2="82200"/>
                        <a14:foregroundMark x1="65429" y1="82200" x2="57857" y2="57400"/>
                        <a14:foregroundMark x1="57857" y1="57400" x2="62429" y2="50800"/>
                        <a14:foregroundMark x1="69286" y1="53800" x2="65000" y2="68000"/>
                        <a14:foregroundMark x1="67571" y1="54800" x2="83143" y2="68400"/>
                        <a14:foregroundMark x1="85714" y1="12600" x2="90000" y2="55800"/>
                        <a14:foregroundMark x1="90000" y1="55800" x2="90714" y2="30000"/>
                        <a14:backgroundMark x1="65286" y1="400" x2="70857" y2="2600"/>
                        <a14:backgroundMark x1="43286" y1="4600" x2="49000" y2="2600"/>
                        <a14:backgroundMark x1="65000" y1="0" x2="67143" y2="260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44166"/>
            <a:ext cx="2523184" cy="1802274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 bwMode="auto">
          <a:xfrm>
            <a:off x="3215680" y="398366"/>
            <a:ext cx="7295744" cy="71846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000" dirty="0">
                <a:latin typeface="Times New Roman"/>
                <a:ea typeface="Calibri"/>
                <a:cs typeface="Times New Roman"/>
              </a:rPr>
              <a:t>Связь по смыслу и грамматике</a:t>
            </a:r>
            <a:endParaRPr lang="ru-RU" sz="40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0" name="Google Shape;293;p36"/>
          <p:cNvSpPr/>
          <p:nvPr/>
        </p:nvSpPr>
        <p:spPr bwMode="auto">
          <a:xfrm>
            <a:off x="4718155" y="1207585"/>
            <a:ext cx="3964450" cy="1127698"/>
          </a:xfrm>
          <a:prstGeom prst="roundRect">
            <a:avLst>
              <a:gd name="adj" fmla="val 7077"/>
            </a:avLst>
          </a:prstGeom>
          <a:solidFill>
            <a:srgbClr val="FFF2CC"/>
          </a:solidFill>
          <a:ln>
            <a:solidFill>
              <a:schemeClr val="tx1"/>
            </a:solidFill>
          </a:ln>
        </p:spPr>
        <p:txBody>
          <a:bodyPr wrap="square" lIns="91425" tIns="91425" rIns="91425" bIns="91425" anchor="ctr"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dirty="0">
                <a:latin typeface="Times New Roman" panose="02020603050405020304" pitchFamily="18" charset="0"/>
                <a:ea typeface="Century Gothic"/>
                <a:cs typeface="Times New Roman" panose="02020603050405020304" pitchFamily="18" charset="0"/>
              </a:rPr>
              <a:t>Грамматическая связь выражается</a:t>
            </a:r>
            <a:endParaRPr sz="2800" dirty="0">
              <a:latin typeface="Times New Roman" panose="02020603050405020304" pitchFamily="18" charset="0"/>
              <a:ea typeface="Century Gothic"/>
              <a:cs typeface="Times New Roman" panose="02020603050405020304" pitchFamily="18" charset="0"/>
            </a:endParaRPr>
          </a:p>
        </p:txBody>
      </p:sp>
      <p:cxnSp>
        <p:nvCxnSpPr>
          <p:cNvPr id="11" name="Google Shape;294;p36"/>
          <p:cNvCxnSpPr>
            <a:cxnSpLocks/>
            <a:endCxn id="12" idx="0"/>
          </p:cNvCxnSpPr>
          <p:nvPr/>
        </p:nvCxnSpPr>
        <p:spPr bwMode="auto">
          <a:xfrm flipH="1">
            <a:off x="4441084" y="2335283"/>
            <a:ext cx="1942948" cy="681351"/>
          </a:xfrm>
          <a:prstGeom prst="straightConnector1">
            <a:avLst/>
          </a:prstGeom>
          <a:noFill/>
          <a:ln w="19050" cap="flat" cmpd="sng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" name="Google Shape;295;p36"/>
          <p:cNvSpPr/>
          <p:nvPr/>
        </p:nvSpPr>
        <p:spPr bwMode="auto">
          <a:xfrm>
            <a:off x="2769752" y="3016634"/>
            <a:ext cx="3342664" cy="1308898"/>
          </a:xfrm>
          <a:prstGeom prst="roundRect">
            <a:avLst>
              <a:gd name="adj" fmla="val 7077"/>
            </a:avLst>
          </a:prstGeom>
          <a:solidFill>
            <a:schemeClr val="lt1"/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wrap="square" lIns="91425" tIns="91425" rIns="91425" bIns="91425" anchor="ctr"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dirty="0">
                <a:latin typeface="Times New Roman" panose="02020603050405020304" pitchFamily="18" charset="0"/>
                <a:ea typeface="Century Gothic"/>
                <a:cs typeface="Times New Roman" panose="02020603050405020304" pitchFamily="18" charset="0"/>
              </a:rPr>
              <a:t>с помощью окончания зависимого слова</a:t>
            </a:r>
            <a:endParaRPr sz="2800" dirty="0">
              <a:latin typeface="Times New Roman" panose="02020603050405020304" pitchFamily="18" charset="0"/>
              <a:ea typeface="Century Gothic"/>
              <a:cs typeface="Times New Roman" panose="02020603050405020304" pitchFamily="18" charset="0"/>
            </a:endParaRPr>
          </a:p>
        </p:txBody>
      </p:sp>
      <p:sp>
        <p:nvSpPr>
          <p:cNvPr id="13" name="Google Shape;296;p36"/>
          <p:cNvSpPr/>
          <p:nvPr/>
        </p:nvSpPr>
        <p:spPr bwMode="auto">
          <a:xfrm>
            <a:off x="7401866" y="3032923"/>
            <a:ext cx="3342664" cy="1304100"/>
          </a:xfrm>
          <a:prstGeom prst="roundRect">
            <a:avLst>
              <a:gd name="adj" fmla="val 7077"/>
            </a:avLst>
          </a:prstGeom>
          <a:solidFill>
            <a:schemeClr val="lt1"/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wrap="square" lIns="91425" tIns="91425" rIns="91425" bIns="91425" anchor="ctr"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dirty="0">
                <a:latin typeface="Times New Roman" panose="02020603050405020304" pitchFamily="18" charset="0"/>
                <a:ea typeface="Century Gothic"/>
                <a:cs typeface="Times New Roman" panose="02020603050405020304" pitchFamily="18" charset="0"/>
              </a:rPr>
              <a:t>с помощью окончания и предлога</a:t>
            </a:r>
            <a:endParaRPr sz="2800" dirty="0">
              <a:latin typeface="Times New Roman" panose="02020603050405020304" pitchFamily="18" charset="0"/>
              <a:ea typeface="Century Gothic"/>
              <a:cs typeface="Times New Roman" panose="02020603050405020304" pitchFamily="18" charset="0"/>
            </a:endParaRPr>
          </a:p>
        </p:txBody>
      </p:sp>
      <p:cxnSp>
        <p:nvCxnSpPr>
          <p:cNvPr id="14" name="Google Shape;297;p36"/>
          <p:cNvCxnSpPr>
            <a:cxnSpLocks/>
          </p:cNvCxnSpPr>
          <p:nvPr/>
        </p:nvCxnSpPr>
        <p:spPr bwMode="auto">
          <a:xfrm>
            <a:off x="7031398" y="2354325"/>
            <a:ext cx="2160946" cy="659556"/>
          </a:xfrm>
          <a:prstGeom prst="straightConnector1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5" name="Google Shape;298;p36"/>
          <p:cNvSpPr/>
          <p:nvPr/>
        </p:nvSpPr>
        <p:spPr bwMode="auto">
          <a:xfrm>
            <a:off x="7378633" y="5028423"/>
            <a:ext cx="3365897" cy="1432523"/>
          </a:xfrm>
          <a:prstGeom prst="roundRect">
            <a:avLst>
              <a:gd name="adj" fmla="val 7077"/>
            </a:avLst>
          </a:prstGeom>
          <a:solidFill>
            <a:schemeClr val="lt1"/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wrap="square" lIns="91425" tIns="91425" rIns="91425" bIns="91425" anchor="ctr"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 dirty="0">
                <a:latin typeface="Times New Roman" panose="02020603050405020304" pitchFamily="18" charset="0"/>
                <a:ea typeface="Century Gothic"/>
                <a:cs typeface="Times New Roman" panose="02020603050405020304" pitchFamily="18" charset="0"/>
              </a:rPr>
              <a:t>жить </a:t>
            </a:r>
            <a:r>
              <a:rPr lang="ru" sz="3600" b="1" dirty="0">
                <a:solidFill>
                  <a:srgbClr val="1155CC"/>
                </a:solidFill>
                <a:latin typeface="Times New Roman" panose="02020603050405020304" pitchFamily="18" charset="0"/>
                <a:ea typeface="Century Gothic"/>
                <a:cs typeface="Times New Roman" panose="02020603050405020304" pitchFamily="18" charset="0"/>
              </a:rPr>
              <a:t>у</a:t>
            </a:r>
            <a:r>
              <a:rPr lang="ru" sz="3600" dirty="0">
                <a:latin typeface="Times New Roman" panose="02020603050405020304" pitchFamily="18" charset="0"/>
                <a:ea typeface="Century Gothic"/>
                <a:cs typeface="Times New Roman" panose="02020603050405020304" pitchFamily="18" charset="0"/>
              </a:rPr>
              <a:t> моря</a:t>
            </a:r>
            <a:endParaRPr sz="3600" dirty="0">
              <a:latin typeface="Times New Roman" panose="02020603050405020304" pitchFamily="18" charset="0"/>
              <a:ea typeface="Century Gothic"/>
              <a:cs typeface="Times New Roman" panose="02020603050405020304" pitchFamily="18" charset="0"/>
            </a:endParaRPr>
          </a:p>
        </p:txBody>
      </p:sp>
      <p:sp>
        <p:nvSpPr>
          <p:cNvPr id="16" name="Google Shape;299;p36"/>
          <p:cNvSpPr/>
          <p:nvPr/>
        </p:nvSpPr>
        <p:spPr bwMode="auto">
          <a:xfrm>
            <a:off x="2762144" y="4984955"/>
            <a:ext cx="3342664" cy="1495223"/>
          </a:xfrm>
          <a:prstGeom prst="roundRect">
            <a:avLst>
              <a:gd name="adj" fmla="val 7077"/>
            </a:avLst>
          </a:prstGeom>
          <a:solidFill>
            <a:schemeClr val="lt1"/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wrap="square" lIns="91425" tIns="91425" rIns="91425" bIns="91425" anchor="ctr"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 dirty="0">
                <a:latin typeface="Times New Roman" panose="02020603050405020304" pitchFamily="18" charset="0"/>
                <a:ea typeface="Century Gothic"/>
                <a:cs typeface="Times New Roman" panose="02020603050405020304" pitchFamily="18" charset="0"/>
              </a:rPr>
              <a:t>солнечного дня</a:t>
            </a:r>
            <a:endParaRPr sz="3600" dirty="0">
              <a:latin typeface="Times New Roman" panose="02020603050405020304" pitchFamily="18" charset="0"/>
              <a:ea typeface="Century Gothic"/>
              <a:cs typeface="Times New Roman" panose="02020603050405020304" pitchFamily="18" charset="0"/>
            </a:endParaRPr>
          </a:p>
        </p:txBody>
      </p:sp>
      <p:sp>
        <p:nvSpPr>
          <p:cNvPr id="17" name="Google Shape;302;p36"/>
          <p:cNvSpPr/>
          <p:nvPr/>
        </p:nvSpPr>
        <p:spPr bwMode="auto">
          <a:xfrm>
            <a:off x="9984714" y="5637285"/>
            <a:ext cx="288032" cy="337062"/>
          </a:xfrm>
          <a:prstGeom prst="rect">
            <a:avLst/>
          </a:prstGeom>
          <a:noFill/>
          <a:ln w="19050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wrap="square" lIns="91425" tIns="91425" rIns="91425" bIns="91425" anchor="ctr"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entury Gothic"/>
              <a:ea typeface="Century Gothic"/>
              <a:cs typeface="Century Gothic"/>
            </a:endParaRPr>
          </a:p>
        </p:txBody>
      </p:sp>
      <p:sp>
        <p:nvSpPr>
          <p:cNvPr id="18" name="Google Shape;303;p36"/>
          <p:cNvSpPr/>
          <p:nvPr/>
        </p:nvSpPr>
        <p:spPr bwMode="auto">
          <a:xfrm>
            <a:off x="4507432" y="5538917"/>
            <a:ext cx="642909" cy="459323"/>
          </a:xfrm>
          <a:prstGeom prst="rect">
            <a:avLst/>
          </a:prstGeom>
          <a:noFill/>
          <a:ln w="19050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wrap="square" lIns="91425" tIns="91425" rIns="91425" bIns="91425" anchor="ctr"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entury Gothic"/>
              <a:ea typeface="Century Gothic"/>
              <a:cs typeface="Century Gothic"/>
            </a:endParaRPr>
          </a:p>
        </p:txBody>
      </p:sp>
      <p:sp>
        <p:nvSpPr>
          <p:cNvPr id="19" name="Google Shape;308;p36"/>
          <p:cNvSpPr/>
          <p:nvPr/>
        </p:nvSpPr>
        <p:spPr bwMode="auto">
          <a:xfrm>
            <a:off x="4009169" y="5086934"/>
            <a:ext cx="1397135" cy="158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wrap="square" lIns="91425" tIns="91425" rIns="91425" bIns="91425" anchor="ctr"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dirty="0">
                <a:latin typeface="Times New Roman" panose="02020603050405020304" pitchFamily="18" charset="0"/>
                <a:ea typeface="Century Gothic"/>
                <a:cs typeface="Times New Roman" panose="02020603050405020304" pitchFamily="18" charset="0"/>
              </a:rPr>
              <a:t>Какого?</a:t>
            </a:r>
            <a:endParaRPr sz="2400" dirty="0">
              <a:latin typeface="Times New Roman" panose="02020603050405020304" pitchFamily="18" charset="0"/>
              <a:ea typeface="Century Gothic"/>
              <a:cs typeface="Times New Roman" panose="02020603050405020304" pitchFamily="18" charset="0"/>
            </a:endParaRPr>
          </a:p>
        </p:txBody>
      </p:sp>
      <p:grpSp>
        <p:nvGrpSpPr>
          <p:cNvPr id="20" name="Google Shape;304;p36"/>
          <p:cNvGrpSpPr/>
          <p:nvPr/>
        </p:nvGrpSpPr>
        <p:grpSpPr bwMode="auto">
          <a:xfrm flipH="1">
            <a:off x="8439893" y="5356443"/>
            <a:ext cx="1368153" cy="337062"/>
            <a:chOff x="2092824" y="3703000"/>
            <a:chExt cx="1046650" cy="235200"/>
          </a:xfrm>
        </p:grpSpPr>
        <p:cxnSp>
          <p:nvCxnSpPr>
            <p:cNvPr id="21" name="Google Shape;305;p36"/>
            <p:cNvCxnSpPr/>
            <p:nvPr/>
          </p:nvCxnSpPr>
          <p:spPr bwMode="auto">
            <a:xfrm>
              <a:off x="2092824" y="3703000"/>
              <a:ext cx="1200" cy="235200"/>
            </a:xfrm>
            <a:prstGeom prst="straightConnector1">
              <a:avLst/>
            </a:prstGeom>
            <a:noFill/>
            <a:ln w="19050" cap="flat" cmpd="sng">
              <a:solidFill>
                <a:srgbClr val="1155CC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22" name="Google Shape;306;p36"/>
            <p:cNvCxnSpPr/>
            <p:nvPr/>
          </p:nvCxnSpPr>
          <p:spPr bwMode="auto">
            <a:xfrm>
              <a:off x="2095775" y="3711800"/>
              <a:ext cx="1040700" cy="8700"/>
            </a:xfrm>
            <a:prstGeom prst="straightConnector1">
              <a:avLst/>
            </a:prstGeom>
            <a:noFill/>
            <a:ln w="19050" cap="flat" cmpd="sng">
              <a:solidFill>
                <a:srgbClr val="1155CC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" name="Google Shape;307;p36"/>
            <p:cNvCxnSpPr/>
            <p:nvPr/>
          </p:nvCxnSpPr>
          <p:spPr bwMode="auto">
            <a:xfrm>
              <a:off x="3136475" y="3720625"/>
              <a:ext cx="3000" cy="176400"/>
            </a:xfrm>
            <a:prstGeom prst="straightConnector1">
              <a:avLst/>
            </a:prstGeom>
            <a:noFill/>
            <a:ln w="19050" cap="flat" cmpd="sng">
              <a:solidFill>
                <a:srgbClr val="1155CC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4" name="Google Shape;304;p36"/>
          <p:cNvGrpSpPr/>
          <p:nvPr/>
        </p:nvGrpSpPr>
        <p:grpSpPr bwMode="auto">
          <a:xfrm>
            <a:off x="4086259" y="5347613"/>
            <a:ext cx="1485253" cy="294439"/>
            <a:chOff x="2092824" y="3703000"/>
            <a:chExt cx="1046650" cy="235200"/>
          </a:xfrm>
        </p:grpSpPr>
        <p:cxnSp>
          <p:nvCxnSpPr>
            <p:cNvPr id="25" name="Google Shape;305;p36"/>
            <p:cNvCxnSpPr/>
            <p:nvPr/>
          </p:nvCxnSpPr>
          <p:spPr bwMode="auto">
            <a:xfrm>
              <a:off x="2092824" y="3703000"/>
              <a:ext cx="1200" cy="235200"/>
            </a:xfrm>
            <a:prstGeom prst="straightConnector1">
              <a:avLst/>
            </a:prstGeom>
            <a:noFill/>
            <a:ln w="19050" cap="flat" cmpd="sng">
              <a:solidFill>
                <a:srgbClr val="1155CC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26" name="Google Shape;306;p36"/>
            <p:cNvCxnSpPr/>
            <p:nvPr/>
          </p:nvCxnSpPr>
          <p:spPr bwMode="auto">
            <a:xfrm>
              <a:off x="2095775" y="3711800"/>
              <a:ext cx="1040700" cy="8700"/>
            </a:xfrm>
            <a:prstGeom prst="straightConnector1">
              <a:avLst/>
            </a:prstGeom>
            <a:noFill/>
            <a:ln w="19050" cap="flat" cmpd="sng">
              <a:solidFill>
                <a:srgbClr val="1155CC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" name="Google Shape;307;p36"/>
            <p:cNvCxnSpPr/>
            <p:nvPr/>
          </p:nvCxnSpPr>
          <p:spPr bwMode="auto">
            <a:xfrm>
              <a:off x="3136475" y="3720625"/>
              <a:ext cx="3000" cy="176400"/>
            </a:xfrm>
            <a:prstGeom prst="straightConnector1">
              <a:avLst/>
            </a:prstGeom>
            <a:noFill/>
            <a:ln w="19050" cap="flat" cmpd="sng">
              <a:solidFill>
                <a:srgbClr val="1155CC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8" name="Google Shape;313;p36"/>
          <p:cNvSpPr/>
          <p:nvPr/>
        </p:nvSpPr>
        <p:spPr bwMode="auto">
          <a:xfrm>
            <a:off x="8672620" y="5098935"/>
            <a:ext cx="902700" cy="158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wrap="square" lIns="91425" tIns="91425" rIns="91425" bIns="91425" anchor="ctr"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dirty="0">
                <a:latin typeface="Times New Roman" panose="02020603050405020304" pitchFamily="18" charset="0"/>
                <a:ea typeface="Century Gothic"/>
                <a:cs typeface="Times New Roman" panose="02020603050405020304" pitchFamily="18" charset="0"/>
              </a:rPr>
              <a:t>Где?</a:t>
            </a:r>
            <a:endParaRPr sz="2400" dirty="0">
              <a:latin typeface="Times New Roman" panose="02020603050405020304" pitchFamily="18" charset="0"/>
              <a:ea typeface="Century Gothic"/>
              <a:cs typeface="Times New Roman" panose="02020603050405020304" pitchFamily="18" charset="0"/>
            </a:endParaRPr>
          </a:p>
        </p:txBody>
      </p:sp>
      <p:cxnSp>
        <p:nvCxnSpPr>
          <p:cNvPr id="29" name="Google Shape;294;p36"/>
          <p:cNvCxnSpPr/>
          <p:nvPr/>
        </p:nvCxnSpPr>
        <p:spPr bwMode="auto">
          <a:xfrm flipH="1">
            <a:off x="4420466" y="4325532"/>
            <a:ext cx="0" cy="593774"/>
          </a:xfrm>
          <a:prstGeom prst="straightConnector1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0" name="Google Shape;297;p36"/>
          <p:cNvCxnSpPr/>
          <p:nvPr/>
        </p:nvCxnSpPr>
        <p:spPr bwMode="auto">
          <a:xfrm>
            <a:off x="9194826" y="4337023"/>
            <a:ext cx="0" cy="678598"/>
          </a:xfrm>
          <a:prstGeom prst="straightConnector1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4B9256E-3266-5DE1-CFF9-71AFAED9A1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36" b="91299" l="8375" r="90000">
                        <a14:foregroundMark x1="51875" y1="40353" x2="49375" y2="51955"/>
                        <a14:foregroundMark x1="52125" y1="48045" x2="51875" y2="40858"/>
                        <a14:foregroundMark x1="54125" y1="44515" x2="43125" y2="43127"/>
                        <a14:foregroundMark x1="8375" y1="69861" x2="12250" y2="68474"/>
                        <a14:foregroundMark x1="59500" y1="87516" x2="78625" y2="91299"/>
                        <a14:foregroundMark x1="78625" y1="91299" x2="83625" y2="91047"/>
                        <a14:foregroundMark x1="51625" y1="39218" x2="46375" y2="38714"/>
                        <a14:foregroundMark x1="47750" y1="38335" x2="39375" y2="46154"/>
                        <a14:foregroundMark x1="51375" y1="52207" x2="54375" y2="37831"/>
                        <a14:foregroundMark x1="54375" y1="37831" x2="54125" y2="3757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-38296" y="19456"/>
            <a:ext cx="2672639" cy="273289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0B65757-D671-ED7D-567A-D5F6E4EE20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-1179512"/>
            <a:ext cx="10081886" cy="885698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4665B6-B0C0-70F5-7E8C-BB507F3943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2D07FAA-0DA1-055D-EC68-61111F47BEA5}"/>
              </a:ext>
            </a:extLst>
          </p:cNvPr>
          <p:cNvSpPr txBox="1"/>
          <p:nvPr/>
        </p:nvSpPr>
        <p:spPr bwMode="auto">
          <a:xfrm>
            <a:off x="4301882" y="69308"/>
            <a:ext cx="3588236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/>
                <a:cs typeface="Times New Roman"/>
              </a:rPr>
              <a:t>«ЛОВУШКИ»</a:t>
            </a:r>
          </a:p>
        </p:txBody>
      </p:sp>
      <p:sp>
        <p:nvSpPr>
          <p:cNvPr id="13" name="Google Shape;296;p36">
            <a:extLst>
              <a:ext uri="{FF2B5EF4-FFF2-40B4-BE49-F238E27FC236}">
                <a16:creationId xmlns:a16="http://schemas.microsoft.com/office/drawing/2014/main" id="{C726634A-E360-BF56-9D5C-796A854CAB5F}"/>
              </a:ext>
            </a:extLst>
          </p:cNvPr>
          <p:cNvSpPr/>
          <p:nvPr/>
        </p:nvSpPr>
        <p:spPr bwMode="auto">
          <a:xfrm>
            <a:off x="7032104" y="1072934"/>
            <a:ext cx="3884956" cy="1734609"/>
          </a:xfrm>
          <a:prstGeom prst="roundRect">
            <a:avLst>
              <a:gd name="adj" fmla="val 7077"/>
            </a:avLst>
          </a:prstGeom>
          <a:noFill/>
          <a:ln w="28575" cap="flat" cmpd="sng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wrap="square" lIns="91425" tIns="91425" rIns="91425" bIns="91425" anchor="ctr">
            <a:no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Однородные члены → не словосочетание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C440DE1-66C5-A1FC-5EE2-789BF4553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36" b="91299" l="8375" r="90000">
                        <a14:foregroundMark x1="51875" y1="40353" x2="49375" y2="51955"/>
                        <a14:foregroundMark x1="52125" y1="48045" x2="51875" y2="40858"/>
                        <a14:foregroundMark x1="54125" y1="44515" x2="43125" y2="43127"/>
                        <a14:foregroundMark x1="8375" y1="69861" x2="12250" y2="68474"/>
                        <a14:foregroundMark x1="59500" y1="87516" x2="78625" y2="91299"/>
                        <a14:foregroundMark x1="78625" y1="91299" x2="83625" y2="91047"/>
                        <a14:foregroundMark x1="51625" y1="39218" x2="46375" y2="38714"/>
                        <a14:foregroundMark x1="47750" y1="38335" x2="39375" y2="46154"/>
                        <a14:foregroundMark x1="51375" y1="52207" x2="54375" y2="37831"/>
                        <a14:foregroundMark x1="54375" y1="37831" x2="54125" y2="3757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696400" y="4293096"/>
            <a:ext cx="2677303" cy="2732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20458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ECF43-929B-243D-37C1-DF71AC5F98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F006264-F27C-45B7-A0C3-B14A5902F19D}"/>
              </a:ext>
            </a:extLst>
          </p:cNvPr>
          <p:cNvSpPr txBox="1"/>
          <p:nvPr/>
        </p:nvSpPr>
        <p:spPr bwMode="auto">
          <a:xfrm>
            <a:off x="4301882" y="69308"/>
            <a:ext cx="3588236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/>
                <a:cs typeface="Times New Roman"/>
              </a:rPr>
              <a:t>«ЛОВУШКИ»</a:t>
            </a:r>
          </a:p>
        </p:txBody>
      </p:sp>
      <p:sp>
        <p:nvSpPr>
          <p:cNvPr id="12" name="Google Shape;295;p36">
            <a:extLst>
              <a:ext uri="{FF2B5EF4-FFF2-40B4-BE49-F238E27FC236}">
                <a16:creationId xmlns:a16="http://schemas.microsoft.com/office/drawing/2014/main" id="{5934D07E-94AE-A7F3-0617-8E1693986AF5}"/>
              </a:ext>
            </a:extLst>
          </p:cNvPr>
          <p:cNvSpPr/>
          <p:nvPr/>
        </p:nvSpPr>
        <p:spPr bwMode="auto">
          <a:xfrm>
            <a:off x="839416" y="1691419"/>
            <a:ext cx="3790139" cy="2232248"/>
          </a:xfrm>
          <a:prstGeom prst="roundRect">
            <a:avLst>
              <a:gd name="adj" fmla="val 7077"/>
            </a:avLst>
          </a:prstGeom>
          <a:noFill/>
          <a:ln w="28575" cap="flat" cmpd="sng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wrap="square" lIns="91425" tIns="91425" rIns="91425" bIns="91425" anchor="ctr">
            <a:no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Грамматическая основа → не словосочетание</a:t>
            </a:r>
          </a:p>
        </p:txBody>
      </p:sp>
      <p:sp>
        <p:nvSpPr>
          <p:cNvPr id="13" name="Google Shape;296;p36">
            <a:extLst>
              <a:ext uri="{FF2B5EF4-FFF2-40B4-BE49-F238E27FC236}">
                <a16:creationId xmlns:a16="http://schemas.microsoft.com/office/drawing/2014/main" id="{8620B227-0E2B-D7E8-BC85-FA009623DF15}"/>
              </a:ext>
            </a:extLst>
          </p:cNvPr>
          <p:cNvSpPr/>
          <p:nvPr/>
        </p:nvSpPr>
        <p:spPr bwMode="auto">
          <a:xfrm>
            <a:off x="7032104" y="1072934"/>
            <a:ext cx="3884956" cy="1734609"/>
          </a:xfrm>
          <a:prstGeom prst="roundRect">
            <a:avLst>
              <a:gd name="adj" fmla="val 7077"/>
            </a:avLst>
          </a:prstGeom>
          <a:noFill/>
          <a:ln w="28575" cap="flat" cmpd="sng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wrap="square" lIns="91425" tIns="91425" rIns="91425" bIns="91425" anchor="ctr">
            <a:no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Однородные члены → не словосочетание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9AE653E-9630-7459-E18B-DD623F420F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36" b="91299" l="8375" r="90000">
                        <a14:foregroundMark x1="51875" y1="40353" x2="49375" y2="51955"/>
                        <a14:foregroundMark x1="52125" y1="48045" x2="51875" y2="40858"/>
                        <a14:foregroundMark x1="54125" y1="44515" x2="43125" y2="43127"/>
                        <a14:foregroundMark x1="8375" y1="69861" x2="12250" y2="68474"/>
                        <a14:foregroundMark x1="59500" y1="87516" x2="78625" y2="91299"/>
                        <a14:foregroundMark x1="78625" y1="91299" x2="83625" y2="91047"/>
                        <a14:foregroundMark x1="51625" y1="39218" x2="46375" y2="38714"/>
                        <a14:foregroundMark x1="47750" y1="38335" x2="39375" y2="46154"/>
                        <a14:foregroundMark x1="51375" y1="52207" x2="54375" y2="37831"/>
                        <a14:foregroundMark x1="54375" y1="37831" x2="54125" y2="3757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696400" y="4293096"/>
            <a:ext cx="2677303" cy="2732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356306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 bwMode="auto">
          <a:xfrm>
            <a:off x="4301882" y="69308"/>
            <a:ext cx="3588236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/>
                <a:cs typeface="Times New Roman"/>
              </a:rPr>
              <a:t>«ЛОВУШКИ»</a:t>
            </a:r>
          </a:p>
        </p:txBody>
      </p:sp>
      <p:sp>
        <p:nvSpPr>
          <p:cNvPr id="12" name="Google Shape;295;p36"/>
          <p:cNvSpPr/>
          <p:nvPr/>
        </p:nvSpPr>
        <p:spPr bwMode="auto">
          <a:xfrm>
            <a:off x="865701" y="1691419"/>
            <a:ext cx="3790139" cy="2232248"/>
          </a:xfrm>
          <a:prstGeom prst="roundRect">
            <a:avLst>
              <a:gd name="adj" fmla="val 7077"/>
            </a:avLst>
          </a:prstGeom>
          <a:noFill/>
          <a:ln w="28575" cap="flat" cmpd="sng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wrap="square" lIns="91425" tIns="91425" rIns="91425" bIns="91425" anchor="ctr">
            <a:no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Грамматическая основа → не словосочетание</a:t>
            </a:r>
          </a:p>
        </p:txBody>
      </p:sp>
      <p:sp>
        <p:nvSpPr>
          <p:cNvPr id="13" name="Google Shape;296;p36"/>
          <p:cNvSpPr/>
          <p:nvPr/>
        </p:nvSpPr>
        <p:spPr bwMode="auto">
          <a:xfrm>
            <a:off x="7032104" y="1072934"/>
            <a:ext cx="3884956" cy="1734609"/>
          </a:xfrm>
          <a:prstGeom prst="roundRect">
            <a:avLst>
              <a:gd name="adj" fmla="val 7077"/>
            </a:avLst>
          </a:prstGeom>
          <a:noFill/>
          <a:ln w="28575" cap="flat" cmpd="sng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wrap="square" lIns="91425" tIns="91425" rIns="91425" bIns="91425" anchor="ctr">
            <a:no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Однородные члены → не словосочетание</a:t>
            </a:r>
          </a:p>
        </p:txBody>
      </p:sp>
      <p:sp>
        <p:nvSpPr>
          <p:cNvPr id="16" name="Google Shape;299;p36"/>
          <p:cNvSpPr/>
          <p:nvPr/>
        </p:nvSpPr>
        <p:spPr bwMode="auto">
          <a:xfrm>
            <a:off x="4655840" y="4173293"/>
            <a:ext cx="5832648" cy="1734608"/>
          </a:xfrm>
          <a:prstGeom prst="roundRect">
            <a:avLst>
              <a:gd name="adj" fmla="val 7077"/>
            </a:avLst>
          </a:prstGeom>
          <a:noFill/>
          <a:ln w="28575" cap="flat" cmpd="sng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wrap="square" lIns="91425" tIns="91425" rIns="91425" bIns="91425" anchor="ctr">
            <a:no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Предлог + существительное без опорного слова → не словосочетание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D27A8CA-A11A-0F23-54F4-6448FD6CF2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36" b="91299" l="8375" r="90000">
                        <a14:foregroundMark x1="51875" y1="40353" x2="49375" y2="51955"/>
                        <a14:foregroundMark x1="52125" y1="48045" x2="51875" y2="40858"/>
                        <a14:foregroundMark x1="54125" y1="44515" x2="43125" y2="43127"/>
                        <a14:foregroundMark x1="8375" y1="69861" x2="12250" y2="68474"/>
                        <a14:foregroundMark x1="59500" y1="87516" x2="78625" y2="91299"/>
                        <a14:foregroundMark x1="78625" y1="91299" x2="83625" y2="91047"/>
                        <a14:foregroundMark x1="51625" y1="39218" x2="46375" y2="38714"/>
                        <a14:foregroundMark x1="47750" y1="38335" x2="39375" y2="46154"/>
                        <a14:foregroundMark x1="51375" y1="52207" x2="54375" y2="37831"/>
                        <a14:foregroundMark x1="54375" y1="37831" x2="54125" y2="3757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696400" y="4293096"/>
            <a:ext cx="2677303" cy="273289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9360031" name="Заголовок 1"/>
          <p:cNvSpPr>
            <a:spLocks noGrp="1" noEditPoints="1"/>
          </p:cNvSpPr>
          <p:nvPr>
            <p:ph type="title"/>
          </p:nvPr>
        </p:nvSpPr>
        <p:spPr bwMode="auto">
          <a:xfrm>
            <a:off x="3431704" y="262175"/>
            <a:ext cx="5761856" cy="1191667"/>
          </a:xfrm>
        </p:spPr>
        <p:txBody>
          <a:bodyPr>
            <a:normAutofit fontScale="90000"/>
          </a:bodyPr>
          <a:lstStyle/>
          <a:p>
            <a:r>
              <a:rPr lang="ru-RU" sz="5300" b="1" i="0" u="none" strike="noStrike" cap="none" spc="0" dirty="0">
                <a:solidFill>
                  <a:schemeClr val="tx1"/>
                </a:solidFill>
                <a:latin typeface="Segoe Script"/>
                <a:ea typeface="+mj-ea"/>
                <a:cs typeface="Segoe Script"/>
              </a:rPr>
              <a:t>«Проверь следы» </a:t>
            </a:r>
            <a:endParaRPr sz="5300" b="1" dirty="0"/>
          </a:p>
          <a:p>
            <a:endParaRPr sz="4400" dirty="0"/>
          </a:p>
        </p:txBody>
      </p:sp>
      <p:sp>
        <p:nvSpPr>
          <p:cNvPr id="1297947451" name="Текст. поле 1297947450"/>
          <p:cNvSpPr txBox="1"/>
          <p:nvPr/>
        </p:nvSpPr>
        <p:spPr bwMode="auto">
          <a:xfrm>
            <a:off x="901066" y="1258685"/>
            <a:ext cx="3022042" cy="92333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rtlCol="0" anchor="t">
            <a:spAutoFit/>
          </a:bodyPr>
          <a:lstStyle/>
          <a:p>
            <a:pPr algn="l"/>
            <a:r>
              <a:rPr lang="ru-RU" sz="3600" dirty="0">
                <a:latin typeface="Times New Roman"/>
                <a:cs typeface="Times New Roman"/>
              </a:rPr>
              <a:t>ЛОВУШКА</a:t>
            </a:r>
            <a:endParaRPr sz="3600" dirty="0">
              <a:latin typeface="Times New Roman"/>
              <a:cs typeface="Times New Roman"/>
            </a:endParaRPr>
          </a:p>
          <a:p>
            <a:pPr algn="l"/>
            <a:endParaRPr dirty="0">
              <a:latin typeface="Times New Roman"/>
              <a:cs typeface="Times New Roman"/>
            </a:endParaRPr>
          </a:p>
        </p:txBody>
      </p:sp>
      <p:sp>
        <p:nvSpPr>
          <p:cNvPr id="1626937754" name="Текст. поле 1626937753"/>
          <p:cNvSpPr txBox="1"/>
          <p:nvPr/>
        </p:nvSpPr>
        <p:spPr bwMode="auto">
          <a:xfrm>
            <a:off x="7392144" y="1308449"/>
            <a:ext cx="5312033" cy="92333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rtlCol="0" anchor="t">
            <a:spAutoFit/>
          </a:bodyPr>
          <a:lstStyle/>
          <a:p>
            <a:pPr algn="l"/>
            <a:r>
              <a:rPr lang="ru-RU" sz="3600" dirty="0">
                <a:latin typeface="Times New Roman"/>
                <a:cs typeface="Times New Roman"/>
              </a:rPr>
              <a:t>СЛОВОСОЧЕТАНИЕ</a:t>
            </a:r>
            <a:endParaRPr sz="3200" dirty="0">
              <a:latin typeface="Times New Roman"/>
              <a:cs typeface="Times New Roman"/>
            </a:endParaRPr>
          </a:p>
          <a:p>
            <a:pPr algn="l"/>
            <a:endParaRPr dirty="0">
              <a:latin typeface="Times New Roman"/>
              <a:cs typeface="Times New Roman"/>
            </a:endParaRPr>
          </a:p>
        </p:txBody>
      </p:sp>
      <p:sp>
        <p:nvSpPr>
          <p:cNvPr id="1947452349" name="Текст. поле 1947452348"/>
          <p:cNvSpPr txBox="1"/>
          <p:nvPr/>
        </p:nvSpPr>
        <p:spPr bwMode="auto">
          <a:xfrm>
            <a:off x="8145703" y="3173770"/>
            <a:ext cx="3804914" cy="769441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rtlCol="0" anchor="t">
            <a:spAutoFit/>
          </a:bodyPr>
          <a:lstStyle/>
          <a:p>
            <a:pPr algn="l"/>
            <a:r>
              <a:rPr lang="ru-RU" sz="44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в синем небе</a:t>
            </a:r>
            <a:endParaRPr sz="4400" dirty="0">
              <a:solidFill>
                <a:schemeClr val="accent2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554597325" name="Текст. поле 554597324"/>
          <p:cNvSpPr txBox="1"/>
          <p:nvPr/>
        </p:nvSpPr>
        <p:spPr bwMode="auto">
          <a:xfrm>
            <a:off x="4451326" y="4131966"/>
            <a:ext cx="3804914" cy="769441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rtlCol="0" anchor="t">
            <a:spAutoFit/>
          </a:bodyPr>
          <a:lstStyle/>
          <a:p>
            <a:pPr algn="l"/>
            <a:r>
              <a:rPr lang="ru-RU" sz="44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красивый дом</a:t>
            </a:r>
            <a:endParaRPr sz="4400" dirty="0">
              <a:solidFill>
                <a:schemeClr val="accent2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1287318496" name="Текст. поле 1287318495"/>
          <p:cNvSpPr txBox="1"/>
          <p:nvPr/>
        </p:nvSpPr>
        <p:spPr bwMode="auto">
          <a:xfrm>
            <a:off x="1271464" y="5356560"/>
            <a:ext cx="3744416" cy="769441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rtlCol="0" anchor="t">
            <a:spAutoFit/>
          </a:bodyPr>
          <a:lstStyle/>
          <a:p>
            <a:pPr algn="l"/>
            <a:r>
              <a:rPr lang="ru-RU" sz="44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улица шумит</a:t>
            </a:r>
            <a:endParaRPr sz="4400" dirty="0">
              <a:solidFill>
                <a:schemeClr val="accent2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288889313" name="Текст. поле 288889312"/>
          <p:cNvSpPr txBox="1"/>
          <p:nvPr/>
        </p:nvSpPr>
        <p:spPr bwMode="auto">
          <a:xfrm>
            <a:off x="6719392" y="5708029"/>
            <a:ext cx="5472608" cy="769441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rtlCol="0" anchor="t">
            <a:spAutoFit/>
          </a:bodyPr>
          <a:lstStyle/>
          <a:p>
            <a:pPr algn="l"/>
            <a:r>
              <a:rPr lang="ru-RU" sz="44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и светлый, и чистый</a:t>
            </a:r>
            <a:endParaRPr sz="4400" dirty="0">
              <a:solidFill>
                <a:schemeClr val="accent2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912166813" name="Текст. поле 912166812"/>
          <p:cNvSpPr txBox="1"/>
          <p:nvPr/>
        </p:nvSpPr>
        <p:spPr bwMode="auto">
          <a:xfrm>
            <a:off x="3923108" y="2292606"/>
            <a:ext cx="4464496" cy="769441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rtlCol="0" anchor="t">
            <a:spAutoFit/>
          </a:bodyPr>
          <a:lstStyle/>
          <a:p>
            <a:pPr algn="l"/>
            <a:r>
              <a:rPr lang="ru-RU" sz="44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писать аккуратно</a:t>
            </a:r>
            <a:endParaRPr sz="4400" dirty="0">
              <a:solidFill>
                <a:schemeClr val="accent2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977366303" name="Текст. поле 977366302"/>
          <p:cNvSpPr txBox="1"/>
          <p:nvPr/>
        </p:nvSpPr>
        <p:spPr bwMode="auto">
          <a:xfrm>
            <a:off x="1415480" y="3294742"/>
            <a:ext cx="2290857" cy="769441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rtlCol="0" anchor="t">
            <a:spAutoFit/>
          </a:bodyPr>
          <a:lstStyle/>
          <a:p>
            <a:pPr algn="l"/>
            <a:r>
              <a:rPr lang="ru-RU" sz="44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у двери</a:t>
            </a:r>
            <a:endParaRPr sz="4400" dirty="0">
              <a:solidFill>
                <a:schemeClr val="accent2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03C7F4-1216-E845-5023-D6B845FD98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9360031" name="Заголовок 1">
            <a:extLst>
              <a:ext uri="{FF2B5EF4-FFF2-40B4-BE49-F238E27FC236}">
                <a16:creationId xmlns:a16="http://schemas.microsoft.com/office/drawing/2014/main" id="{C9F9AB7E-0FC7-2E29-E297-76B24E6A3317}"/>
              </a:ext>
            </a:extLst>
          </p:cNvPr>
          <p:cNvSpPr>
            <a:spLocks noGrp="1" noEditPoints="1"/>
          </p:cNvSpPr>
          <p:nvPr>
            <p:ph type="title"/>
          </p:nvPr>
        </p:nvSpPr>
        <p:spPr bwMode="auto">
          <a:xfrm>
            <a:off x="3431704" y="262175"/>
            <a:ext cx="5761856" cy="1191667"/>
          </a:xfrm>
        </p:spPr>
        <p:txBody>
          <a:bodyPr>
            <a:normAutofit fontScale="90000"/>
          </a:bodyPr>
          <a:lstStyle/>
          <a:p>
            <a:r>
              <a:rPr lang="ru-RU" sz="5300" b="1" i="0" u="none" strike="noStrike" cap="none" spc="0" dirty="0">
                <a:solidFill>
                  <a:schemeClr val="tx1"/>
                </a:solidFill>
                <a:latin typeface="Segoe Script"/>
                <a:ea typeface="+mj-ea"/>
                <a:cs typeface="Segoe Script"/>
              </a:rPr>
              <a:t>«Проверь следы» </a:t>
            </a:r>
            <a:endParaRPr sz="5300" b="1" dirty="0"/>
          </a:p>
          <a:p>
            <a:endParaRPr sz="4400" dirty="0"/>
          </a:p>
        </p:txBody>
      </p:sp>
      <p:sp>
        <p:nvSpPr>
          <p:cNvPr id="1297947451" name="Текст. поле 1297947450">
            <a:extLst>
              <a:ext uri="{FF2B5EF4-FFF2-40B4-BE49-F238E27FC236}">
                <a16:creationId xmlns:a16="http://schemas.microsoft.com/office/drawing/2014/main" id="{787C42FE-8BA7-5DF6-1F87-F60478B0FE27}"/>
              </a:ext>
            </a:extLst>
          </p:cNvPr>
          <p:cNvSpPr txBox="1"/>
          <p:nvPr/>
        </p:nvSpPr>
        <p:spPr bwMode="auto">
          <a:xfrm>
            <a:off x="901066" y="1258685"/>
            <a:ext cx="3022042" cy="92333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rtlCol="0" anchor="t">
            <a:spAutoFit/>
          </a:bodyPr>
          <a:lstStyle/>
          <a:p>
            <a:pPr algn="l"/>
            <a:r>
              <a:rPr lang="ru-RU" sz="3600" dirty="0">
                <a:latin typeface="Times New Roman"/>
                <a:cs typeface="Times New Roman"/>
              </a:rPr>
              <a:t>ЛОВУШКА</a:t>
            </a:r>
            <a:endParaRPr sz="3600" dirty="0">
              <a:latin typeface="Times New Roman"/>
              <a:cs typeface="Times New Roman"/>
            </a:endParaRPr>
          </a:p>
          <a:p>
            <a:pPr algn="l"/>
            <a:endParaRPr dirty="0">
              <a:latin typeface="Times New Roman"/>
              <a:cs typeface="Times New Roman"/>
            </a:endParaRPr>
          </a:p>
        </p:txBody>
      </p:sp>
      <p:sp>
        <p:nvSpPr>
          <p:cNvPr id="1626937754" name="Текст. поле 1626937753">
            <a:extLst>
              <a:ext uri="{FF2B5EF4-FFF2-40B4-BE49-F238E27FC236}">
                <a16:creationId xmlns:a16="http://schemas.microsoft.com/office/drawing/2014/main" id="{67FC9919-EE9E-43D7-DC9A-5518B4949AB2}"/>
              </a:ext>
            </a:extLst>
          </p:cNvPr>
          <p:cNvSpPr txBox="1"/>
          <p:nvPr/>
        </p:nvSpPr>
        <p:spPr bwMode="auto">
          <a:xfrm>
            <a:off x="7392144" y="1308449"/>
            <a:ext cx="5312033" cy="92333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rtlCol="0" anchor="t">
            <a:spAutoFit/>
          </a:bodyPr>
          <a:lstStyle/>
          <a:p>
            <a:pPr algn="l"/>
            <a:r>
              <a:rPr lang="ru-RU" sz="3600" dirty="0">
                <a:latin typeface="Times New Roman"/>
                <a:cs typeface="Times New Roman"/>
              </a:rPr>
              <a:t>СЛОВОСОЧЕТАНИЕ</a:t>
            </a:r>
            <a:endParaRPr sz="3200" dirty="0">
              <a:latin typeface="Times New Roman"/>
              <a:cs typeface="Times New Roman"/>
            </a:endParaRPr>
          </a:p>
          <a:p>
            <a:pPr algn="l"/>
            <a:endParaRPr dirty="0">
              <a:latin typeface="Times New Roman"/>
              <a:cs typeface="Times New Roman"/>
            </a:endParaRPr>
          </a:p>
        </p:txBody>
      </p:sp>
      <p:sp>
        <p:nvSpPr>
          <p:cNvPr id="1947452349" name="Текст. поле 1947452348">
            <a:extLst>
              <a:ext uri="{FF2B5EF4-FFF2-40B4-BE49-F238E27FC236}">
                <a16:creationId xmlns:a16="http://schemas.microsoft.com/office/drawing/2014/main" id="{794C8DB4-3DB2-623E-ED24-9AB5ED54C0BC}"/>
              </a:ext>
            </a:extLst>
          </p:cNvPr>
          <p:cNvSpPr txBox="1"/>
          <p:nvPr/>
        </p:nvSpPr>
        <p:spPr bwMode="auto">
          <a:xfrm>
            <a:off x="8168519" y="3367080"/>
            <a:ext cx="4162829" cy="769441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rtlCol="0" anchor="t">
            <a:spAutoFit/>
          </a:bodyPr>
          <a:lstStyle/>
          <a:p>
            <a:pPr algn="l"/>
            <a:r>
              <a:rPr lang="ru-RU" sz="44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в синем небе</a:t>
            </a:r>
            <a:endParaRPr sz="4400" dirty="0">
              <a:solidFill>
                <a:schemeClr val="accent2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554597325" name="Текст. поле 554597324">
            <a:extLst>
              <a:ext uri="{FF2B5EF4-FFF2-40B4-BE49-F238E27FC236}">
                <a16:creationId xmlns:a16="http://schemas.microsoft.com/office/drawing/2014/main" id="{E52DCC95-86CA-E66E-3D69-F92B08396070}"/>
              </a:ext>
            </a:extLst>
          </p:cNvPr>
          <p:cNvSpPr txBox="1"/>
          <p:nvPr/>
        </p:nvSpPr>
        <p:spPr bwMode="auto">
          <a:xfrm>
            <a:off x="7979916" y="4127609"/>
            <a:ext cx="4234837" cy="769441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rtlCol="0" anchor="t">
            <a:spAutoFit/>
          </a:bodyPr>
          <a:lstStyle/>
          <a:p>
            <a:pPr algn="l"/>
            <a:r>
              <a:rPr lang="ru-RU" sz="44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красивый дом</a:t>
            </a:r>
            <a:endParaRPr sz="4400" dirty="0">
              <a:solidFill>
                <a:schemeClr val="accent2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1287318496" name="Текст. поле 1287318495">
            <a:extLst>
              <a:ext uri="{FF2B5EF4-FFF2-40B4-BE49-F238E27FC236}">
                <a16:creationId xmlns:a16="http://schemas.microsoft.com/office/drawing/2014/main" id="{EF8FEA09-CDA4-B46D-679E-5DFC470B1E66}"/>
              </a:ext>
            </a:extLst>
          </p:cNvPr>
          <p:cNvSpPr txBox="1"/>
          <p:nvPr/>
        </p:nvSpPr>
        <p:spPr bwMode="auto">
          <a:xfrm>
            <a:off x="896914" y="3358168"/>
            <a:ext cx="3830934" cy="769441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rtlCol="0" anchor="t">
            <a:spAutoFit/>
          </a:bodyPr>
          <a:lstStyle/>
          <a:p>
            <a:pPr algn="l"/>
            <a:r>
              <a:rPr lang="ru-RU" sz="44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улица шумит</a:t>
            </a:r>
            <a:endParaRPr sz="4400" dirty="0">
              <a:solidFill>
                <a:schemeClr val="accent2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288889313" name="Текст. поле 288889312">
            <a:extLst>
              <a:ext uri="{FF2B5EF4-FFF2-40B4-BE49-F238E27FC236}">
                <a16:creationId xmlns:a16="http://schemas.microsoft.com/office/drawing/2014/main" id="{BA524E19-24B6-1AF0-2500-56EB2D969A03}"/>
              </a:ext>
            </a:extLst>
          </p:cNvPr>
          <p:cNvSpPr txBox="1"/>
          <p:nvPr/>
        </p:nvSpPr>
        <p:spPr bwMode="auto">
          <a:xfrm>
            <a:off x="335360" y="4135384"/>
            <a:ext cx="5112568" cy="769441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rtlCol="0" anchor="t">
            <a:spAutoFit/>
          </a:bodyPr>
          <a:lstStyle/>
          <a:p>
            <a:pPr algn="l"/>
            <a:r>
              <a:rPr lang="ru-RU" sz="44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и светлый, и чистый</a:t>
            </a:r>
            <a:endParaRPr sz="4400" dirty="0">
              <a:solidFill>
                <a:schemeClr val="accent2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912166813" name="Текст. поле 912166812">
            <a:extLst>
              <a:ext uri="{FF2B5EF4-FFF2-40B4-BE49-F238E27FC236}">
                <a16:creationId xmlns:a16="http://schemas.microsoft.com/office/drawing/2014/main" id="{B6AE9CE9-E42D-B546-9829-23CF752D5C74}"/>
              </a:ext>
            </a:extLst>
          </p:cNvPr>
          <p:cNvSpPr txBox="1"/>
          <p:nvPr/>
        </p:nvSpPr>
        <p:spPr bwMode="auto">
          <a:xfrm>
            <a:off x="7608168" y="2580952"/>
            <a:ext cx="4723180" cy="769441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rtlCol="0" anchor="t">
            <a:spAutoFit/>
          </a:bodyPr>
          <a:lstStyle/>
          <a:p>
            <a:pPr algn="l"/>
            <a:r>
              <a:rPr lang="ru-RU" sz="44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писать аккуратно</a:t>
            </a:r>
            <a:endParaRPr sz="4400" dirty="0">
              <a:solidFill>
                <a:schemeClr val="accent2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977366303" name="Текст. поле 977366302">
            <a:extLst>
              <a:ext uri="{FF2B5EF4-FFF2-40B4-BE49-F238E27FC236}">
                <a16:creationId xmlns:a16="http://schemas.microsoft.com/office/drawing/2014/main" id="{FB794B94-095E-A036-40EB-672B148AE2B3}"/>
              </a:ext>
            </a:extLst>
          </p:cNvPr>
          <p:cNvSpPr txBox="1"/>
          <p:nvPr/>
        </p:nvSpPr>
        <p:spPr bwMode="auto">
          <a:xfrm>
            <a:off x="1343472" y="2580952"/>
            <a:ext cx="2575484" cy="769441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rtlCol="0" anchor="t">
            <a:spAutoFit/>
          </a:bodyPr>
          <a:lstStyle/>
          <a:p>
            <a:pPr algn="l"/>
            <a:r>
              <a:rPr lang="ru-RU" sz="44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у двери</a:t>
            </a:r>
            <a:endParaRPr sz="4400" dirty="0">
              <a:solidFill>
                <a:schemeClr val="accent2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795004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C775BFF6-CD9A-7C06-9B80-F2192FC029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0"/>
            <a:ext cx="8372143" cy="6858000"/>
          </a:xfrm>
        </p:spPr>
      </p:pic>
      <p:sp>
        <p:nvSpPr>
          <p:cNvPr id="14" name="TextBox 13"/>
          <p:cNvSpPr txBox="1"/>
          <p:nvPr/>
        </p:nvSpPr>
        <p:spPr bwMode="auto">
          <a:xfrm>
            <a:off x="2135560" y="474345"/>
            <a:ext cx="7920879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5400" b="0" dirty="0">
                <a:latin typeface="Monotype Corsiva"/>
              </a:rPr>
              <a:t>«Вы нашли первые следы. Но чтобы открыть ворота Страны Предложений, постройте словосочетание сами. Будьте внимательны: одно неверное соединение – и путь закроется.»</a:t>
            </a:r>
            <a:endParaRPr lang="ru-RU" sz="5400" dirty="0">
              <a:latin typeface="Monotype Corsiva"/>
            </a:endParaRP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1855126" name="Изображение 150185512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093" b="79167" l="10000" r="90000">
                        <a14:foregroundMark x1="33300" y1="47500" x2="44400" y2="55278"/>
                        <a14:foregroundMark x1="44400" y1="55278" x2="34300" y2="46389"/>
                        <a14:foregroundMark x1="34300" y1="46389" x2="32200" y2="47222"/>
                        <a14:foregroundMark x1="30600" y1="41574" x2="26200" y2="29352"/>
                        <a14:foregroundMark x1="26200" y1="29352" x2="28700" y2="15556"/>
                        <a14:foregroundMark x1="28700" y1="15556" x2="41900" y2="15185"/>
                        <a14:foregroundMark x1="41900" y1="15185" x2="42700" y2="29352"/>
                        <a14:foregroundMark x1="42700" y1="29352" x2="38300" y2="40741"/>
                        <a14:foregroundMark x1="38300" y1="40741" x2="30300" y2="41852"/>
                        <a14:foregroundMark x1="59200" y1="63519" x2="72000" y2="59722"/>
                        <a14:foregroundMark x1="72000" y1="59722" x2="73300" y2="47593"/>
                        <a14:foregroundMark x1="73300" y1="47593" x2="66000" y2="37222"/>
                        <a14:foregroundMark x1="66000" y1="37222" x2="58500" y2="46574"/>
                        <a14:foregroundMark x1="58500" y1="46574" x2="58300" y2="63704"/>
                        <a14:foregroundMark x1="57500" y1="68889" x2="57800" y2="69352"/>
                        <a14:foregroundMark x1="55000" y1="78426" x2="63900" y2="79167"/>
                        <a14:foregroundMark x1="58300" y1="68889" x2="62800" y2="73241"/>
                      </a14:backgroundRemoval>
                    </a14:imgEffect>
                  </a14:imgLayer>
                </a14:imgProps>
              </a:ext>
            </a:extLst>
          </a:blip>
          <a:srcRect t="9573" b="15722"/>
          <a:stretch/>
        </p:blipFill>
        <p:spPr bwMode="auto">
          <a:xfrm>
            <a:off x="9480376" y="4155898"/>
            <a:ext cx="3302894" cy="266476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 bwMode="auto">
          <a:xfrm>
            <a:off x="838200" y="3734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latin typeface="Segoe Script"/>
                <a:cs typeface="Segoe Script"/>
              </a:rPr>
              <a:t>«Построй свои следы»</a:t>
            </a:r>
          </a:p>
        </p:txBody>
      </p:sp>
      <p:sp>
        <p:nvSpPr>
          <p:cNvPr id="3" name="Объект 2"/>
          <p:cNvSpPr>
            <a:spLocks noGrp="1" noEditPoints="1"/>
          </p:cNvSpPr>
          <p:nvPr>
            <p:ph idx="1"/>
          </p:nvPr>
        </p:nvSpPr>
        <p:spPr bwMode="auto">
          <a:xfrm>
            <a:off x="407368" y="1362903"/>
            <a:ext cx="11521280" cy="4730393"/>
          </a:xfrm>
        </p:spPr>
        <p:txBody>
          <a:bodyPr/>
          <a:lstStyle/>
          <a:p>
            <a:pPr marL="0" indent="0">
              <a:buFont typeface="Arial"/>
              <a:buNone/>
            </a:pPr>
            <a:r>
              <a:rPr lang="ru-RU" sz="3600" b="0" dirty="0">
                <a:latin typeface="Times New Roman"/>
                <a:cs typeface="Times New Roman"/>
              </a:rPr>
              <a:t>Работа в группах. Придумайте к каждому главному слову по два зависимых</a:t>
            </a:r>
            <a:r>
              <a:rPr lang="ru-RU" sz="3600" b="0" i="1" dirty="0">
                <a:latin typeface="Times New Roman"/>
                <a:cs typeface="Times New Roman"/>
              </a:rPr>
              <a:t>, </a:t>
            </a:r>
            <a:r>
              <a:rPr lang="ru-RU" sz="3600" b="0" dirty="0">
                <a:latin typeface="Times New Roman"/>
                <a:cs typeface="Times New Roman"/>
              </a:rPr>
              <a:t>покажите стрелками, какое слово главное. Напишите получившиеся словосочетания на карточке в форме «СЛЕДА» и прикрепите на доску.</a:t>
            </a:r>
          </a:p>
          <a:p>
            <a:pPr marL="0" indent="0">
              <a:buFont typeface="Arial"/>
              <a:buNone/>
            </a:pPr>
            <a:endParaRPr b="0" dirty="0">
              <a:latin typeface="Times New Roman"/>
              <a:cs typeface="Times New Roman"/>
            </a:endParaRPr>
          </a:p>
          <a:p>
            <a:pPr marL="0" indent="0">
              <a:buFont typeface="Arial"/>
              <a:buNone/>
            </a:pPr>
            <a:endParaRPr b="0" dirty="0">
              <a:latin typeface="Times New Roman"/>
              <a:cs typeface="Times New Roman"/>
            </a:endParaRPr>
          </a:p>
          <a:p>
            <a:pPr marL="0" indent="0" algn="ctr">
              <a:buFont typeface="Arial"/>
              <a:buNone/>
            </a:pPr>
            <a:r>
              <a:rPr lang="ru-RU" sz="4400" i="1" dirty="0">
                <a:latin typeface="Times New Roman"/>
                <a:cs typeface="Times New Roman"/>
              </a:rPr>
              <a:t>кошка, играть, яркий, книга</a:t>
            </a:r>
            <a:endParaRPr sz="4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4F21F1A-720D-83EE-006F-E82999DE80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2325" y="-384716"/>
            <a:ext cx="6957392" cy="772682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 bwMode="auto">
          <a:xfrm>
            <a:off x="2556625" y="724094"/>
            <a:ext cx="7128791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8800" dirty="0">
                <a:latin typeface="Monotype Corsiva"/>
                <a:ea typeface="Calibri"/>
              </a:rPr>
              <a:t>Кто поймёт, как я соединяю слова — тот найдёт меня</a:t>
            </a:r>
            <a:endParaRPr lang="ru-RU" sz="8800" dirty="0">
              <a:latin typeface="Monotype Corsiva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37317768-56C9-33F0-92C3-DE85BBD947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451" y="-25190"/>
            <a:ext cx="8113097" cy="6858000"/>
          </a:xfrm>
        </p:spPr>
      </p:pic>
      <p:sp>
        <p:nvSpPr>
          <p:cNvPr id="14" name="TextBox 13"/>
          <p:cNvSpPr txBox="1"/>
          <p:nvPr/>
        </p:nvSpPr>
        <p:spPr bwMode="auto">
          <a:xfrm>
            <a:off x="2315580" y="620688"/>
            <a:ext cx="7560840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6600" dirty="0">
                <a:latin typeface="Monotype Corsiva"/>
              </a:rPr>
              <a:t>«Если вы поняли, как соединяются слова, вы сможете расшифровать моё последнее послание…»</a:t>
            </a:r>
            <a:endParaRPr lang="ru-RU" sz="11500" dirty="0">
              <a:latin typeface="Monotype Corsiva"/>
            </a:endParaRP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 bwMode="auto">
          <a:xfrm>
            <a:off x="989917" y="5808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>
                <a:latin typeface="Segoe Script"/>
                <a:cs typeface="Segoe Script"/>
              </a:rPr>
              <a:t>«Построй недостроенное»</a:t>
            </a:r>
            <a:r>
              <a:rPr lang="ru-RU" sz="5400" b="1" dirty="0">
                <a:latin typeface="Segoe Script"/>
                <a:cs typeface="Segoe Script"/>
              </a:rPr>
              <a:t> 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 noEditPoints="1"/>
          </p:cNvSpPr>
          <p:nvPr>
            <p:ph idx="1"/>
          </p:nvPr>
        </p:nvSpPr>
        <p:spPr bwMode="auto">
          <a:xfrm>
            <a:off x="2351584" y="4245650"/>
            <a:ext cx="8590995" cy="1174441"/>
          </a:xfrm>
        </p:spPr>
        <p:txBody>
          <a:bodyPr vertOverflow="overflow" horzOverflow="overflow" vert="horz" wrap="square" lIns="91440" tIns="45720" rIns="91440" bIns="45720" rtlCol="0" anchor="t">
            <a:normAutofit fontScale="67500" lnSpcReduction="20000"/>
          </a:bodyPr>
          <a:lstStyle/>
          <a:p>
            <a:pPr marL="0" indent="0" algn="ctr">
              <a:buFont typeface="Arial"/>
              <a:buNone/>
            </a:pPr>
            <a:r>
              <a:rPr lang="ru-RU" sz="7200" i="1" dirty="0">
                <a:latin typeface="Times New Roman"/>
                <a:cs typeface="Times New Roman"/>
              </a:rPr>
              <a:t>дом, высокий, стоять, на горе, старый, очень</a:t>
            </a:r>
            <a:endParaRPr i="1" dirty="0">
              <a:latin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512277483" name="Текст. поле 512277482"/>
          <p:cNvSpPr txBox="1"/>
          <p:nvPr/>
        </p:nvSpPr>
        <p:spPr bwMode="auto">
          <a:xfrm>
            <a:off x="500315" y="1383650"/>
            <a:ext cx="11494804" cy="2123658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rtlCol="0" anchor="t">
            <a:spAutoFit/>
          </a:bodyPr>
          <a:lstStyle/>
          <a:p>
            <a:pPr marL="0" indent="0" algn="just">
              <a:buFont typeface="Arial"/>
              <a:buNone/>
            </a:pPr>
            <a:r>
              <a:rPr lang="ru-RU" sz="4400" dirty="0">
                <a:latin typeface="Times New Roman"/>
                <a:cs typeface="Times New Roman"/>
              </a:rPr>
              <a:t>Составьте словосочетания, но не предложения. Объясните, какие слова будут лишними или образуют ловушки</a:t>
            </a:r>
            <a:endParaRPr sz="40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7C263-13A1-2EE5-DA6F-2DC15F9671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2FF4F9-6D96-E474-CCD0-A2F078272DB4}"/>
              </a:ext>
            </a:extLst>
          </p:cNvPr>
          <p:cNvSpPr>
            <a:spLocks noGrp="1" noEditPoints="1"/>
          </p:cNvSpPr>
          <p:nvPr>
            <p:ph type="title"/>
          </p:nvPr>
        </p:nvSpPr>
        <p:spPr bwMode="auto">
          <a:xfrm>
            <a:off x="989917" y="5808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>
                <a:latin typeface="Segoe Script"/>
                <a:cs typeface="Segoe Script"/>
              </a:rPr>
              <a:t>«Построй недостроенное»</a:t>
            </a:r>
            <a:r>
              <a:rPr lang="ru-RU" sz="5400" b="1" dirty="0">
                <a:latin typeface="Segoe Script"/>
                <a:cs typeface="Segoe Script"/>
              </a:rPr>
              <a:t> </a:t>
            </a:r>
            <a:endParaRPr lang="ru-RU" sz="5400" b="1" dirty="0"/>
          </a:p>
        </p:txBody>
      </p:sp>
      <p:sp>
        <p:nvSpPr>
          <p:cNvPr id="512277483" name="Текст. поле 512277482">
            <a:extLst>
              <a:ext uri="{FF2B5EF4-FFF2-40B4-BE49-F238E27FC236}">
                <a16:creationId xmlns:a16="http://schemas.microsoft.com/office/drawing/2014/main" id="{6038E5EE-478B-16B6-0238-51A6A4A84B3B}"/>
              </a:ext>
            </a:extLst>
          </p:cNvPr>
          <p:cNvSpPr txBox="1"/>
          <p:nvPr/>
        </p:nvSpPr>
        <p:spPr bwMode="auto">
          <a:xfrm>
            <a:off x="500315" y="1383650"/>
            <a:ext cx="11494804" cy="2123658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rtlCol="0" anchor="t">
            <a:spAutoFit/>
          </a:bodyPr>
          <a:lstStyle/>
          <a:p>
            <a:pPr marL="0" indent="0" algn="just">
              <a:buFont typeface="Arial"/>
              <a:buNone/>
            </a:pPr>
            <a:r>
              <a:rPr lang="ru-RU" sz="4400" dirty="0">
                <a:latin typeface="Times New Roman"/>
                <a:cs typeface="Times New Roman"/>
              </a:rPr>
              <a:t>Составьте словосочетания, но не предложения. Объясните, какие слова будут лишними или образуют ловушки</a:t>
            </a:r>
            <a:endParaRPr sz="4000" dirty="0"/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75751314-C066-B0B8-4F11-653DA7431239}"/>
              </a:ext>
            </a:extLst>
          </p:cNvPr>
          <p:cNvSpPr txBox="1">
            <a:spLocks noEditPoints="1"/>
          </p:cNvSpPr>
          <p:nvPr/>
        </p:nvSpPr>
        <p:spPr bwMode="auto">
          <a:xfrm>
            <a:off x="1343472" y="4077072"/>
            <a:ext cx="4896544" cy="2376264"/>
          </a:xfrm>
          <a:prstGeom prst="rect">
            <a:avLst/>
          </a:prstGeom>
        </p:spPr>
        <p:txBody>
          <a:bodyPr vertOverflow="overflow" horzOverflow="overflow" vert="horz" wrap="square" lIns="91440" tIns="45720" rIns="91440" bIns="45720" rtlCol="0" anchor="t">
            <a:normAutofit fontScale="40000" lnSpcReduction="20000"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ru-RU" sz="9800" i="1" dirty="0">
                <a:latin typeface="Times New Roman"/>
                <a:cs typeface="Times New Roman"/>
              </a:rPr>
              <a:t>Высокий дом</a:t>
            </a:r>
          </a:p>
          <a:p>
            <a:pPr marL="0" indent="0">
              <a:buFont typeface="Arial"/>
              <a:buNone/>
            </a:pPr>
            <a:r>
              <a:rPr lang="ru-RU" sz="9800" i="1" dirty="0">
                <a:latin typeface="Times New Roman"/>
                <a:cs typeface="Times New Roman"/>
              </a:rPr>
              <a:t>Очень высокий дом</a:t>
            </a:r>
          </a:p>
          <a:p>
            <a:pPr marL="0" indent="0">
              <a:buFont typeface="Arial"/>
              <a:buNone/>
            </a:pPr>
            <a:r>
              <a:rPr lang="ru-RU" sz="9800" i="1" dirty="0">
                <a:latin typeface="Times New Roman"/>
                <a:cs typeface="Times New Roman"/>
              </a:rPr>
              <a:t>Старый дом</a:t>
            </a:r>
          </a:p>
          <a:p>
            <a:pPr marL="0" indent="0">
              <a:buFont typeface="Arial"/>
              <a:buNone/>
            </a:pPr>
            <a:r>
              <a:rPr lang="ru-RU" sz="9800" i="1" dirty="0">
                <a:latin typeface="Times New Roman"/>
                <a:cs typeface="Times New Roman"/>
              </a:rPr>
              <a:t>Старый высокий дом</a:t>
            </a:r>
            <a:endParaRPr lang="ru-RU" sz="7200" i="1" dirty="0">
              <a:latin typeface="Times New Roman"/>
              <a:cs typeface="Times New Roman"/>
            </a:endParaRPr>
          </a:p>
        </p:txBody>
      </p:sp>
      <p:sp>
        <p:nvSpPr>
          <p:cNvPr id="7" name="Текст. поле 467450857">
            <a:extLst>
              <a:ext uri="{FF2B5EF4-FFF2-40B4-BE49-F238E27FC236}">
                <a16:creationId xmlns:a16="http://schemas.microsoft.com/office/drawing/2014/main" id="{E8E2E4D0-AB46-9511-027E-74CF1349C69D}"/>
              </a:ext>
            </a:extLst>
          </p:cNvPr>
          <p:cNvSpPr txBox="1"/>
          <p:nvPr/>
        </p:nvSpPr>
        <p:spPr bwMode="auto">
          <a:xfrm>
            <a:off x="8472264" y="4077072"/>
            <a:ext cx="3276194" cy="1938992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rtlCol="0" anchor="t">
            <a:spAutoFit/>
          </a:bodyPr>
          <a:lstStyle/>
          <a:p>
            <a:pPr marL="0" indent="0" algn="l">
              <a:buFont typeface="Arial"/>
              <a:buNone/>
            </a:pPr>
            <a:r>
              <a:rPr lang="ru-RU" sz="4000" i="1" dirty="0">
                <a:latin typeface="Times New Roman"/>
                <a:cs typeface="Times New Roman"/>
              </a:rPr>
              <a:t>Ловушки:</a:t>
            </a:r>
            <a:endParaRPr sz="4000" i="1" dirty="0">
              <a:latin typeface="Times New Roman"/>
              <a:cs typeface="Times New Roman"/>
            </a:endParaRPr>
          </a:p>
          <a:p>
            <a:pPr marL="0" indent="0" algn="l">
              <a:buFont typeface="Arial"/>
              <a:buNone/>
            </a:pPr>
            <a:r>
              <a:rPr lang="ru-RU" sz="4000" i="1" dirty="0">
                <a:latin typeface="Times New Roman"/>
                <a:cs typeface="Times New Roman"/>
              </a:rPr>
              <a:t>«Стоять», </a:t>
            </a:r>
          </a:p>
          <a:p>
            <a:pPr marL="0" indent="0" algn="l">
              <a:buFont typeface="Arial"/>
              <a:buNone/>
            </a:pPr>
            <a:r>
              <a:rPr lang="ru-RU" sz="4000" i="1" dirty="0">
                <a:latin typeface="Times New Roman"/>
                <a:cs typeface="Times New Roman"/>
              </a:rPr>
              <a:t>«На горе»</a:t>
            </a:r>
            <a:endParaRPr sz="4000" i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475643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D296FF4E-EAB0-F8C7-003F-00109E5CE6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-32374"/>
            <a:ext cx="8355644" cy="6890374"/>
          </a:xfrm>
        </p:spPr>
      </p:pic>
      <p:sp>
        <p:nvSpPr>
          <p:cNvPr id="14" name="TextBox 13"/>
          <p:cNvSpPr txBox="1"/>
          <p:nvPr/>
        </p:nvSpPr>
        <p:spPr bwMode="auto">
          <a:xfrm>
            <a:off x="2423592" y="404665"/>
            <a:ext cx="792088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dirty="0">
                <a:latin typeface="Monotype Corsiva"/>
                <a:cs typeface="Monotype Corsiva"/>
              </a:rPr>
              <a:t>«Кто понял устройство словосочетания — тот может строить смысл так же крепко, как я. Я не пропал — я оставил вам своё мастерство».</a:t>
            </a: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F15608-606F-C3BE-AD78-392139A29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7424654" name="Изображение 777424653">
            <a:extLst>
              <a:ext uri="{FF2B5EF4-FFF2-40B4-BE49-F238E27FC236}">
                <a16:creationId xmlns:a16="http://schemas.microsoft.com/office/drawing/2014/main" id="{F27E2654-80F2-5DEB-551B-06EAAED42E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6628" y1="79614" x2="48243" y2="79529"/>
                        <a14:foregroundMark x1="39297" y1="80000" x2="46247" y2="79634"/>
                        <a14:foregroundMark x1="49681" y1="84235" x2="55112" y2="87059"/>
                        <a14:foregroundMark x1="25719" y1="82353" x2="26518" y2="82588"/>
                        <a14:foregroundMark x1="34824" y1="80706" x2="34984" y2="80941"/>
                        <a14:foregroundMark x1="15335" y1="77176" x2="21086" y2="80000"/>
                        <a14:foregroundMark x1="58946" y1="82353" x2="59425" y2="83059"/>
                        <a14:foregroundMark x1="53514" y1="41882" x2="56869" y2="36941"/>
                        <a14:foregroundMark x1="24281" y1="76941" x2="25240" y2="79529"/>
                        <a14:backgroundMark x1="24760" y1="74824" x2="24441" y2="76000"/>
                        <a14:backgroundMark x1="24281" y1="74824" x2="25720" y2="75883"/>
                        <a14:backgroundMark x1="46326" y1="80941" x2="46645" y2="77882"/>
                        <a14:backgroundMark x1="55591" y1="87765" x2="56070" y2="8752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544272" y="-299212"/>
            <a:ext cx="3909534" cy="2654236"/>
          </a:xfrm>
          <a:prstGeom prst="rect">
            <a:avLst/>
          </a:prstGeom>
        </p:spPr>
      </p:pic>
      <p:sp>
        <p:nvSpPr>
          <p:cNvPr id="696842329" name="Заголовок 1">
            <a:extLst>
              <a:ext uri="{FF2B5EF4-FFF2-40B4-BE49-F238E27FC236}">
                <a16:creationId xmlns:a16="http://schemas.microsoft.com/office/drawing/2014/main" id="{2B30B51E-3E71-D159-1B23-F16DC9F25347}"/>
              </a:ext>
            </a:extLst>
          </p:cNvPr>
          <p:cNvSpPr>
            <a:spLocks noGrp="1" noEditPoints="1"/>
          </p:cNvSpPr>
          <p:nvPr>
            <p:ph type="title"/>
          </p:nvPr>
        </p:nvSpPr>
        <p:spPr bwMode="auto"/>
        <p:txBody>
          <a:bodyPr/>
          <a:lstStyle/>
          <a:p>
            <a:pPr algn="ctr"/>
            <a:r>
              <a:rPr lang="ru-RU" sz="4400" b="1" i="0" u="none" strike="noStrike" cap="none" spc="0">
                <a:solidFill>
                  <a:schemeClr val="tx1"/>
                </a:solidFill>
                <a:latin typeface="Segoe Script"/>
                <a:ea typeface="Segoe Script"/>
                <a:cs typeface="Segoe Script"/>
              </a:rPr>
              <a:t>«Разберись в следах архитектора»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2C36CF51-A661-2759-2FDD-296CFA9898A7}"/>
              </a:ext>
            </a:extLst>
          </p:cNvPr>
          <p:cNvGraphicFramePr>
            <a:graphicFrameLocks noGrp="1"/>
          </p:cNvGraphicFramePr>
          <p:nvPr/>
        </p:nvGraphicFramePr>
        <p:xfrm>
          <a:off x="407368" y="2925929"/>
          <a:ext cx="11521278" cy="3095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40426">
                  <a:extLst>
                    <a:ext uri="{9D8B030D-6E8A-4147-A177-3AD203B41FA5}">
                      <a16:colId xmlns:a16="http://schemas.microsoft.com/office/drawing/2014/main" val="3061959855"/>
                    </a:ext>
                  </a:extLst>
                </a:gridCol>
                <a:gridCol w="3840426">
                  <a:extLst>
                    <a:ext uri="{9D8B030D-6E8A-4147-A177-3AD203B41FA5}">
                      <a16:colId xmlns:a16="http://schemas.microsoft.com/office/drawing/2014/main" val="2525802423"/>
                    </a:ext>
                  </a:extLst>
                </a:gridCol>
                <a:gridCol w="3840426">
                  <a:extLst>
                    <a:ext uri="{9D8B030D-6E8A-4147-A177-3AD203B41FA5}">
                      <a16:colId xmlns:a16="http://schemas.microsoft.com/office/drawing/2014/main" val="3475767632"/>
                    </a:ext>
                  </a:extLst>
                </a:gridCol>
              </a:tblGrid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читать книгу</a:t>
                      </a: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СЛОВОСОЧЕТАНИЕ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3794967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весёлый ветер</a:t>
                      </a:r>
                      <a:endParaRPr lang="ru-RU" sz="32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8464659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идти быстро</a:t>
                      </a:r>
                      <a:endParaRPr lang="ru-RU" sz="32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СЛОВОСОЧЕТАНИЕ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9725368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дерево растёт</a:t>
                      </a:r>
                      <a:endParaRPr lang="ru-RU" sz="28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491626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белый и пушистый</a:t>
                      </a:r>
                      <a:endParaRPr lang="ru-RU" sz="32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40138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3728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5A42A-34AC-B045-E629-175A61B08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7424654" name="Изображение 777424653">
            <a:extLst>
              <a:ext uri="{FF2B5EF4-FFF2-40B4-BE49-F238E27FC236}">
                <a16:creationId xmlns:a16="http://schemas.microsoft.com/office/drawing/2014/main" id="{62F61289-392F-0BA1-D1EC-8AE29D2335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6628" y1="79614" x2="48243" y2="79529"/>
                        <a14:foregroundMark x1="39297" y1="80000" x2="46247" y2="79634"/>
                        <a14:foregroundMark x1="49681" y1="84235" x2="55112" y2="87059"/>
                        <a14:foregroundMark x1="25719" y1="82353" x2="26518" y2="82588"/>
                        <a14:foregroundMark x1="34824" y1="80706" x2="34984" y2="80941"/>
                        <a14:foregroundMark x1="15335" y1="77176" x2="21086" y2="80000"/>
                        <a14:foregroundMark x1="58946" y1="82353" x2="59425" y2="83059"/>
                        <a14:foregroundMark x1="53514" y1="41882" x2="56869" y2="36941"/>
                        <a14:foregroundMark x1="24281" y1="76941" x2="25240" y2="79529"/>
                        <a14:backgroundMark x1="24760" y1="74824" x2="24441" y2="76000"/>
                        <a14:backgroundMark x1="24281" y1="74824" x2="25720" y2="75883"/>
                        <a14:backgroundMark x1="46326" y1="80941" x2="46645" y2="77882"/>
                        <a14:backgroundMark x1="55591" y1="87765" x2="56070" y2="8752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544272" y="-299212"/>
            <a:ext cx="3909534" cy="2654236"/>
          </a:xfrm>
          <a:prstGeom prst="rect">
            <a:avLst/>
          </a:prstGeom>
        </p:spPr>
      </p:pic>
      <p:sp>
        <p:nvSpPr>
          <p:cNvPr id="696842329" name="Заголовок 1">
            <a:extLst>
              <a:ext uri="{FF2B5EF4-FFF2-40B4-BE49-F238E27FC236}">
                <a16:creationId xmlns:a16="http://schemas.microsoft.com/office/drawing/2014/main" id="{9EBE2FB6-A3A3-6D49-F11A-CEBA2A03E070}"/>
              </a:ext>
            </a:extLst>
          </p:cNvPr>
          <p:cNvSpPr>
            <a:spLocks noGrp="1" noEditPoints="1"/>
          </p:cNvSpPr>
          <p:nvPr>
            <p:ph type="title"/>
          </p:nvPr>
        </p:nvSpPr>
        <p:spPr bwMode="auto"/>
        <p:txBody>
          <a:bodyPr/>
          <a:lstStyle/>
          <a:p>
            <a:pPr algn="ctr"/>
            <a:r>
              <a:rPr lang="ru-RU" sz="4400" b="1" i="0" u="none" strike="noStrike" cap="none" spc="0">
                <a:solidFill>
                  <a:schemeClr val="tx1"/>
                </a:solidFill>
                <a:latin typeface="Segoe Script"/>
                <a:ea typeface="Segoe Script"/>
                <a:cs typeface="Segoe Script"/>
              </a:rPr>
              <a:t>«Разберись в следах архитектора»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21553C3A-4484-BF7B-A3A1-17C76D18CD33}"/>
              </a:ext>
            </a:extLst>
          </p:cNvPr>
          <p:cNvGraphicFramePr>
            <a:graphicFrameLocks noGrp="1"/>
          </p:cNvGraphicFramePr>
          <p:nvPr/>
        </p:nvGraphicFramePr>
        <p:xfrm>
          <a:off x="407368" y="2925929"/>
          <a:ext cx="11521278" cy="3095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40426">
                  <a:extLst>
                    <a:ext uri="{9D8B030D-6E8A-4147-A177-3AD203B41FA5}">
                      <a16:colId xmlns:a16="http://schemas.microsoft.com/office/drawing/2014/main" val="3061959855"/>
                    </a:ext>
                  </a:extLst>
                </a:gridCol>
                <a:gridCol w="3840426">
                  <a:extLst>
                    <a:ext uri="{9D8B030D-6E8A-4147-A177-3AD203B41FA5}">
                      <a16:colId xmlns:a16="http://schemas.microsoft.com/office/drawing/2014/main" val="2525802423"/>
                    </a:ext>
                  </a:extLst>
                </a:gridCol>
                <a:gridCol w="3840426">
                  <a:extLst>
                    <a:ext uri="{9D8B030D-6E8A-4147-A177-3AD203B41FA5}">
                      <a16:colId xmlns:a16="http://schemas.microsoft.com/office/drawing/2014/main" val="3475767632"/>
                    </a:ext>
                  </a:extLst>
                </a:gridCol>
              </a:tblGrid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читать книгу</a:t>
                      </a: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СЛОВОСОЧЕТАНИЕ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3794967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весёлый ветер</a:t>
                      </a:r>
                      <a:endParaRPr lang="ru-RU" sz="32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8464659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идти быстро</a:t>
                      </a:r>
                      <a:endParaRPr lang="ru-RU" sz="32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СЛОВОСОЧЕТАНИЕ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9725368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дерево растёт</a:t>
                      </a:r>
                      <a:endParaRPr lang="ru-RU" sz="28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491626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белый и пушистый</a:t>
                      </a:r>
                      <a:endParaRPr lang="ru-RU" sz="32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4013868"/>
                  </a:ext>
                </a:extLst>
              </a:tr>
            </a:tbl>
          </a:graphicData>
        </a:graphic>
      </p:graphicFrame>
      <p:cxnSp>
        <p:nvCxnSpPr>
          <p:cNvPr id="6" name="Соединитель: изогнутый 5">
            <a:extLst>
              <a:ext uri="{FF2B5EF4-FFF2-40B4-BE49-F238E27FC236}">
                <a16:creationId xmlns:a16="http://schemas.microsoft.com/office/drawing/2014/main" id="{257B8324-9E66-25DE-F288-6F3963CF8551}"/>
              </a:ext>
            </a:extLst>
          </p:cNvPr>
          <p:cNvCxnSpPr>
            <a:cxnSpLocks/>
          </p:cNvCxnSpPr>
          <p:nvPr/>
        </p:nvCxnSpPr>
        <p:spPr>
          <a:xfrm>
            <a:off x="4223792" y="3212976"/>
            <a:ext cx="3888432" cy="2016224"/>
          </a:xfrm>
          <a:prstGeom prst="curvedConnector3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68986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57B4CD-9595-20D9-692D-D4E023C49D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7424654" name="Изображение 777424653">
            <a:extLst>
              <a:ext uri="{FF2B5EF4-FFF2-40B4-BE49-F238E27FC236}">
                <a16:creationId xmlns:a16="http://schemas.microsoft.com/office/drawing/2014/main" id="{56AB9C56-9F4C-70DB-EE4A-D6FB4A940C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6628" y1="79614" x2="48243" y2="79529"/>
                        <a14:foregroundMark x1="39297" y1="80000" x2="46247" y2="79634"/>
                        <a14:foregroundMark x1="49681" y1="84235" x2="55112" y2="87059"/>
                        <a14:foregroundMark x1="25719" y1="82353" x2="26518" y2="82588"/>
                        <a14:foregroundMark x1="34824" y1="80706" x2="34984" y2="80941"/>
                        <a14:foregroundMark x1="15335" y1="77176" x2="21086" y2="80000"/>
                        <a14:foregroundMark x1="58946" y1="82353" x2="59425" y2="83059"/>
                        <a14:foregroundMark x1="53514" y1="41882" x2="56869" y2="36941"/>
                        <a14:foregroundMark x1="24281" y1="76941" x2="25240" y2="79529"/>
                        <a14:backgroundMark x1="24760" y1="74824" x2="24441" y2="76000"/>
                        <a14:backgroundMark x1="24281" y1="74824" x2="25720" y2="75883"/>
                        <a14:backgroundMark x1="46326" y1="80941" x2="46645" y2="77882"/>
                        <a14:backgroundMark x1="55591" y1="87765" x2="56070" y2="8752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544272" y="-299212"/>
            <a:ext cx="3909534" cy="2654236"/>
          </a:xfrm>
          <a:prstGeom prst="rect">
            <a:avLst/>
          </a:prstGeom>
        </p:spPr>
      </p:pic>
      <p:sp>
        <p:nvSpPr>
          <p:cNvPr id="696842329" name="Заголовок 1">
            <a:extLst>
              <a:ext uri="{FF2B5EF4-FFF2-40B4-BE49-F238E27FC236}">
                <a16:creationId xmlns:a16="http://schemas.microsoft.com/office/drawing/2014/main" id="{4742EB60-F438-D478-B75F-566BF8520F92}"/>
              </a:ext>
            </a:extLst>
          </p:cNvPr>
          <p:cNvSpPr>
            <a:spLocks noGrp="1" noEditPoints="1"/>
          </p:cNvSpPr>
          <p:nvPr>
            <p:ph type="title"/>
          </p:nvPr>
        </p:nvSpPr>
        <p:spPr bwMode="auto"/>
        <p:txBody>
          <a:bodyPr/>
          <a:lstStyle/>
          <a:p>
            <a:pPr algn="ctr"/>
            <a:r>
              <a:rPr lang="ru-RU" sz="4400" b="1" i="0" u="none" strike="noStrike" cap="none" spc="0">
                <a:solidFill>
                  <a:schemeClr val="tx1"/>
                </a:solidFill>
                <a:latin typeface="Segoe Script"/>
                <a:ea typeface="Segoe Script"/>
                <a:cs typeface="Segoe Script"/>
              </a:rPr>
              <a:t>«Разберись в следах архитектора»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AC5791A-A5B2-5E10-21CF-19B111C19142}"/>
              </a:ext>
            </a:extLst>
          </p:cNvPr>
          <p:cNvGraphicFramePr>
            <a:graphicFrameLocks noGrp="1"/>
          </p:cNvGraphicFramePr>
          <p:nvPr/>
        </p:nvGraphicFramePr>
        <p:xfrm>
          <a:off x="407368" y="2925929"/>
          <a:ext cx="11521278" cy="3095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40426">
                  <a:extLst>
                    <a:ext uri="{9D8B030D-6E8A-4147-A177-3AD203B41FA5}">
                      <a16:colId xmlns:a16="http://schemas.microsoft.com/office/drawing/2014/main" val="3061959855"/>
                    </a:ext>
                  </a:extLst>
                </a:gridCol>
                <a:gridCol w="3840426">
                  <a:extLst>
                    <a:ext uri="{9D8B030D-6E8A-4147-A177-3AD203B41FA5}">
                      <a16:colId xmlns:a16="http://schemas.microsoft.com/office/drawing/2014/main" val="2525802423"/>
                    </a:ext>
                  </a:extLst>
                </a:gridCol>
                <a:gridCol w="3840426">
                  <a:extLst>
                    <a:ext uri="{9D8B030D-6E8A-4147-A177-3AD203B41FA5}">
                      <a16:colId xmlns:a16="http://schemas.microsoft.com/office/drawing/2014/main" val="3475767632"/>
                    </a:ext>
                  </a:extLst>
                </a:gridCol>
              </a:tblGrid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читать книгу</a:t>
                      </a: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СЛОВОСОЧЕТАНИЕ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3794967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весёлый ветер</a:t>
                      </a:r>
                      <a:endParaRPr lang="ru-RU" sz="32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8464659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идти быстро</a:t>
                      </a:r>
                      <a:endParaRPr lang="ru-RU" sz="32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СЛОВОСОЧЕТАНИЕ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9725368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дерево растёт</a:t>
                      </a:r>
                      <a:endParaRPr lang="ru-RU" sz="28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491626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белый и пушистый</a:t>
                      </a:r>
                      <a:endParaRPr lang="ru-RU" sz="32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4013868"/>
                  </a:ext>
                </a:extLst>
              </a:tr>
            </a:tbl>
          </a:graphicData>
        </a:graphic>
      </p:graphicFrame>
      <p:cxnSp>
        <p:nvCxnSpPr>
          <p:cNvPr id="6" name="Соединитель: изогнутый 5">
            <a:extLst>
              <a:ext uri="{FF2B5EF4-FFF2-40B4-BE49-F238E27FC236}">
                <a16:creationId xmlns:a16="http://schemas.microsoft.com/office/drawing/2014/main" id="{9981C2A6-CF79-0178-F499-A17358EC2093}"/>
              </a:ext>
            </a:extLst>
          </p:cNvPr>
          <p:cNvCxnSpPr>
            <a:cxnSpLocks/>
          </p:cNvCxnSpPr>
          <p:nvPr/>
        </p:nvCxnSpPr>
        <p:spPr>
          <a:xfrm>
            <a:off x="4223792" y="3212976"/>
            <a:ext cx="3888432" cy="2016224"/>
          </a:xfrm>
          <a:prstGeom prst="curvedConnector3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Соединитель: изогнутый 9">
            <a:extLst>
              <a:ext uri="{FF2B5EF4-FFF2-40B4-BE49-F238E27FC236}">
                <a16:creationId xmlns:a16="http://schemas.microsoft.com/office/drawing/2014/main" id="{688FE16C-3581-0EB4-09F4-64FAE6BB0CD3}"/>
              </a:ext>
            </a:extLst>
          </p:cNvPr>
          <p:cNvCxnSpPr>
            <a:cxnSpLocks/>
          </p:cNvCxnSpPr>
          <p:nvPr/>
        </p:nvCxnSpPr>
        <p:spPr>
          <a:xfrm>
            <a:off x="4223792" y="3861048"/>
            <a:ext cx="3888432" cy="2016224"/>
          </a:xfrm>
          <a:prstGeom prst="curvedConnector3">
            <a:avLst/>
          </a:prstGeom>
          <a:ln w="2857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1954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DF29E7-124F-BC9D-C1B1-DE18EBEE9F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7424654" name="Изображение 777424653">
            <a:extLst>
              <a:ext uri="{FF2B5EF4-FFF2-40B4-BE49-F238E27FC236}">
                <a16:creationId xmlns:a16="http://schemas.microsoft.com/office/drawing/2014/main" id="{28FDAE5A-CE71-3F69-EB64-7B09389307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6628" y1="79614" x2="48243" y2="79529"/>
                        <a14:foregroundMark x1="39297" y1="80000" x2="46247" y2="79634"/>
                        <a14:foregroundMark x1="49681" y1="84235" x2="55112" y2="87059"/>
                        <a14:foregroundMark x1="25719" y1="82353" x2="26518" y2="82588"/>
                        <a14:foregroundMark x1="34824" y1="80706" x2="34984" y2="80941"/>
                        <a14:foregroundMark x1="15335" y1="77176" x2="21086" y2="80000"/>
                        <a14:foregroundMark x1="58946" y1="82353" x2="59425" y2="83059"/>
                        <a14:foregroundMark x1="53514" y1="41882" x2="56869" y2="36941"/>
                        <a14:foregroundMark x1="24281" y1="76941" x2="25240" y2="79529"/>
                        <a14:backgroundMark x1="24760" y1="74824" x2="24441" y2="76000"/>
                        <a14:backgroundMark x1="24281" y1="74824" x2="25720" y2="75883"/>
                        <a14:backgroundMark x1="46326" y1="80941" x2="46645" y2="77882"/>
                        <a14:backgroundMark x1="55591" y1="87765" x2="56070" y2="8752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544272" y="-299212"/>
            <a:ext cx="3909534" cy="2654236"/>
          </a:xfrm>
          <a:prstGeom prst="rect">
            <a:avLst/>
          </a:prstGeom>
        </p:spPr>
      </p:pic>
      <p:sp>
        <p:nvSpPr>
          <p:cNvPr id="696842329" name="Заголовок 1">
            <a:extLst>
              <a:ext uri="{FF2B5EF4-FFF2-40B4-BE49-F238E27FC236}">
                <a16:creationId xmlns:a16="http://schemas.microsoft.com/office/drawing/2014/main" id="{5D9C5F14-D3DD-160D-71FB-604285DD4E70}"/>
              </a:ext>
            </a:extLst>
          </p:cNvPr>
          <p:cNvSpPr>
            <a:spLocks noGrp="1" noEditPoints="1"/>
          </p:cNvSpPr>
          <p:nvPr>
            <p:ph type="title"/>
          </p:nvPr>
        </p:nvSpPr>
        <p:spPr bwMode="auto"/>
        <p:txBody>
          <a:bodyPr/>
          <a:lstStyle/>
          <a:p>
            <a:pPr algn="ctr"/>
            <a:r>
              <a:rPr lang="ru-RU" sz="4400" b="1" i="0" u="none" strike="noStrike" cap="none" spc="0">
                <a:solidFill>
                  <a:schemeClr val="tx1"/>
                </a:solidFill>
                <a:latin typeface="Segoe Script"/>
                <a:ea typeface="Segoe Script"/>
                <a:cs typeface="Segoe Script"/>
              </a:rPr>
              <a:t>«Разберись в следах архитектора»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16C47AEF-D3A6-F722-DD59-52680395777E}"/>
              </a:ext>
            </a:extLst>
          </p:cNvPr>
          <p:cNvGraphicFramePr>
            <a:graphicFrameLocks noGrp="1"/>
          </p:cNvGraphicFramePr>
          <p:nvPr/>
        </p:nvGraphicFramePr>
        <p:xfrm>
          <a:off x="407368" y="2925929"/>
          <a:ext cx="11521278" cy="3095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40426">
                  <a:extLst>
                    <a:ext uri="{9D8B030D-6E8A-4147-A177-3AD203B41FA5}">
                      <a16:colId xmlns:a16="http://schemas.microsoft.com/office/drawing/2014/main" val="3061959855"/>
                    </a:ext>
                  </a:extLst>
                </a:gridCol>
                <a:gridCol w="3840426">
                  <a:extLst>
                    <a:ext uri="{9D8B030D-6E8A-4147-A177-3AD203B41FA5}">
                      <a16:colId xmlns:a16="http://schemas.microsoft.com/office/drawing/2014/main" val="2525802423"/>
                    </a:ext>
                  </a:extLst>
                </a:gridCol>
                <a:gridCol w="3840426">
                  <a:extLst>
                    <a:ext uri="{9D8B030D-6E8A-4147-A177-3AD203B41FA5}">
                      <a16:colId xmlns:a16="http://schemas.microsoft.com/office/drawing/2014/main" val="3475767632"/>
                    </a:ext>
                  </a:extLst>
                </a:gridCol>
              </a:tblGrid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читать книгу</a:t>
                      </a: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СЛОВОСОЧЕТАНИЕ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3794967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весёлый ветер</a:t>
                      </a:r>
                      <a:endParaRPr lang="ru-RU" sz="32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8464659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идти быстро</a:t>
                      </a:r>
                      <a:endParaRPr lang="ru-RU" sz="32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СЛОВОСОЧЕТАНИЕ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9725368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дерево растёт</a:t>
                      </a:r>
                      <a:endParaRPr lang="ru-RU" sz="28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491626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белый и пушистый</a:t>
                      </a:r>
                      <a:endParaRPr lang="ru-RU" sz="32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4013868"/>
                  </a:ext>
                </a:extLst>
              </a:tr>
            </a:tbl>
          </a:graphicData>
        </a:graphic>
      </p:graphicFrame>
      <p:cxnSp>
        <p:nvCxnSpPr>
          <p:cNvPr id="6" name="Соединитель: изогнутый 5">
            <a:extLst>
              <a:ext uri="{FF2B5EF4-FFF2-40B4-BE49-F238E27FC236}">
                <a16:creationId xmlns:a16="http://schemas.microsoft.com/office/drawing/2014/main" id="{61CB1B63-35E4-8A14-878A-89FB2E9D9A36}"/>
              </a:ext>
            </a:extLst>
          </p:cNvPr>
          <p:cNvCxnSpPr>
            <a:cxnSpLocks/>
          </p:cNvCxnSpPr>
          <p:nvPr/>
        </p:nvCxnSpPr>
        <p:spPr>
          <a:xfrm>
            <a:off x="4223792" y="3212976"/>
            <a:ext cx="3888432" cy="2016224"/>
          </a:xfrm>
          <a:prstGeom prst="curvedConnector3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Соединитель: изогнутый 9">
            <a:extLst>
              <a:ext uri="{FF2B5EF4-FFF2-40B4-BE49-F238E27FC236}">
                <a16:creationId xmlns:a16="http://schemas.microsoft.com/office/drawing/2014/main" id="{3926477F-6C19-5131-1EF2-4C81242955B2}"/>
              </a:ext>
            </a:extLst>
          </p:cNvPr>
          <p:cNvCxnSpPr>
            <a:cxnSpLocks/>
          </p:cNvCxnSpPr>
          <p:nvPr/>
        </p:nvCxnSpPr>
        <p:spPr>
          <a:xfrm>
            <a:off x="4223792" y="3861048"/>
            <a:ext cx="3888432" cy="2016224"/>
          </a:xfrm>
          <a:prstGeom prst="curvedConnector3">
            <a:avLst/>
          </a:prstGeom>
          <a:ln w="2857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: изогнутый 15">
            <a:extLst>
              <a:ext uri="{FF2B5EF4-FFF2-40B4-BE49-F238E27FC236}">
                <a16:creationId xmlns:a16="http://schemas.microsoft.com/office/drawing/2014/main" id="{6D0EA1DD-3EC5-CD23-5DCB-DD4321191CE4}"/>
              </a:ext>
            </a:extLst>
          </p:cNvPr>
          <p:cNvCxnSpPr>
            <a:cxnSpLocks/>
          </p:cNvCxnSpPr>
          <p:nvPr/>
        </p:nvCxnSpPr>
        <p:spPr>
          <a:xfrm>
            <a:off x="4223792" y="4509120"/>
            <a:ext cx="3888432" cy="12700"/>
          </a:xfrm>
          <a:prstGeom prst="curvedConnector3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791799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82C722-6033-9CBA-AE23-0B364F2F5C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7424654" name="Изображение 777424653">
            <a:extLst>
              <a:ext uri="{FF2B5EF4-FFF2-40B4-BE49-F238E27FC236}">
                <a16:creationId xmlns:a16="http://schemas.microsoft.com/office/drawing/2014/main" id="{E6E8C31D-E9F3-9065-C399-14C6E726E6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6628" y1="79614" x2="48243" y2="79529"/>
                        <a14:foregroundMark x1="39297" y1="80000" x2="46247" y2="79634"/>
                        <a14:foregroundMark x1="49681" y1="84235" x2="55112" y2="87059"/>
                        <a14:foregroundMark x1="25719" y1="82353" x2="26518" y2="82588"/>
                        <a14:foregroundMark x1="34824" y1="80706" x2="34984" y2="80941"/>
                        <a14:foregroundMark x1="15335" y1="77176" x2="21086" y2="80000"/>
                        <a14:foregroundMark x1="58946" y1="82353" x2="59425" y2="83059"/>
                        <a14:foregroundMark x1="53514" y1="41882" x2="56869" y2="36941"/>
                        <a14:foregroundMark x1="24281" y1="76941" x2="25240" y2="79529"/>
                        <a14:backgroundMark x1="24760" y1="74824" x2="24441" y2="76000"/>
                        <a14:backgroundMark x1="24281" y1="74824" x2="25720" y2="75883"/>
                        <a14:backgroundMark x1="46326" y1="80941" x2="46645" y2="77882"/>
                        <a14:backgroundMark x1="55591" y1="87765" x2="56070" y2="8752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544272" y="-299212"/>
            <a:ext cx="3909534" cy="2654236"/>
          </a:xfrm>
          <a:prstGeom prst="rect">
            <a:avLst/>
          </a:prstGeom>
        </p:spPr>
      </p:pic>
      <p:sp>
        <p:nvSpPr>
          <p:cNvPr id="696842329" name="Заголовок 1">
            <a:extLst>
              <a:ext uri="{FF2B5EF4-FFF2-40B4-BE49-F238E27FC236}">
                <a16:creationId xmlns:a16="http://schemas.microsoft.com/office/drawing/2014/main" id="{8983F273-AEE6-9A94-56CD-EA2BB2EAB119}"/>
              </a:ext>
            </a:extLst>
          </p:cNvPr>
          <p:cNvSpPr>
            <a:spLocks noGrp="1" noEditPoints="1"/>
          </p:cNvSpPr>
          <p:nvPr>
            <p:ph type="title"/>
          </p:nvPr>
        </p:nvSpPr>
        <p:spPr bwMode="auto"/>
        <p:txBody>
          <a:bodyPr/>
          <a:lstStyle/>
          <a:p>
            <a:pPr algn="ctr"/>
            <a:r>
              <a:rPr lang="ru-RU" sz="4400" b="1" i="0" u="none" strike="noStrike" cap="none" spc="0">
                <a:solidFill>
                  <a:schemeClr val="tx1"/>
                </a:solidFill>
                <a:latin typeface="Segoe Script"/>
                <a:ea typeface="Segoe Script"/>
                <a:cs typeface="Segoe Script"/>
              </a:rPr>
              <a:t>«Разберись в следах архитектора»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625BDD2C-3CB9-814A-8DA3-DDD36059A8C0}"/>
              </a:ext>
            </a:extLst>
          </p:cNvPr>
          <p:cNvGraphicFramePr>
            <a:graphicFrameLocks noGrp="1"/>
          </p:cNvGraphicFramePr>
          <p:nvPr/>
        </p:nvGraphicFramePr>
        <p:xfrm>
          <a:off x="407368" y="2925929"/>
          <a:ext cx="11521278" cy="3095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40426">
                  <a:extLst>
                    <a:ext uri="{9D8B030D-6E8A-4147-A177-3AD203B41FA5}">
                      <a16:colId xmlns:a16="http://schemas.microsoft.com/office/drawing/2014/main" val="3061959855"/>
                    </a:ext>
                  </a:extLst>
                </a:gridCol>
                <a:gridCol w="3840426">
                  <a:extLst>
                    <a:ext uri="{9D8B030D-6E8A-4147-A177-3AD203B41FA5}">
                      <a16:colId xmlns:a16="http://schemas.microsoft.com/office/drawing/2014/main" val="2525802423"/>
                    </a:ext>
                  </a:extLst>
                </a:gridCol>
                <a:gridCol w="3840426">
                  <a:extLst>
                    <a:ext uri="{9D8B030D-6E8A-4147-A177-3AD203B41FA5}">
                      <a16:colId xmlns:a16="http://schemas.microsoft.com/office/drawing/2014/main" val="3475767632"/>
                    </a:ext>
                  </a:extLst>
                </a:gridCol>
              </a:tblGrid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читать книгу</a:t>
                      </a: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СЛОВОСОЧЕТАНИЕ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3794967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весёлый ветер</a:t>
                      </a:r>
                      <a:endParaRPr lang="ru-RU" sz="32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8464659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идти быстро</a:t>
                      </a:r>
                      <a:endParaRPr lang="ru-RU" sz="32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СЛОВОСОЧЕТАНИЕ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9725368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дерево растёт</a:t>
                      </a:r>
                      <a:endParaRPr lang="ru-RU" sz="28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491626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белый и пушистый</a:t>
                      </a:r>
                      <a:endParaRPr lang="ru-RU" sz="32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4013868"/>
                  </a:ext>
                </a:extLst>
              </a:tr>
            </a:tbl>
          </a:graphicData>
        </a:graphic>
      </p:graphicFrame>
      <p:cxnSp>
        <p:nvCxnSpPr>
          <p:cNvPr id="6" name="Соединитель: изогнутый 5">
            <a:extLst>
              <a:ext uri="{FF2B5EF4-FFF2-40B4-BE49-F238E27FC236}">
                <a16:creationId xmlns:a16="http://schemas.microsoft.com/office/drawing/2014/main" id="{777F5EAE-E37F-D486-74DD-6944AB944927}"/>
              </a:ext>
            </a:extLst>
          </p:cNvPr>
          <p:cNvCxnSpPr>
            <a:cxnSpLocks/>
          </p:cNvCxnSpPr>
          <p:nvPr/>
        </p:nvCxnSpPr>
        <p:spPr>
          <a:xfrm>
            <a:off x="4223792" y="3212976"/>
            <a:ext cx="3888432" cy="2016224"/>
          </a:xfrm>
          <a:prstGeom prst="curvedConnector3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Соединитель: изогнутый 9">
            <a:extLst>
              <a:ext uri="{FF2B5EF4-FFF2-40B4-BE49-F238E27FC236}">
                <a16:creationId xmlns:a16="http://schemas.microsoft.com/office/drawing/2014/main" id="{70379CD6-5EF2-1624-931E-A6BBCA8855DA}"/>
              </a:ext>
            </a:extLst>
          </p:cNvPr>
          <p:cNvCxnSpPr>
            <a:cxnSpLocks/>
          </p:cNvCxnSpPr>
          <p:nvPr/>
        </p:nvCxnSpPr>
        <p:spPr>
          <a:xfrm>
            <a:off x="4223792" y="3861048"/>
            <a:ext cx="3888432" cy="2016224"/>
          </a:xfrm>
          <a:prstGeom prst="curvedConnector3">
            <a:avLst/>
          </a:prstGeom>
          <a:ln w="2857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: изогнутый 15">
            <a:extLst>
              <a:ext uri="{FF2B5EF4-FFF2-40B4-BE49-F238E27FC236}">
                <a16:creationId xmlns:a16="http://schemas.microsoft.com/office/drawing/2014/main" id="{43B15BE4-AAD9-F9D0-EE73-CA6ED8B1B1B7}"/>
              </a:ext>
            </a:extLst>
          </p:cNvPr>
          <p:cNvCxnSpPr>
            <a:cxnSpLocks/>
          </p:cNvCxnSpPr>
          <p:nvPr/>
        </p:nvCxnSpPr>
        <p:spPr>
          <a:xfrm>
            <a:off x="4223792" y="4509120"/>
            <a:ext cx="3888432" cy="12700"/>
          </a:xfrm>
          <a:prstGeom prst="curvedConnector3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Соединитель: изогнутый 19">
            <a:extLst>
              <a:ext uri="{FF2B5EF4-FFF2-40B4-BE49-F238E27FC236}">
                <a16:creationId xmlns:a16="http://schemas.microsoft.com/office/drawing/2014/main" id="{F94C828E-7490-5EBB-D40E-E3DC8EC97E30}"/>
              </a:ext>
            </a:extLst>
          </p:cNvPr>
          <p:cNvCxnSpPr>
            <a:cxnSpLocks/>
          </p:cNvCxnSpPr>
          <p:nvPr/>
        </p:nvCxnSpPr>
        <p:spPr>
          <a:xfrm flipV="1">
            <a:off x="4223792" y="3429000"/>
            <a:ext cx="3888432" cy="1800200"/>
          </a:xfrm>
          <a:prstGeom prst="curvedConnector3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7047536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5034ED-6842-7948-0448-E6429C92B8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7424654" name="Изображение 777424653">
            <a:extLst>
              <a:ext uri="{FF2B5EF4-FFF2-40B4-BE49-F238E27FC236}">
                <a16:creationId xmlns:a16="http://schemas.microsoft.com/office/drawing/2014/main" id="{10DFB33F-7ABC-1CBF-2D9E-70C2E4DB2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6628" y1="79614" x2="48243" y2="79529"/>
                        <a14:foregroundMark x1="39297" y1="80000" x2="46247" y2="79634"/>
                        <a14:foregroundMark x1="49681" y1="84235" x2="55112" y2="87059"/>
                        <a14:foregroundMark x1="25719" y1="82353" x2="26518" y2="82588"/>
                        <a14:foregroundMark x1="34824" y1="80706" x2="34984" y2="80941"/>
                        <a14:foregroundMark x1="15335" y1="77176" x2="21086" y2="80000"/>
                        <a14:foregroundMark x1="58946" y1="82353" x2="59425" y2="83059"/>
                        <a14:foregroundMark x1="53514" y1="41882" x2="56869" y2="36941"/>
                        <a14:foregroundMark x1="24281" y1="76941" x2="25240" y2="79529"/>
                        <a14:backgroundMark x1="24760" y1="74824" x2="24441" y2="76000"/>
                        <a14:backgroundMark x1="24281" y1="74824" x2="25720" y2="75883"/>
                        <a14:backgroundMark x1="46326" y1="80941" x2="46645" y2="77882"/>
                        <a14:backgroundMark x1="55591" y1="87765" x2="56070" y2="8752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544272" y="-299212"/>
            <a:ext cx="3909534" cy="2654236"/>
          </a:xfrm>
          <a:prstGeom prst="rect">
            <a:avLst/>
          </a:prstGeom>
        </p:spPr>
      </p:pic>
      <p:sp>
        <p:nvSpPr>
          <p:cNvPr id="696842329" name="Заголовок 1">
            <a:extLst>
              <a:ext uri="{FF2B5EF4-FFF2-40B4-BE49-F238E27FC236}">
                <a16:creationId xmlns:a16="http://schemas.microsoft.com/office/drawing/2014/main" id="{4858F9A4-44E1-F599-9B20-91373F95716D}"/>
              </a:ext>
            </a:extLst>
          </p:cNvPr>
          <p:cNvSpPr>
            <a:spLocks noGrp="1" noEditPoints="1"/>
          </p:cNvSpPr>
          <p:nvPr>
            <p:ph type="title"/>
          </p:nvPr>
        </p:nvSpPr>
        <p:spPr bwMode="auto"/>
        <p:txBody>
          <a:bodyPr/>
          <a:lstStyle/>
          <a:p>
            <a:pPr algn="ctr"/>
            <a:r>
              <a:rPr lang="ru-RU" sz="4400" b="1" i="0" u="none" strike="noStrike" cap="none" spc="0">
                <a:solidFill>
                  <a:schemeClr val="tx1"/>
                </a:solidFill>
                <a:latin typeface="Segoe Script"/>
                <a:ea typeface="Segoe Script"/>
                <a:cs typeface="Segoe Script"/>
              </a:rPr>
              <a:t>«Разберись в следах архитектора»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89F6393F-DB67-5F01-51BD-CA28EFC32C98}"/>
              </a:ext>
            </a:extLst>
          </p:cNvPr>
          <p:cNvGraphicFramePr>
            <a:graphicFrameLocks noGrp="1"/>
          </p:cNvGraphicFramePr>
          <p:nvPr/>
        </p:nvGraphicFramePr>
        <p:xfrm>
          <a:off x="407368" y="2925929"/>
          <a:ext cx="11521278" cy="3095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40426">
                  <a:extLst>
                    <a:ext uri="{9D8B030D-6E8A-4147-A177-3AD203B41FA5}">
                      <a16:colId xmlns:a16="http://schemas.microsoft.com/office/drawing/2014/main" val="3061959855"/>
                    </a:ext>
                  </a:extLst>
                </a:gridCol>
                <a:gridCol w="3840426">
                  <a:extLst>
                    <a:ext uri="{9D8B030D-6E8A-4147-A177-3AD203B41FA5}">
                      <a16:colId xmlns:a16="http://schemas.microsoft.com/office/drawing/2014/main" val="2525802423"/>
                    </a:ext>
                  </a:extLst>
                </a:gridCol>
                <a:gridCol w="3840426">
                  <a:extLst>
                    <a:ext uri="{9D8B030D-6E8A-4147-A177-3AD203B41FA5}">
                      <a16:colId xmlns:a16="http://schemas.microsoft.com/office/drawing/2014/main" val="3475767632"/>
                    </a:ext>
                  </a:extLst>
                </a:gridCol>
              </a:tblGrid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читать книгу</a:t>
                      </a: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СЛОВОСОЧЕТАНИЕ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3794967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весёлый ветер</a:t>
                      </a:r>
                      <a:endParaRPr lang="ru-RU" sz="32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8464659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идти быстро</a:t>
                      </a:r>
                      <a:endParaRPr lang="ru-RU" sz="32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СЛОВОСОЧЕТАНИЕ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9725368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дерево растёт</a:t>
                      </a:r>
                      <a:endParaRPr lang="ru-RU" sz="28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491626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белый и пушистый</a:t>
                      </a:r>
                      <a:endParaRPr lang="ru-RU" sz="32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4013868"/>
                  </a:ext>
                </a:extLst>
              </a:tr>
            </a:tbl>
          </a:graphicData>
        </a:graphic>
      </p:graphicFrame>
      <p:cxnSp>
        <p:nvCxnSpPr>
          <p:cNvPr id="6" name="Соединитель: изогнутый 5">
            <a:extLst>
              <a:ext uri="{FF2B5EF4-FFF2-40B4-BE49-F238E27FC236}">
                <a16:creationId xmlns:a16="http://schemas.microsoft.com/office/drawing/2014/main" id="{C500D76F-F1B0-55FD-A8EB-B81B6B2F6867}"/>
              </a:ext>
            </a:extLst>
          </p:cNvPr>
          <p:cNvCxnSpPr>
            <a:cxnSpLocks/>
          </p:cNvCxnSpPr>
          <p:nvPr/>
        </p:nvCxnSpPr>
        <p:spPr>
          <a:xfrm>
            <a:off x="4223792" y="3212976"/>
            <a:ext cx="3888432" cy="2016224"/>
          </a:xfrm>
          <a:prstGeom prst="curvedConnector3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Соединитель: изогнутый 9">
            <a:extLst>
              <a:ext uri="{FF2B5EF4-FFF2-40B4-BE49-F238E27FC236}">
                <a16:creationId xmlns:a16="http://schemas.microsoft.com/office/drawing/2014/main" id="{C3103A2D-0761-98AA-EF46-529B60F89E20}"/>
              </a:ext>
            </a:extLst>
          </p:cNvPr>
          <p:cNvCxnSpPr>
            <a:cxnSpLocks/>
          </p:cNvCxnSpPr>
          <p:nvPr/>
        </p:nvCxnSpPr>
        <p:spPr>
          <a:xfrm>
            <a:off x="4223792" y="3861048"/>
            <a:ext cx="3888432" cy="2016224"/>
          </a:xfrm>
          <a:prstGeom prst="curvedConnector3">
            <a:avLst/>
          </a:prstGeom>
          <a:ln w="2857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: изогнутый 15">
            <a:extLst>
              <a:ext uri="{FF2B5EF4-FFF2-40B4-BE49-F238E27FC236}">
                <a16:creationId xmlns:a16="http://schemas.microsoft.com/office/drawing/2014/main" id="{F007C0EB-BA72-CF2A-73B5-DAFAB277D692}"/>
              </a:ext>
            </a:extLst>
          </p:cNvPr>
          <p:cNvCxnSpPr>
            <a:cxnSpLocks/>
          </p:cNvCxnSpPr>
          <p:nvPr/>
        </p:nvCxnSpPr>
        <p:spPr>
          <a:xfrm>
            <a:off x="4223792" y="4509120"/>
            <a:ext cx="3888432" cy="12700"/>
          </a:xfrm>
          <a:prstGeom prst="curvedConnector3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Соединитель: изогнутый 19">
            <a:extLst>
              <a:ext uri="{FF2B5EF4-FFF2-40B4-BE49-F238E27FC236}">
                <a16:creationId xmlns:a16="http://schemas.microsoft.com/office/drawing/2014/main" id="{71D19287-7114-456F-B184-F90769331623}"/>
              </a:ext>
            </a:extLst>
          </p:cNvPr>
          <p:cNvCxnSpPr>
            <a:cxnSpLocks/>
          </p:cNvCxnSpPr>
          <p:nvPr/>
        </p:nvCxnSpPr>
        <p:spPr>
          <a:xfrm flipV="1">
            <a:off x="4223792" y="3429000"/>
            <a:ext cx="3888432" cy="1800200"/>
          </a:xfrm>
          <a:prstGeom prst="curvedConnector3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Соединитель: изогнутый 22">
            <a:extLst>
              <a:ext uri="{FF2B5EF4-FFF2-40B4-BE49-F238E27FC236}">
                <a16:creationId xmlns:a16="http://schemas.microsoft.com/office/drawing/2014/main" id="{9C3892A0-2B6B-99EA-AE24-AD3F24C50F24}"/>
              </a:ext>
            </a:extLst>
          </p:cNvPr>
          <p:cNvCxnSpPr>
            <a:cxnSpLocks/>
          </p:cNvCxnSpPr>
          <p:nvPr/>
        </p:nvCxnSpPr>
        <p:spPr>
          <a:xfrm flipV="1">
            <a:off x="4223792" y="3861048"/>
            <a:ext cx="3888432" cy="1847056"/>
          </a:xfrm>
          <a:prstGeom prst="curved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560849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D1D71F-89B1-9A74-9F46-5F8E9C9664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9929FDB-D5C9-BC0B-C180-232A74E759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2325" y="-384716"/>
            <a:ext cx="6957392" cy="772682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4C64ACB-7C2F-853D-2F90-869E011FFA86}"/>
              </a:ext>
            </a:extLst>
          </p:cNvPr>
          <p:cNvSpPr txBox="1"/>
          <p:nvPr/>
        </p:nvSpPr>
        <p:spPr bwMode="auto">
          <a:xfrm>
            <a:off x="2257610" y="101472"/>
            <a:ext cx="7582805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7200" dirty="0">
                <a:latin typeface="Monotype Corsiva"/>
                <a:ea typeface="Calibri"/>
              </a:rPr>
              <a:t>Узнайте, что такое словосочетание, </a:t>
            </a:r>
            <a:r>
              <a:rPr lang="ru" sz="7200" dirty="0">
                <a:latin typeface="Monotype Corsiva"/>
                <a:ea typeface="Calibri"/>
              </a:rPr>
              <a:t>познакомьтесь со структурой и видами словосочетаний.</a:t>
            </a:r>
            <a:endParaRPr lang="ru-RU" sz="7200" dirty="0">
              <a:latin typeface="Monotype Corsiva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72123505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5CF1948-184F-C145-CA5D-7E7A9BCDEC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418" b="97490" l="2446" r="97826">
                        <a14:foregroundMark x1="6386" y1="4217" x2="17120" y2="4418"/>
                        <a14:foregroundMark x1="17120" y1="4418" x2="36005" y2="4116"/>
                        <a14:foregroundMark x1="36005" y1="4116" x2="73777" y2="5422"/>
                        <a14:foregroundMark x1="73777" y1="5422" x2="89810" y2="4418"/>
                        <a14:foregroundMark x1="89810" y1="4418" x2="98370" y2="29819"/>
                        <a14:foregroundMark x1="98370" y1="29819" x2="98370" y2="93072"/>
                        <a14:foregroundMark x1="98370" y1="93072" x2="3397" y2="93072"/>
                        <a14:foregroundMark x1="3397" y1="93072" x2="2446" y2="25904"/>
                        <a14:foregroundMark x1="6436" y1="10656" x2="8016" y2="4618"/>
                        <a14:foregroundMark x1="2446" y1="25904" x2="2766" y2="24680"/>
                        <a14:foregroundMark x1="3125" y1="24498" x2="4755" y2="21988"/>
                        <a14:foregroundMark x1="4891" y1="21586" x2="2582" y2="25000"/>
                        <a14:foregroundMark x1="7201" y1="15663" x2="7745" y2="18876"/>
                        <a14:foregroundMark x1="82609" y1="15161" x2="70652" y2="12349"/>
                        <a14:foregroundMark x1="70652" y1="12349" x2="72690" y2="21084"/>
                        <a14:foregroundMark x1="72690" y1="21084" x2="88587" y2="24498"/>
                        <a14:foregroundMark x1="88587" y1="24498" x2="82609" y2="17570"/>
                        <a14:foregroundMark x1="82609" y1="17570" x2="77310" y2="14257"/>
                        <a14:foregroundMark x1="78940" y1="18072" x2="77853" y2="16867"/>
                        <a14:foregroundMark x1="83152" y1="18574" x2="76223" y2="17570"/>
                        <a14:foregroundMark x1="73913" y1="14458" x2="61685" y2="17068"/>
                        <a14:foregroundMark x1="61685" y1="17068" x2="74864" y2="21185"/>
                        <a14:foregroundMark x1="74864" y1="21185" x2="74321" y2="13454"/>
                        <a14:foregroundMark x1="74321" y1="13454" x2="68207" y2="12651"/>
                        <a14:foregroundMark x1="8152" y1="15663" x2="5842" y2="22791"/>
                        <a14:foregroundMark x1="8152" y1="18373" x2="3261" y2="29016"/>
                        <a14:foregroundMark x1="3261" y1="29016" x2="2717" y2="66064"/>
                        <a14:foregroundMark x1="2717" y1="66064" x2="14946" y2="58032"/>
                        <a14:foregroundMark x1="14946" y1="58032" x2="18886" y2="36446"/>
                        <a14:foregroundMark x1="18886" y1="36446" x2="16304" y2="23193"/>
                        <a14:foregroundMark x1="16304" y1="23193" x2="8424" y2="19277"/>
                        <a14:foregroundMark x1="4891" y1="61847" x2="5978" y2="88052"/>
                        <a14:foregroundMark x1="5978" y1="88052" x2="18886" y2="87851"/>
                        <a14:foregroundMark x1="18886" y1="87851" x2="21467" y2="73795"/>
                        <a14:foregroundMark x1="21467" y1="73795" x2="15217" y2="66466"/>
                        <a14:foregroundMark x1="15217" y1="66466" x2="4891" y2="62048"/>
                        <a14:foregroundMark x1="4891" y1="62048" x2="3804" y2="62048"/>
                        <a14:foregroundMark x1="5842" y1="86345" x2="2853" y2="95080"/>
                        <a14:foregroundMark x1="2853" y1="95080" x2="15489" y2="92470"/>
                        <a14:foregroundMark x1="15489" y1="92470" x2="6250" y2="86446"/>
                        <a14:foregroundMark x1="6250" y1="86446" x2="5163" y2="86345"/>
                        <a14:foregroundMark x1="3804" y1="96084" x2="16168" y2="95382"/>
                        <a14:foregroundMark x1="16168" y1="95382" x2="50543" y2="96285"/>
                        <a14:foregroundMark x1="50543" y1="96285" x2="81793" y2="95783"/>
                        <a14:foregroundMark x1="81793" y1="95783" x2="93207" y2="95984"/>
                        <a14:foregroundMark x1="93207" y1="95984" x2="28397" y2="91968"/>
                        <a14:foregroundMark x1="28397" y1="91968" x2="7065" y2="93273"/>
                        <a14:foregroundMark x1="7065" y1="93273" x2="3804" y2="97490"/>
                        <a14:foregroundMark x1="81250" y1="6124" x2="80571" y2="6426"/>
                        <a14:foregroundMark x1="83152" y1="5924" x2="84511" y2="7129"/>
                        <a14:foregroundMark x1="91033" y1="4418" x2="91033" y2="5321"/>
                        <a14:foregroundMark x1="93071" y1="4719" x2="90489" y2="5823"/>
                        <a14:foregroundMark x1="94701" y1="5120" x2="95516" y2="15663"/>
                        <a14:foregroundMark x1="95516" y1="15663" x2="97147" y2="7731"/>
                        <a14:foregroundMark x1="97147" y1="7731" x2="93071" y2="4618"/>
                        <a14:foregroundMark x1="95380" y1="28313" x2="94022" y2="46687"/>
                        <a14:foregroundMark x1="94022" y1="46687" x2="99049" y2="39157"/>
                        <a14:foregroundMark x1="99049" y1="39157" x2="97418" y2="29618"/>
                        <a14:foregroundMark x1="97418" y1="29618" x2="96739" y2="29317"/>
                        <a14:foregroundMark x1="94158" y1="46888" x2="94565" y2="66667"/>
                        <a14:foregroundMark x1="94565" y1="66667" x2="97826" y2="53916"/>
                        <a14:foregroundMark x1="97826" y1="53916" x2="95788" y2="46386"/>
                        <a14:foregroundMark x1="95788" y1="46386" x2="95380" y2="48594"/>
                        <a14:backgroundMark x1="1087" y1="13153" x2="1277" y2="21204"/>
                        <a14:backgroundMark x1="4367" y1="16346" x2="815" y2="14659"/>
                        <a14:backgroundMark x1="5163" y1="10743" x2="5726" y2="152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-80356"/>
            <a:ext cx="5186517" cy="7018711"/>
          </a:xfrm>
        </p:spPr>
      </p:pic>
      <p:sp>
        <p:nvSpPr>
          <p:cNvPr id="8" name="Надпись 2">
            <a:extLst>
              <a:ext uri="{FF2B5EF4-FFF2-40B4-BE49-F238E27FC236}">
                <a16:creationId xmlns:a16="http://schemas.microsoft.com/office/drawing/2014/main" id="{C6B854BC-CBB4-91FB-F462-9EF41FAA18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752" y="548680"/>
            <a:ext cx="3888431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было самым интересным?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осталось непонятным?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endParaRPr lang="ru-RU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Какое задание вам понравилось больше всего?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b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Есть ли вопросы, над которыми стоит подумать?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1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7424654" name="Изображение 77742465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6628" y1="79614" x2="48243" y2="79529"/>
                        <a14:foregroundMark x1="39297" y1="80000" x2="46247" y2="79634"/>
                        <a14:foregroundMark x1="49681" y1="84235" x2="55112" y2="87059"/>
                        <a14:foregroundMark x1="25719" y1="82353" x2="26518" y2="82588"/>
                        <a14:foregroundMark x1="34824" y1="80706" x2="34984" y2="80941"/>
                        <a14:foregroundMark x1="15335" y1="77176" x2="21086" y2="80000"/>
                        <a14:foregroundMark x1="58946" y1="82353" x2="59425" y2="83059"/>
                        <a14:foregroundMark x1="53514" y1="41882" x2="56869" y2="36941"/>
                        <a14:foregroundMark x1="24281" y1="76941" x2="25240" y2="79529"/>
                        <a14:backgroundMark x1="24760" y1="74824" x2="24441" y2="76000"/>
                        <a14:backgroundMark x1="24281" y1="74824" x2="25720" y2="75883"/>
                        <a14:backgroundMark x1="46326" y1="80941" x2="46645" y2="77882"/>
                        <a14:backgroundMark x1="55591" y1="87765" x2="56070" y2="8752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544272" y="-299212"/>
            <a:ext cx="3909534" cy="2654236"/>
          </a:xfrm>
          <a:prstGeom prst="rect">
            <a:avLst/>
          </a:prstGeom>
        </p:spPr>
      </p:pic>
      <p:sp>
        <p:nvSpPr>
          <p:cNvPr id="696842329" name="Заголовок 1"/>
          <p:cNvSpPr>
            <a:spLocks noGrp="1" noEditPoints="1"/>
          </p:cNvSpPr>
          <p:nvPr>
            <p:ph type="title"/>
          </p:nvPr>
        </p:nvSpPr>
        <p:spPr bwMode="auto">
          <a:xfrm>
            <a:off x="440888" y="548680"/>
            <a:ext cx="10515600" cy="1325563"/>
          </a:xfrm>
        </p:spPr>
        <p:txBody>
          <a:bodyPr/>
          <a:lstStyle/>
          <a:p>
            <a:pPr algn="ctr"/>
            <a:r>
              <a:rPr lang="ru-RU" sz="4400" b="1" i="0" u="none" strike="noStrike" cap="none" spc="0" dirty="0">
                <a:solidFill>
                  <a:schemeClr val="tx1"/>
                </a:solidFill>
                <a:latin typeface="Segoe Script"/>
                <a:ea typeface="Segoe Script"/>
                <a:cs typeface="Segoe Script"/>
              </a:rPr>
              <a:t>«Разберись в следах архитектора»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B3D143F0-E292-7ADA-9017-9425472AA0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3422517"/>
              </p:ext>
            </p:extLst>
          </p:nvPr>
        </p:nvGraphicFramePr>
        <p:xfrm>
          <a:off x="407368" y="2925929"/>
          <a:ext cx="11521278" cy="3095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40426">
                  <a:extLst>
                    <a:ext uri="{9D8B030D-6E8A-4147-A177-3AD203B41FA5}">
                      <a16:colId xmlns:a16="http://schemas.microsoft.com/office/drawing/2014/main" val="3061959855"/>
                    </a:ext>
                  </a:extLst>
                </a:gridCol>
                <a:gridCol w="3840426">
                  <a:extLst>
                    <a:ext uri="{9D8B030D-6E8A-4147-A177-3AD203B41FA5}">
                      <a16:colId xmlns:a16="http://schemas.microsoft.com/office/drawing/2014/main" val="2525802423"/>
                    </a:ext>
                  </a:extLst>
                </a:gridCol>
                <a:gridCol w="3840426">
                  <a:extLst>
                    <a:ext uri="{9D8B030D-6E8A-4147-A177-3AD203B41FA5}">
                      <a16:colId xmlns:a16="http://schemas.microsoft.com/office/drawing/2014/main" val="3475767632"/>
                    </a:ext>
                  </a:extLst>
                </a:gridCol>
              </a:tblGrid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читать книгу</a:t>
                      </a: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СЛОВОСОЧЕТАНИЕ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3794967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весёлый ветер</a:t>
                      </a:r>
                      <a:endParaRPr lang="ru-RU" sz="32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8464659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идти быстро</a:t>
                      </a:r>
                      <a:endParaRPr lang="ru-RU" sz="32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СЛОВОСОЧЕТАНИЕ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9725368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дерево растёт</a:t>
                      </a:r>
                      <a:endParaRPr lang="ru-RU" sz="28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491626"/>
                  </a:ext>
                </a:extLst>
              </a:tr>
              <a:tr h="619072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белый и пушистый</a:t>
                      </a:r>
                      <a:endParaRPr lang="ru-RU" sz="32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401386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EC18422-6E1D-E646-715B-839EB50CC6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6" b="94531" l="9970" r="89955">
                        <a14:foregroundMark x1="10789" y1="32813" x2="27307" y2="29427"/>
                        <a14:foregroundMark x1="29477" y1="40477" x2="34747" y2="67318"/>
                        <a14:foregroundMark x1="27307" y1="29427" x2="28636" y2="36196"/>
                        <a14:foregroundMark x1="34747" y1="67318" x2="42262" y2="80859"/>
                        <a14:foregroundMark x1="42262" y1="80859" x2="56473" y2="80729"/>
                        <a14:foregroundMark x1="56473" y1="80729" x2="65484" y2="86527"/>
                        <a14:foregroundMark x1="64844" y1="89237" x2="57589" y2="97526"/>
                        <a14:foregroundMark x1="57589" y1="97526" x2="29390" y2="94531"/>
                        <a14:foregroundMark x1="29390" y1="94531" x2="12277" y2="34505"/>
                        <a14:backgroundMark x1="77232" y1="37891" x2="66815" y2="88281"/>
                        <a14:backgroundMark x1="66815" y1="88281" x2="65699" y2="90365"/>
                        <a14:backgroundMark x1="20908" y1="43359" x2="32738" y2="36068"/>
                        <a14:backgroundMark x1="32738" y1="36068" x2="37128" y2="23698"/>
                        <a14:backgroundMark x1="37128" y1="23698" x2="37202" y2="236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116632"/>
            <a:ext cx="8946994" cy="511256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1A8C6FD-4AA6-5421-7C63-8C0646F40F70}"/>
              </a:ext>
            </a:extLst>
          </p:cNvPr>
          <p:cNvSpPr txBox="1"/>
          <p:nvPr/>
        </p:nvSpPr>
        <p:spPr>
          <a:xfrm>
            <a:off x="479376" y="620675"/>
            <a:ext cx="39604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4800" dirty="0">
                <a:latin typeface="Times New Roman"/>
                <a:cs typeface="Times New Roman"/>
              </a:rPr>
              <a:t>Главное слово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EA5414-5C2B-507A-5885-AF5502D7B95E}"/>
              </a:ext>
            </a:extLst>
          </p:cNvPr>
          <p:cNvSpPr txBox="1"/>
          <p:nvPr/>
        </p:nvSpPr>
        <p:spPr>
          <a:xfrm>
            <a:off x="5087888" y="605755"/>
            <a:ext cx="4824536" cy="843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800" dirty="0">
                <a:latin typeface="Times New Roman"/>
                <a:ea typeface="Calibri"/>
                <a:cs typeface="Times New Roman"/>
              </a:rPr>
              <a:t>Зависимое слово</a:t>
            </a:r>
            <a:endParaRPr lang="ru-RU" sz="4800" dirty="0">
              <a:latin typeface="Calibri"/>
              <a:ea typeface="Calibri"/>
              <a:cs typeface="Times New Roman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766B64C-BFA9-4A3D-3B6B-AD102BFB70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36" b="91299" l="8375" r="90000">
                        <a14:foregroundMark x1="51875" y1="40353" x2="49375" y2="51955"/>
                        <a14:foregroundMark x1="52125" y1="48045" x2="51875" y2="40858"/>
                        <a14:foregroundMark x1="54125" y1="44515" x2="43125" y2="43127"/>
                        <a14:foregroundMark x1="8375" y1="69861" x2="12250" y2="68474"/>
                        <a14:foregroundMark x1="59500" y1="87516" x2="78625" y2="91299"/>
                        <a14:foregroundMark x1="78625" y1="91299" x2="83625" y2="91047"/>
                        <a14:foregroundMark x1="51625" y1="39218" x2="46375" y2="38714"/>
                        <a14:foregroundMark x1="47750" y1="38335" x2="39375" y2="46154"/>
                        <a14:foregroundMark x1="51375" y1="52207" x2="54375" y2="37831"/>
                        <a14:foregroundMark x1="54375" y1="37831" x2="54125" y2="3757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13822956">
            <a:off x="9142864" y="-492348"/>
            <a:ext cx="3342664" cy="3313416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E6D0A-B8FF-3DD2-A8F1-9A1B1A90B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C03A58-71EA-E239-E8F8-2D31FAE1B00A}"/>
              </a:ext>
            </a:extLst>
          </p:cNvPr>
          <p:cNvSpPr txBox="1"/>
          <p:nvPr/>
        </p:nvSpPr>
        <p:spPr>
          <a:xfrm>
            <a:off x="1559496" y="908720"/>
            <a:ext cx="39604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4800" dirty="0">
                <a:latin typeface="Times New Roman"/>
                <a:cs typeface="Times New Roman"/>
              </a:rPr>
              <a:t>Главное слово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A62023-597E-1A2C-25EF-B0079D52CE14}"/>
              </a:ext>
            </a:extLst>
          </p:cNvPr>
          <p:cNvSpPr txBox="1"/>
          <p:nvPr/>
        </p:nvSpPr>
        <p:spPr>
          <a:xfrm>
            <a:off x="6600056" y="896024"/>
            <a:ext cx="4824536" cy="843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800" dirty="0">
                <a:latin typeface="Times New Roman"/>
                <a:ea typeface="Calibri"/>
                <a:cs typeface="Times New Roman"/>
              </a:rPr>
              <a:t>Зависимое слово</a:t>
            </a:r>
            <a:endParaRPr lang="ru-RU" sz="48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9A447E-E8E0-094D-288A-4AED77E521DA}"/>
              </a:ext>
            </a:extLst>
          </p:cNvPr>
          <p:cNvSpPr txBox="1"/>
          <p:nvPr/>
        </p:nvSpPr>
        <p:spPr>
          <a:xfrm>
            <a:off x="4499611" y="2924944"/>
            <a:ext cx="420089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 typeface="Arial"/>
              <a:buNone/>
            </a:pPr>
            <a:r>
              <a:rPr lang="ru-RU" sz="4800" dirty="0">
                <a:latin typeface="Times New Roman"/>
                <a:cs typeface="Times New Roman"/>
              </a:rPr>
              <a:t>Читать книгу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5E7B68-ED7D-1DE0-8A4A-65EE434856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36" b="91299" l="8375" r="90000">
                        <a14:foregroundMark x1="51875" y1="40353" x2="49375" y2="51955"/>
                        <a14:foregroundMark x1="52125" y1="48045" x2="51875" y2="40858"/>
                        <a14:foregroundMark x1="54125" y1="44515" x2="43125" y2="43127"/>
                        <a14:foregroundMark x1="8375" y1="69861" x2="12250" y2="68474"/>
                        <a14:foregroundMark x1="59500" y1="87516" x2="78625" y2="91299"/>
                        <a14:foregroundMark x1="78625" y1="91299" x2="83625" y2="91047"/>
                        <a14:foregroundMark x1="51625" y1="39218" x2="46375" y2="38714"/>
                        <a14:foregroundMark x1="47750" y1="38335" x2="39375" y2="46154"/>
                        <a14:foregroundMark x1="51375" y1="52207" x2="54375" y2="37831"/>
                        <a14:foregroundMark x1="54375" y1="37831" x2="54125" y2="3757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-168696" y="3068960"/>
            <a:ext cx="3240360" cy="3313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4874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2CAB5B-7F9D-A11C-C287-446C63A87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B7376BD-1A42-875D-ACD4-2EB47D570D55}"/>
              </a:ext>
            </a:extLst>
          </p:cNvPr>
          <p:cNvSpPr txBox="1"/>
          <p:nvPr/>
        </p:nvSpPr>
        <p:spPr>
          <a:xfrm>
            <a:off x="1559496" y="908720"/>
            <a:ext cx="39604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4800" dirty="0">
                <a:latin typeface="Times New Roman"/>
                <a:cs typeface="Times New Roman"/>
              </a:rPr>
              <a:t>Главное слово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C20F1ED-8668-60FE-7B47-D6840EB09427}"/>
              </a:ext>
            </a:extLst>
          </p:cNvPr>
          <p:cNvSpPr txBox="1"/>
          <p:nvPr/>
        </p:nvSpPr>
        <p:spPr>
          <a:xfrm>
            <a:off x="6600056" y="896024"/>
            <a:ext cx="4824536" cy="843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800" dirty="0">
                <a:latin typeface="Times New Roman"/>
                <a:ea typeface="Calibri"/>
                <a:cs typeface="Times New Roman"/>
              </a:rPr>
              <a:t>Зависимое слово</a:t>
            </a:r>
            <a:endParaRPr lang="ru-RU" sz="48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8FE650-AA4A-4E8B-034C-FEB4348D20A6}"/>
              </a:ext>
            </a:extLst>
          </p:cNvPr>
          <p:cNvSpPr txBox="1"/>
          <p:nvPr/>
        </p:nvSpPr>
        <p:spPr>
          <a:xfrm>
            <a:off x="4499611" y="2924944"/>
            <a:ext cx="420089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 typeface="Arial"/>
              <a:buNone/>
            </a:pPr>
            <a:r>
              <a:rPr lang="ru-RU" sz="4800" dirty="0">
                <a:latin typeface="Times New Roman"/>
                <a:cs typeface="Times New Roman"/>
              </a:rPr>
              <a:t>Читать книгу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7A2C92-DE27-7686-578D-E02A57427C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36" b="91299" l="8375" r="90000">
                        <a14:foregroundMark x1="51875" y1="40353" x2="49375" y2="51955"/>
                        <a14:foregroundMark x1="52125" y1="48045" x2="51875" y2="40858"/>
                        <a14:foregroundMark x1="54125" y1="44515" x2="43125" y2="43127"/>
                        <a14:foregroundMark x1="8375" y1="69861" x2="12250" y2="68474"/>
                        <a14:foregroundMark x1="59500" y1="87516" x2="78625" y2="91299"/>
                        <a14:foregroundMark x1="78625" y1="91299" x2="83625" y2="91047"/>
                        <a14:foregroundMark x1="51625" y1="39218" x2="46375" y2="38714"/>
                        <a14:foregroundMark x1="47750" y1="38335" x2="39375" y2="46154"/>
                        <a14:foregroundMark x1="51375" y1="52207" x2="54375" y2="37831"/>
                        <a14:foregroundMark x1="54375" y1="37831" x2="54125" y2="3757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-168696" y="3068960"/>
            <a:ext cx="3240360" cy="3313416"/>
          </a:xfrm>
          <a:prstGeom prst="rect">
            <a:avLst/>
          </a:prstGeom>
        </p:spPr>
      </p:pic>
      <p:sp>
        <p:nvSpPr>
          <p:cNvPr id="2" name="Знак умножения 1">
            <a:extLst>
              <a:ext uri="{FF2B5EF4-FFF2-40B4-BE49-F238E27FC236}">
                <a16:creationId xmlns:a16="http://schemas.microsoft.com/office/drawing/2014/main" id="{27BAD40F-8341-1C4B-82CE-D76B659D5425}"/>
              </a:ext>
            </a:extLst>
          </p:cNvPr>
          <p:cNvSpPr/>
          <p:nvPr/>
        </p:nvSpPr>
        <p:spPr bwMode="auto">
          <a:xfrm>
            <a:off x="5382032" y="2760557"/>
            <a:ext cx="595901" cy="431514"/>
          </a:xfrm>
          <a:prstGeom prst="mathMultiply">
            <a:avLst>
              <a:gd name="adj1" fmla="val 23520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: развернутая 5">
            <a:extLst>
              <a:ext uri="{FF2B5EF4-FFF2-40B4-BE49-F238E27FC236}">
                <a16:creationId xmlns:a16="http://schemas.microsoft.com/office/drawing/2014/main" id="{08ED4B6B-8A51-9BF9-406E-3B74266D153E}"/>
              </a:ext>
            </a:extLst>
          </p:cNvPr>
          <p:cNvSpPr/>
          <p:nvPr/>
        </p:nvSpPr>
        <p:spPr bwMode="auto">
          <a:xfrm>
            <a:off x="6168008" y="2657817"/>
            <a:ext cx="1392146" cy="534254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75000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1B0B0F-A235-3C3E-93D1-3D8FFBE33D9D}"/>
              </a:ext>
            </a:extLst>
          </p:cNvPr>
          <p:cNvSpPr txBox="1"/>
          <p:nvPr/>
        </p:nvSpPr>
        <p:spPr bwMode="auto">
          <a:xfrm>
            <a:off x="6316980" y="2027099"/>
            <a:ext cx="1622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>
                <a:latin typeface="Times New Roman"/>
                <a:cs typeface="Times New Roman"/>
              </a:rPr>
              <a:t>(что?) </a:t>
            </a:r>
            <a:endParaRPr lang="ru-RU" sz="2800"/>
          </a:p>
        </p:txBody>
      </p:sp>
    </p:spTree>
    <p:extLst>
      <p:ext uri="{BB962C8B-B14F-4D97-AF65-F5344CB8AC3E}">
        <p14:creationId xmlns:p14="http://schemas.microsoft.com/office/powerpoint/2010/main" val="54686081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0249190" name="Изображение 42024918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00" b="90000" l="7000" r="90714">
                        <a14:foregroundMark x1="43286" y1="11600" x2="65714" y2="8200"/>
                        <a14:foregroundMark x1="65714" y1="8200" x2="68571" y2="12600"/>
                        <a14:foregroundMark x1="48714" y1="4600" x2="62857" y2="8600"/>
                        <a14:foregroundMark x1="31714" y1="53800" x2="19286" y2="79400"/>
                        <a14:foregroundMark x1="19286" y1="79400" x2="34571" y2="64400"/>
                        <a14:foregroundMark x1="8143" y1="84200" x2="7000" y2="86800"/>
                        <a14:foregroundMark x1="70000" y1="7000" x2="89857" y2="9000"/>
                        <a14:foregroundMark x1="89857" y1="9000" x2="99286" y2="42600"/>
                        <a14:foregroundMark x1="99286" y1="42600" x2="90286" y2="77200"/>
                        <a14:foregroundMark x1="90286" y1="77200" x2="65429" y2="82200"/>
                        <a14:foregroundMark x1="65429" y1="82200" x2="57857" y2="57400"/>
                        <a14:foregroundMark x1="57857" y1="57400" x2="62429" y2="50800"/>
                        <a14:foregroundMark x1="69286" y1="53800" x2="65000" y2="68000"/>
                        <a14:foregroundMark x1="67571" y1="54800" x2="83143" y2="68400"/>
                        <a14:foregroundMark x1="85714" y1="12600" x2="90000" y2="55800"/>
                        <a14:foregroundMark x1="90000" y1="55800" x2="90714" y2="30000"/>
                        <a14:backgroundMark x1="65286" y1="400" x2="70857" y2="2600"/>
                        <a14:backgroundMark x1="43286" y1="4600" x2="49000" y2="2600"/>
                        <a14:backgroundMark x1="65000" y1="0" x2="67143" y2="260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21269" y="18495"/>
            <a:ext cx="2523184" cy="1802274"/>
          </a:xfrm>
          <a:prstGeom prst="rect">
            <a:avLst/>
          </a:prstGeom>
        </p:spPr>
      </p:pic>
      <p:sp>
        <p:nvSpPr>
          <p:cNvPr id="841909876" name="Заголовок 1"/>
          <p:cNvSpPr>
            <a:spLocks noGrp="1" noEditPoints="1"/>
          </p:cNvSpPr>
          <p:nvPr>
            <p:ph type="title"/>
          </p:nvPr>
        </p:nvSpPr>
        <p:spPr bwMode="auto">
          <a:xfrm>
            <a:off x="1595925" y="350309"/>
            <a:ext cx="10515600" cy="1373418"/>
          </a:xfrm>
        </p:spPr>
        <p:txBody>
          <a:bodyPr/>
          <a:lstStyle/>
          <a:p>
            <a:pPr algn="ctr"/>
            <a:r>
              <a:rPr lang="ru-RU" sz="4400" b="1" i="1" u="none" strike="noStrike" cap="none" spc="0" dirty="0">
                <a:solidFill>
                  <a:schemeClr val="tx1"/>
                </a:solidFill>
                <a:latin typeface="Segoe Script"/>
                <a:ea typeface="+mj-ea"/>
                <a:cs typeface="Segoe Script"/>
              </a:rPr>
              <a:t>«Следопыты слов: найди лидера»</a:t>
            </a:r>
            <a:endParaRPr sz="4400" dirty="0">
              <a:latin typeface="Segoe Script"/>
              <a:cs typeface="Segoe Script"/>
            </a:endParaRPr>
          </a:p>
        </p:txBody>
      </p:sp>
      <p:sp>
        <p:nvSpPr>
          <p:cNvPr id="398368172" name="Текст. поле 398368171"/>
          <p:cNvSpPr txBox="1"/>
          <p:nvPr/>
        </p:nvSpPr>
        <p:spPr bwMode="auto">
          <a:xfrm>
            <a:off x="2423592" y="3356992"/>
            <a:ext cx="8273174" cy="2529875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rtlCol="0" anchor="t">
            <a:spAutoFit/>
          </a:bodyPr>
          <a:lstStyle/>
          <a:p>
            <a:pPr algn="l"/>
            <a:r>
              <a:rPr lang="ru-RU" sz="4800" i="1" dirty="0">
                <a:latin typeface="Times New Roman"/>
                <a:cs typeface="Times New Roman"/>
              </a:rPr>
              <a:t>огромный лес, бегать быстро, </a:t>
            </a:r>
          </a:p>
          <a:p>
            <a:pPr algn="l"/>
            <a:endParaRPr sz="1600" i="1" dirty="0"/>
          </a:p>
          <a:p>
            <a:pPr algn="l"/>
            <a:endParaRPr lang="ru-RU" sz="4800" i="1" dirty="0">
              <a:latin typeface="Times New Roman"/>
              <a:cs typeface="Times New Roman"/>
            </a:endParaRPr>
          </a:p>
          <a:p>
            <a:pPr algn="l"/>
            <a:r>
              <a:rPr lang="ru-RU" sz="4800" i="1" dirty="0">
                <a:latin typeface="Times New Roman"/>
                <a:cs typeface="Times New Roman"/>
              </a:rPr>
              <a:t>читать сказку, дорога домой</a:t>
            </a:r>
          </a:p>
        </p:txBody>
      </p:sp>
      <p:sp>
        <p:nvSpPr>
          <p:cNvPr id="1800779316" name="Текст. поле 1800779315"/>
          <p:cNvSpPr txBox="1"/>
          <p:nvPr/>
        </p:nvSpPr>
        <p:spPr bwMode="auto">
          <a:xfrm>
            <a:off x="263352" y="1738543"/>
            <a:ext cx="11781731" cy="132343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rtlCol="0" anchor="t">
            <a:spAutoFit/>
          </a:bodyPr>
          <a:lstStyle/>
          <a:p>
            <a:pPr algn="ctr"/>
            <a:r>
              <a:rPr lang="ru-RU" sz="4000" b="1" i="1" dirty="0">
                <a:latin typeface="Times New Roman"/>
                <a:cs typeface="Times New Roman"/>
              </a:rPr>
              <a:t>Найди главное и зависимое слово. Зеленым выдели главное слово, синим – зависимое.</a:t>
            </a:r>
            <a:endParaRPr sz="4000" b="1" i="1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Notes Theme">
  <a:themeElements>
    <a:clrScheme name="Office Notes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Notes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Notes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1"/>
        </a:gradFill>
      </a:fillStyleLst>
      <a:lnStyleLst>
        <a:ln w="9525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>
          <a:solidFill>
            <a:schemeClr val="phClr"/>
          </a:solidFill>
          <a:prstDash val="solid"/>
        </a:ln>
        <a:ln w="38100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</TotalTime>
  <Words>621</Words>
  <Application>Microsoft Office PowerPoint</Application>
  <DocSecurity>0</DocSecurity>
  <PresentationFormat>Широкоэкранный</PresentationFormat>
  <Paragraphs>177</Paragraphs>
  <Slides>30</Slides>
  <Notes>30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8" baseType="lpstr">
      <vt:lpstr>Arial</vt:lpstr>
      <vt:lpstr>Calibri</vt:lpstr>
      <vt:lpstr>Calibri Light</vt:lpstr>
      <vt:lpstr>Century Gothic</vt:lpstr>
      <vt:lpstr>Monotype Corsiva</vt:lpstr>
      <vt:lpstr>Segoe Script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«Разберись в следах архитектора»</vt:lpstr>
      <vt:lpstr>Презентация PowerPoint</vt:lpstr>
      <vt:lpstr>Презентация PowerPoint</vt:lpstr>
      <vt:lpstr>Презентация PowerPoint</vt:lpstr>
      <vt:lpstr>Презентация PowerPoint</vt:lpstr>
      <vt:lpstr>«Следопыты слов: найди лидера»</vt:lpstr>
      <vt:lpstr>«Следопыты слов: найди лидера»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«Проверь следы»  </vt:lpstr>
      <vt:lpstr>«Проверь следы»  </vt:lpstr>
      <vt:lpstr>Презентация PowerPoint</vt:lpstr>
      <vt:lpstr>«Построй свои следы»</vt:lpstr>
      <vt:lpstr>Презентация PowerPoint</vt:lpstr>
      <vt:lpstr>«Построй недостроенное» </vt:lpstr>
      <vt:lpstr>«Построй недостроенное» </vt:lpstr>
      <vt:lpstr>Презентация PowerPoint</vt:lpstr>
      <vt:lpstr>«Разберись в следах архитектора»</vt:lpstr>
      <vt:lpstr>«Разберись в следах архитектора»</vt:lpstr>
      <vt:lpstr>«Разберись в следах архитектора»</vt:lpstr>
      <vt:lpstr>«Разберись в следах архитектора»</vt:lpstr>
      <vt:lpstr>«Разберись в следах архитектора»</vt:lpstr>
      <vt:lpstr>«Разберись в следах архитектора»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Анна Антонова</dc:creator>
  <cp:keywords/>
  <dc:description/>
  <cp:lastModifiedBy>Анна Антонова</cp:lastModifiedBy>
  <cp:revision>6</cp:revision>
  <dcterms:created xsi:type="dcterms:W3CDTF">2025-11-20T12:41:16Z</dcterms:created>
  <dcterms:modified xsi:type="dcterms:W3CDTF">2025-11-25T09:02:43Z</dcterms:modified>
  <cp:category/>
  <dc:identifier/>
  <cp:contentStatus/>
  <dc:language/>
  <cp:version/>
</cp:coreProperties>
</file>