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77" r:id="rId3"/>
    <p:sldId id="298" r:id="rId4"/>
    <p:sldId id="258" r:id="rId5"/>
    <p:sldId id="260" r:id="rId6"/>
    <p:sldId id="284" r:id="rId7"/>
    <p:sldId id="293" r:id="rId8"/>
    <p:sldId id="285" r:id="rId9"/>
    <p:sldId id="286" r:id="rId10"/>
    <p:sldId id="287" r:id="rId11"/>
    <p:sldId id="299" r:id="rId12"/>
    <p:sldId id="290" r:id="rId13"/>
    <p:sldId id="281" r:id="rId14"/>
    <p:sldId id="276" r:id="rId15"/>
    <p:sldId id="303" r:id="rId16"/>
    <p:sldId id="273" r:id="rId17"/>
    <p:sldId id="282" r:id="rId18"/>
    <p:sldId id="302" r:id="rId19"/>
    <p:sldId id="261" r:id="rId20"/>
    <p:sldId id="268" r:id="rId21"/>
    <p:sldId id="279" r:id="rId22"/>
    <p:sldId id="292" r:id="rId23"/>
    <p:sldId id="296" r:id="rId24"/>
    <p:sldId id="283" r:id="rId25"/>
    <p:sldId id="26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A428DAD-CC57-4031-86F3-26119A225D1E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372AE8F-29C7-4B70-88C0-6131BBDB6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CD03C47D-CBFF-4228-AEB2-553CF355060D}" type="slidenum">
              <a:rPr lang="ru-RU" altLang="ru-RU" smtClean="0">
                <a:solidFill>
                  <a:prstClr val="black"/>
                </a:solidFill>
                <a:cs typeface="+mn-cs"/>
              </a:rPr>
              <a:pPr eaLnBrk="1" hangingPunct="1">
                <a:defRPr/>
              </a:pPr>
              <a:t>9</a:t>
            </a:fld>
            <a:endParaRPr lang="ru-RU" altLang="ru-RU" smtClean="0">
              <a:solidFill>
                <a:prstClr val="black"/>
              </a:solidFill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DD90EC-D7C7-4A06-B83A-E2D7F4116EB1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4061-0C22-41B0-AC62-09CEB97554CF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9F082-4497-4BD2-A41B-92545FB8C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6E8F7-F72F-4165-AB2B-577ED2C57B42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C7048-E214-4209-AF23-AF98AE178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9BF22-86D0-40FA-ABB8-A0D790A3A5B1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49EB4-7F98-41A7-9DED-2F0258EC8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8007350" cy="4191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AA67411-1254-4B29-9116-465BE7CF6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1BD1C849-82F4-4BF2-BBA9-DBEC98DBD03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207C9-BF59-4801-B157-3E7AE6DC1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E63D8-22F8-42B5-98D5-22BC463BF187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B6F25-482F-4E88-AC0E-18CC19836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7CE73A17-2544-4E83-94A7-6536B8443E7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07C7227B-B900-4ADC-A6EE-10BF38FD8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3B798-86A4-4B6B-8EA9-F079756502C0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B26E9-1ED9-4416-96C7-15EB1994D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60203-D06D-4016-839F-F97D1215A0C0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D1A65-035D-4FA3-9497-A473291ABB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C4540-0671-46DA-B167-63004D9837BF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D8C85-9E6C-415F-8C1E-B65532BB2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3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5E5A4-4BB6-4F9D-9D07-7BDB5FB8F104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F0D8E-0803-4A58-81F5-463399EAE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C4D63-BCE0-418E-8977-C6015B139D1E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8D071-EED1-44E0-A343-D5A3987E2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6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7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1F9E7-76C8-48E3-9E1F-F03BC667E795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607A-AF64-4174-8DB4-26FF13939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Gill Sans MT"/>
              <a:cs typeface="+mn-cs"/>
            </a:endParaRPr>
          </a:p>
        </p:txBody>
      </p:sp>
      <p:sp>
        <p:nvSpPr>
          <p:cNvPr id="6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23C494E5-A93C-4411-B7FE-D81065442C32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DE9EC"/>
                </a:solidFill>
              </a:defRPr>
            </a:lvl1pPr>
          </a:lstStyle>
          <a:p>
            <a:pPr>
              <a:defRPr/>
            </a:pPr>
            <a:fld id="{FD16D250-27E9-4AC4-83BD-1B5AEEED3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DF1-7984-401D-ABC4-1A0D85B41A2B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7E44A-BF43-485C-BE79-8970C6158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5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17FCC-B5A2-4639-9D5F-6D44001D6C4C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D1787-70EB-4643-968B-960280B25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4E98A-7AA6-47FB-96D3-B7FBC54059F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3EF78-4DA0-4743-8D11-949F5E469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72647-7175-4134-A747-FF1B896A1E37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8AB4C-48B0-459C-840D-E4304DFF1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2F1F3-68AE-47F5-80B4-9F2C001653B5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44214-AB16-481E-AC98-FFB2A3C94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290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DEF03-B0A5-40D1-B748-FA1E3428C1DE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9F754-2973-4D18-98E8-666A08BB1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C38F-1417-4A7B-8F91-A9C518E13E29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DFFCC-7ACF-4FAB-8756-63EFFEADD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E1781-3417-4041-837D-A45E4FE5A3C0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B88EC-5E1D-4E03-8219-356570603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983A1-615E-40C7-8B8E-18C1C1ADEA86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101C5-E8D0-4F01-8BBD-DE74D1277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3908C1-FC56-4AFA-BC3A-DB1AC2E5967F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61773B-3F18-4E2E-A859-636D2A397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800">
                <a:solidFill>
                  <a:srgbClr val="F2F2F2"/>
                </a:solidFill>
                <a:ea typeface="Calibri" pitchFamily="34" charset="0"/>
                <a:cs typeface="Times New Roman" pitchFamily="18" charset="0"/>
              </a:rPr>
              <a:t>FokinaLida.75@mail.ru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7" r:id="rId3"/>
    <p:sldLayoutId id="2147483676" r:id="rId4"/>
    <p:sldLayoutId id="2147483675" r:id="rId5"/>
    <p:sldLayoutId id="2147483674" r:id="rId6"/>
    <p:sldLayoutId id="2147483673" r:id="rId7"/>
    <p:sldLayoutId id="2147483672" r:id="rId8"/>
    <p:sldLayoutId id="2147483671" r:id="rId9"/>
    <p:sldLayoutId id="2147483670" r:id="rId10"/>
    <p:sldLayoutId id="2147483669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464653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2D873AFF-F9D8-4B78-B008-BFA1087A1FCC}" type="datetimeFigureOut">
              <a:rPr lang="ru-RU"/>
              <a:pPr>
                <a:defRPr/>
              </a:pPr>
              <a:t>07.04.2021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464653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464653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9A15C4EB-072B-4A19-9B1A-B489BC46A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ill Sans MT"/>
              <a:cs typeface="+mn-cs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3" r:id="rId2"/>
    <p:sldLayoutId id="2147483686" r:id="rId3"/>
    <p:sldLayoutId id="2147483682" r:id="rId4"/>
    <p:sldLayoutId id="2147483681" r:id="rId5"/>
    <p:sldLayoutId id="2147483687" r:id="rId6"/>
    <p:sldLayoutId id="2147483688" r:id="rId7"/>
    <p:sldLayoutId id="2147483689" r:id="rId8"/>
    <p:sldLayoutId id="2147483690" r:id="rId9"/>
    <p:sldLayoutId id="2147483680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NULL" TargetMode="External"/><Relationship Id="rId1" Type="http://schemas.openxmlformats.org/officeDocument/2006/relationships/audio" Target="file:///L:\&#1045;&#1089;&#1077;&#1085;&#1080;&#1085;%204\&#1077;&#1089;&#1077;&#1085;&#1080;&#1085;%203\&#1087;&#1077;&#1089;&#1085;&#1103;%20&#1089;&#1086;%20&#1089;&#1083;&#1086;&#1074;&#1072;&#1084;&#1080;%20&#1082;&#1072;&#1073;&#1099;%20&#1085;&#1077;%20&#1073;&#1099;&#1083;&#1086;%20&#1079;&#1080;&#1084;&#1099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hyperlink" Target="https://commons.wikimedia.org/wiki/File:Stamp_of_USSR_2261.jpg?uselang=ru" TargetMode="External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hyperlink" Target="https://commons.wikimedia.org/wiki/File:1975_CPA_4505.jpg?uselang=ru" TargetMode="External"/><Relationship Id="rId10" Type="http://schemas.openxmlformats.org/officeDocument/2006/relationships/image" Target="../media/image35.jpeg"/><Relationship Id="rId4" Type="http://schemas.openxmlformats.org/officeDocument/2006/relationships/hyperlink" Target="https://ru.wikipedia.org/wiki/1958_%D0%B3%D0%BE%D0%B4" TargetMode="External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ifotki.info/7/5011ba6dde5969ee4abdda125b6ca84a5f48ab74280737.jpg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A%D1%82%D1%91%D1%80" TargetMode="External"/><Relationship Id="rId7" Type="http://schemas.openxmlformats.org/officeDocument/2006/relationships/image" Target="../media/image42.png"/><Relationship Id="rId2" Type="http://schemas.openxmlformats.org/officeDocument/2006/relationships/hyperlink" Target="https://ru.wikipedia.org/wiki/%D0%A0%D0%BE%D1%81%D1%81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5%D1%81%D0%B5%D0%BD%D0%B8%D0%BD_(%D1%82%D0%B5%D0%BB%D0%B5%D1%81%D0%B5%D1%80%D0%B8%D0%B0%D0%BB)" TargetMode="External"/><Relationship Id="rId5" Type="http://schemas.openxmlformats.org/officeDocument/2006/relationships/hyperlink" Target="https://ru.wikipedia.org/wiki/%D0%9A%D0%B8%D0%BD%D0%B5%D0%BC%D0%B0%D1%82%D0%BE%D0%B3%D1%80%D0%B0%D1%84" TargetMode="External"/><Relationship Id="rId4" Type="http://schemas.openxmlformats.org/officeDocument/2006/relationships/hyperlink" Target="https://ru.wikipedia.org/wiki/%D0%94%D1%80%D0%B0%D0%BC%D0%B0%D1%82%D0%B8%D1%87%D0%B5%D1%81%D0%BA%D0%B8%D0%B9_%D1%82%D0%B5%D0%B0%D1%82%D1%80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85;&#1086;&#1074;&#1099;&#1081;%20&#1075;&#1086;&#1076;%20&#1087;&#1077;&#1089;&#1085;&#1103;.mp3" TargetMode="Externa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jpeg"/><Relationship Id="rId5" Type="http://schemas.openxmlformats.org/officeDocument/2006/relationships/hyperlink" Target="https://commons.wikimedia.org/wiki/File:Stamp_of_USSR_2261.jpg?uselang=ru" TargetMode="External"/><Relationship Id="rId10" Type="http://schemas.openxmlformats.org/officeDocument/2006/relationships/image" Target="../media/image53.jpeg"/><Relationship Id="rId4" Type="http://schemas.openxmlformats.org/officeDocument/2006/relationships/image" Target="../media/image48.jpeg"/><Relationship Id="rId9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песня со словами кабы не было зим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29125" y="3714750"/>
            <a:ext cx="304800" cy="304800"/>
          </a:xfrm>
          <a:noFill/>
          <a:ln>
            <a:miter lim="800000"/>
            <a:headEnd/>
            <a:tailEnd/>
          </a:ln>
        </p:spPr>
      </p:pic>
      <p:pic>
        <p:nvPicPr>
          <p:cNvPr id="27650" name="Picture 3" descr=" (425x344, 672Kb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57188" y="-142875"/>
            <a:ext cx="876458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76375" y="56610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7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8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115888"/>
            <a:ext cx="8820150" cy="11525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4000" smtClean="0">
                <a:solidFill>
                  <a:srgbClr val="FF0000"/>
                </a:solidFill>
                <a:latin typeface="Times New Roman" pitchFamily="18" charset="0"/>
              </a:rPr>
              <a:t>Родные и близкие Сергея Есенина</a:t>
            </a:r>
          </a:p>
        </p:txBody>
      </p:sp>
      <p:sp>
        <p:nvSpPr>
          <p:cNvPr id="37890" name="Объект 2"/>
          <p:cNvSpPr>
            <a:spLocks noGrp="1"/>
          </p:cNvSpPr>
          <p:nvPr>
            <p:ph idx="1"/>
          </p:nvPr>
        </p:nvSpPr>
        <p:spPr bwMode="auto">
          <a:xfrm>
            <a:off x="971550" y="2138363"/>
            <a:ext cx="7562850" cy="3881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pic>
        <p:nvPicPr>
          <p:cNvPr id="3789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781300"/>
            <a:ext cx="19558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" y="992188"/>
            <a:ext cx="24241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9300" y="1042988"/>
            <a:ext cx="1873250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4813" y="4559300"/>
            <a:ext cx="2895600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TextBox 11"/>
          <p:cNvSpPr txBox="1">
            <a:spLocks noChangeArrowheads="1"/>
          </p:cNvSpPr>
          <p:nvPr/>
        </p:nvSpPr>
        <p:spPr bwMode="auto">
          <a:xfrm>
            <a:off x="1643063" y="45720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 b="1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47988" y="3649663"/>
            <a:ext cx="36941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Дед Федор </a:t>
            </a:r>
          </a:p>
          <a:p>
            <a:r>
              <a:rPr lang="ru-RU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Андреевич Титов</a:t>
            </a:r>
          </a:p>
        </p:txBody>
      </p:sp>
      <p:sp>
        <p:nvSpPr>
          <p:cNvPr id="37897" name="TextBox 13"/>
          <p:cNvSpPr txBox="1">
            <a:spLocks noChangeArrowheads="1"/>
          </p:cNvSpPr>
          <p:nvPr/>
        </p:nvSpPr>
        <p:spPr bwMode="auto">
          <a:xfrm>
            <a:off x="3867150" y="5149850"/>
            <a:ext cx="24114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Бабушка Наталья Евстихиевна</a:t>
            </a:r>
          </a:p>
        </p:txBody>
      </p:sp>
      <p:sp>
        <p:nvSpPr>
          <p:cNvPr id="37898" name="Прямоугольник 1"/>
          <p:cNvSpPr>
            <a:spLocks noChangeArrowheads="1"/>
          </p:cNvSpPr>
          <p:nvPr/>
        </p:nvSpPr>
        <p:spPr bwMode="auto">
          <a:xfrm>
            <a:off x="5597525" y="839788"/>
            <a:ext cx="35655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</a:p>
          <a:p>
            <a:r>
              <a:rPr lang="ru-RU" sz="2000" b="1">
                <a:solidFill>
                  <a:srgbClr val="0000CC"/>
                </a:solidFill>
              </a:rPr>
              <a:t>Мать - Татьяна Федоровна Есенина</a:t>
            </a:r>
            <a:br>
              <a:rPr lang="ru-RU" sz="2000" b="1">
                <a:solidFill>
                  <a:srgbClr val="0000CC"/>
                </a:solidFill>
              </a:rPr>
            </a:br>
            <a:r>
              <a:rPr lang="ru-RU" sz="2000" b="1">
                <a:solidFill>
                  <a:srgbClr val="0000CC"/>
                </a:solidFill>
              </a:rPr>
              <a:t>Отец -  Александр Никитич Есенин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63" y="357188"/>
            <a:ext cx="70008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Arial Black" pitchFamily="34" charset="0"/>
              </a:rPr>
              <a:t>Истоки поэзии Сергея Есенина </a:t>
            </a:r>
          </a:p>
        </p:txBody>
      </p:sp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285875"/>
            <a:ext cx="3144838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285875"/>
            <a:ext cx="2492375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9363" y="3860800"/>
            <a:ext cx="3852862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34290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/>
              <a:t>.</a:t>
            </a:r>
            <a:endParaRPr lang="ru-RU" b="1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2425" y="246063"/>
            <a:ext cx="8229600" cy="12350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Книги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С.Есенин</a:t>
            </a:r>
            <a:r>
              <a:rPr lang="ru-RU" b="1" dirty="0" smtClean="0">
                <a:solidFill>
                  <a:srgbClr val="C00000"/>
                </a:solidFill>
              </a:rPr>
              <a:t> – детям.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9522" tIns="12696" rIns="9522" bIns="12696" anchor="ctr">
            <a:spAutoFit/>
          </a:bodyPr>
          <a:lstStyle/>
          <a:p>
            <a:endParaRPr lang="ru-RU"/>
          </a:p>
          <a:p>
            <a:pPr eaLnBrk="0" fontAlgn="t" hangingPunct="0">
              <a:buFontTx/>
              <a:buChar char="•"/>
            </a:pPr>
            <a:r>
              <a:rPr lang="ru-RU" sz="1000">
                <a:solidFill>
                  <a:srgbClr val="0B0080"/>
                </a:solidFill>
                <a:hlinkClick r:id="rId3"/>
              </a:rPr>
              <a:t>  </a:t>
            </a:r>
            <a:endParaRPr lang="ru-RU" sz="1000">
              <a:solidFill>
                <a:srgbClr val="252525"/>
              </a:solidFill>
            </a:endParaRPr>
          </a:p>
          <a:p>
            <a:pPr eaLnBrk="0" fontAlgn="t" hangingPunct="0"/>
            <a:r>
              <a:rPr lang="ru-RU" sz="800">
                <a:solidFill>
                  <a:srgbClr val="252525"/>
                </a:solidFill>
              </a:rPr>
              <a:t>Выдающийся русский поэт,</a:t>
            </a:r>
            <a:br>
              <a:rPr lang="ru-RU" sz="800">
                <a:solidFill>
                  <a:srgbClr val="252525"/>
                </a:solidFill>
              </a:rPr>
            </a:br>
            <a:r>
              <a:rPr lang="ru-RU" sz="800">
                <a:solidFill>
                  <a:srgbClr val="0B0080"/>
                </a:solidFill>
                <a:hlinkClick r:id="rId4" tooltip="1958 год"/>
              </a:rPr>
              <a:t>1958 год</a:t>
            </a:r>
            <a:r>
              <a:rPr lang="ru-RU" sz="800">
                <a:solidFill>
                  <a:srgbClr val="252525"/>
                </a:solidFill>
              </a:rPr>
              <a:t>, 40 копеек</a:t>
            </a:r>
            <a:endParaRPr lang="ru-RU" sz="1000">
              <a:solidFill>
                <a:srgbClr val="252525"/>
              </a:solidFill>
            </a:endParaRPr>
          </a:p>
          <a:p>
            <a:pPr eaLnBrk="0" hangingPunct="0"/>
            <a:r>
              <a:rPr lang="ru-RU" sz="1000">
                <a:solidFill>
                  <a:srgbClr val="252525"/>
                </a:solidFill>
              </a:rPr>
              <a:t> </a:t>
            </a:r>
          </a:p>
          <a:p>
            <a:pPr eaLnBrk="0" fontAlgn="t" hangingPunct="0">
              <a:buFontTx/>
              <a:buChar char="•"/>
            </a:pPr>
            <a:r>
              <a:rPr lang="ru-RU" sz="1000" u="sng">
                <a:solidFill>
                  <a:srgbClr val="0B0080"/>
                </a:solidFill>
                <a:hlinkClick r:id="rId5"/>
              </a:rPr>
              <a:t>  </a:t>
            </a:r>
            <a:endParaRPr lang="ru-RU" sz="1000">
              <a:solidFill>
                <a:srgbClr val="252525"/>
              </a:solidFill>
            </a:endParaRPr>
          </a:p>
          <a:p>
            <a:pPr eaLnBrk="0" hangingPunct="0"/>
            <a:endParaRPr lang="ru-RU" sz="7300" u="sng">
              <a:solidFill>
                <a:srgbClr val="0B0080"/>
              </a:solidFill>
            </a:endParaRPr>
          </a:p>
        </p:txBody>
      </p:sp>
      <p:pic>
        <p:nvPicPr>
          <p:cNvPr id="39940" name="Picture 6" descr="http://www.biblus.ru/pics/b/c/0/100571748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" y="1357313"/>
            <a:ext cx="2159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8" descr="http://www.bambook.com/book1/images/zuz_100171622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82838" y="1485900"/>
            <a:ext cx="2200275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4" descr="http://www.100book.ru/b166559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75" y="3786188"/>
            <a:ext cx="2143125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5" descr="C:\Users\alex\Pictures\3925896c-7de9-489a-ba5c-749bf68fc03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75" y="3786188"/>
            <a:ext cx="230028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21" descr="http://www.ast.ru/upload/iblock/3ec/3ec09332b8619b8828d1028698d7433d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00600" y="1389063"/>
            <a:ext cx="1882775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27" descr="http://biblio.by/media/catalog/product/cache/1/image/1200x1200/9df78eab33525d08d6e5fb8d27136e95/m/u/multimediabooks_covers100571489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16688" y="1255713"/>
            <a:ext cx="2627312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23" descr="http://kniga.interzet.ru/Upload_Books3/Covers/2013/10/09/20131009090722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77063" y="3786188"/>
            <a:ext cx="1973262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25" descr="http://www.biblus.ru/pics/3/7/5/100591819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872038" y="3867150"/>
            <a:ext cx="2071687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7.ifotki.info/org/5011ba6dde5969ee4abdda125b6ca84a5f48ab7428073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643050"/>
            <a:ext cx="7715304" cy="442915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1986" name="Заголовок 8"/>
          <p:cNvSpPr>
            <a:spLocks noGrp="1"/>
          </p:cNvSpPr>
          <p:nvPr>
            <p:ph type="title"/>
          </p:nvPr>
        </p:nvSpPr>
        <p:spPr bwMode="auto">
          <a:xfrm>
            <a:off x="468313" y="214313"/>
            <a:ext cx="8229600" cy="16430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b="1" smtClean="0">
                <a:solidFill>
                  <a:srgbClr val="0070C0"/>
                </a:solidFill>
              </a:rPr>
              <a:t>С.А. Есенин </a:t>
            </a:r>
            <a:br>
              <a:rPr lang="ru-RU" b="1" smtClean="0">
                <a:solidFill>
                  <a:srgbClr val="0070C0"/>
                </a:solidFill>
              </a:rPr>
            </a:br>
            <a:r>
              <a:rPr lang="ru-RU" b="1" smtClean="0">
                <a:solidFill>
                  <a:srgbClr val="0070C0"/>
                </a:solidFill>
              </a:rPr>
              <a:t>«Бабушкины сказки»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/>
              <a:t>Задачи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mtClean="0"/>
              <a:t>1</a:t>
            </a:r>
            <a:r>
              <a:rPr lang="ru-RU" altLang="ru-RU" sz="2800" smtClean="0"/>
              <a:t>. Познакомиться со сведениями из биографии С.А.Есенина и с его произведением «Бабушкины сказки»</a:t>
            </a:r>
          </a:p>
          <a:p>
            <a:pPr>
              <a:buFont typeface="Wingdings" pitchFamily="2" charset="2"/>
              <a:buNone/>
            </a:pPr>
            <a:endParaRPr lang="ru-RU" altLang="ru-RU" sz="2800" smtClean="0"/>
          </a:p>
          <a:p>
            <a:pPr>
              <a:buFont typeface="Wingdings" pitchFamily="2" charset="2"/>
              <a:buNone/>
            </a:pPr>
            <a:r>
              <a:rPr lang="ru-RU" altLang="ru-RU" sz="2800" smtClean="0"/>
              <a:t>2. Учиться выразительно читать стихотворение «Бабушкины сказки»</a:t>
            </a:r>
          </a:p>
          <a:p>
            <a:pPr>
              <a:buFont typeface="Wingdings" pitchFamily="2" charset="2"/>
              <a:buNone/>
            </a:pPr>
            <a:endParaRPr lang="ru-RU" altLang="ru-RU" sz="2800" smtClean="0"/>
          </a:p>
          <a:p>
            <a:pPr>
              <a:buFont typeface="Wingdings" pitchFamily="2" charset="2"/>
              <a:buNone/>
            </a:pPr>
            <a:r>
              <a:rPr lang="ru-RU" altLang="ru-RU" smtClean="0"/>
              <a:t>3. </a:t>
            </a:r>
            <a:r>
              <a:rPr lang="ru-RU" altLang="ru-RU" sz="2800" smtClean="0"/>
              <a:t>Учиться анализировать стихотворный текст</a:t>
            </a:r>
          </a:p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97110" cy="1285884"/>
          </a:xfrm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Garamond" pitchFamily="18" charset="0"/>
              </a:rPr>
              <a:t>С.А. Есенин «Бабушкины сказки»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4036" name="Picture 2" descr="C:\Users\Преподаватель\Desktop\28.01 -1.02\82379416_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000250"/>
            <a:ext cx="88582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22-1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7086" t="8104" r="7086" b="13998"/>
          <a:stretch>
            <a:fillRect/>
          </a:stretch>
        </p:blipFill>
        <p:spPr>
          <a:xfrm>
            <a:off x="214282" y="2000240"/>
            <a:ext cx="2441955" cy="3360674"/>
          </a:xfrm>
          <a:prstGeom prst="rect">
            <a:avLst/>
          </a:prstGeom>
          <a:noFill/>
          <a:ln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35975" cy="1260475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  <a:hlinkClick r:id="rId2" tooltip="Россия"/>
              </a:rPr>
              <a:t>С. Безруков - российский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</a:rPr>
              <a:t> 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  <a:hlinkClick r:id="rId3" tooltip="Актёр"/>
              </a:rPr>
              <a:t>актёр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</a:rPr>
              <a:t> 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  <a:hlinkClick r:id="rId4" tooltip="Драматический театр"/>
              </a:rPr>
              <a:t>драматического театра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</a:rPr>
              <a:t> и 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  <a:hlinkClick r:id="rId5" tooltip="Кинематограф"/>
              </a:rPr>
              <a:t>кино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</a:rPr>
              <a:t>.</a:t>
            </a:r>
            <a:r>
              <a:rPr lang="ru-RU" sz="3200" dirty="0">
                <a:solidFill>
                  <a:srgbClr val="222222"/>
                </a:solidFill>
                <a:latin typeface="Arial" panose="020B0604020202020204" pitchFamily="34" charset="0"/>
              </a:rPr>
              <a:t> Снялся </a:t>
            </a:r>
            <a:r>
              <a:rPr lang="ru-RU" sz="3200" dirty="0">
                <a:solidFill>
                  <a:srgbClr val="464653"/>
                </a:solidFill>
                <a:latin typeface="Cambria" panose="02040503050406030204" pitchFamily="18" charset="0"/>
              </a:rPr>
              <a:t> </a:t>
            </a:r>
            <a:r>
              <a:rPr lang="ru-RU" sz="3200" dirty="0">
                <a:latin typeface="Cambria" panose="02040503050406030204" pitchFamily="18" charset="0"/>
              </a:rPr>
              <a:t>в телесериале</a:t>
            </a:r>
            <a:r>
              <a:rPr lang="ru-RU" sz="3200" dirty="0">
                <a:latin typeface="Arial" panose="020B0604020202020204" pitchFamily="34" charset="0"/>
              </a:rPr>
              <a:t> </a:t>
            </a:r>
            <a:r>
              <a:rPr lang="ru-RU" sz="3200" dirty="0">
                <a:solidFill>
                  <a:srgbClr val="222222"/>
                </a:solidFill>
                <a:latin typeface="Arial" panose="020B0604020202020204" pitchFamily="34" charset="0"/>
              </a:rPr>
              <a:t>«</a:t>
            </a:r>
            <a:r>
              <a:rPr lang="ru-RU" sz="3200" dirty="0">
                <a:solidFill>
                  <a:srgbClr val="0B0080"/>
                </a:solidFill>
                <a:latin typeface="Arial" panose="020B0604020202020204" pitchFamily="34" charset="0"/>
                <a:hlinkClick r:id="rId6" tooltip="Есенин (телесериал)"/>
              </a:rPr>
              <a:t>Есенин</a:t>
            </a:r>
            <a:r>
              <a:rPr lang="ru-RU" sz="3200" dirty="0">
                <a:solidFill>
                  <a:srgbClr val="222222"/>
                </a:solidFill>
                <a:latin typeface="Arial" panose="020B0604020202020204" pitchFamily="34" charset="0"/>
              </a:rPr>
              <a:t>» (2005)</a:t>
            </a:r>
            <a:endParaRPr lang="ru-RU" dirty="0"/>
          </a:p>
        </p:txBody>
      </p:sp>
      <p:pic>
        <p:nvPicPr>
          <p:cNvPr id="45058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79388" y="1700213"/>
            <a:ext cx="8602662" cy="5006975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senin (1)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39952" y="191724"/>
            <a:ext cx="4653681" cy="6475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6" name="TextBox 2"/>
          <p:cNvSpPr txBox="1">
            <a:spLocks noChangeArrowheads="1"/>
          </p:cNvSpPr>
          <p:nvPr/>
        </p:nvSpPr>
        <p:spPr bwMode="auto">
          <a:xfrm>
            <a:off x="323850" y="3716338"/>
            <a:ext cx="4149725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(1895 – 1925)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68313" y="301625"/>
            <a:ext cx="79914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28600" algn="ctr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Объясните значения слов: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Задворки</a:t>
            </a:r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место за дворами, позади изб.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Разухабистая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гурьба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шумная, веселая группа людей.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Опостылеть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надоесть, надоевший, надоедать.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Галдеть</a:t>
            </a:r>
            <a:r>
              <a:rPr lang="ru-RU" sz="240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громко говорить, орать.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Брести</a:t>
            </a:r>
            <a:r>
              <a:rPr lang="ru-RU" sz="240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идти с трудом, медленно.</a:t>
            </a:r>
          </a:p>
          <a:p>
            <a:pPr indent="228600" algn="just" eaLnBrk="0" hangingPunct="0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Пригорок</a:t>
            </a:r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indent="228600"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небольшой холм, бугор.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3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реподаватель\Desktop\28.01 -1.02\0_67952_c26c598_XXL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642918"/>
            <a:ext cx="7715304" cy="581269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новый год пес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43875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44475"/>
            <a:ext cx="8385175" cy="13843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6000" b="1" i="1" smtClean="0"/>
              <a:t>Вот моя </a:t>
            </a:r>
            <a:r>
              <a:rPr lang="ru-RU" sz="6000" b="1" i="1" u="sng" smtClean="0"/>
              <a:t>деревня</a:t>
            </a:r>
            <a:r>
              <a:rPr lang="ru-RU" sz="6000" b="1" i="1" smtClean="0"/>
              <a:t>,                                                                                                                        Вот мой </a:t>
            </a:r>
            <a:r>
              <a:rPr lang="ru-RU" sz="6000" b="1" i="1" u="sng" smtClean="0"/>
              <a:t>дом </a:t>
            </a:r>
            <a:r>
              <a:rPr lang="ru-RU" sz="6000" b="1" i="1" smtClean="0"/>
              <a:t>родной,                                                                                                                Вот качусь я в </a:t>
            </a:r>
            <a:r>
              <a:rPr lang="ru-RU" sz="6000" b="1" i="1" u="sng" smtClean="0"/>
              <a:t>санках</a:t>
            </a:r>
            <a:r>
              <a:rPr lang="ru-RU" sz="6000" b="1" i="1" smtClean="0"/>
              <a:t>                                                                                                                 </a:t>
            </a:r>
            <a:r>
              <a:rPr lang="ru-RU" sz="6000" b="1" i="1" u="sng" smtClean="0"/>
              <a:t>По горе</a:t>
            </a:r>
            <a:r>
              <a:rPr lang="ru-RU" sz="6000" b="1" i="1" smtClean="0"/>
              <a:t> крутой.                                                                                                                           И.З. Суриков</a:t>
            </a:r>
            <a:r>
              <a:rPr lang="ru-RU" sz="6000" smtClean="0"/>
              <a:t/>
            </a:r>
            <a:br>
              <a:rPr lang="ru-RU" sz="6000" smtClean="0"/>
            </a:br>
            <a:endParaRPr lang="ru-RU" sz="6000" smtClean="0"/>
          </a:p>
        </p:txBody>
      </p:sp>
      <p:sp>
        <p:nvSpPr>
          <p:cNvPr id="28674" name="Рисунок SmartArt 2"/>
          <p:cNvSpPr>
            <a:spLocks noGrp="1"/>
          </p:cNvSpPr>
          <p:nvPr>
            <p:ph type="dgm" idx="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3" descr="C:\Documents and Settings\Администратор\Рабочий стол\70269300_1241580226_0408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85750"/>
            <a:ext cx="8143875" cy="629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24075" y="51577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senin (1)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39952" y="191724"/>
            <a:ext cx="4653681" cy="6475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26" name="TextBox 2"/>
          <p:cNvSpPr txBox="1">
            <a:spLocks noChangeArrowheads="1"/>
          </p:cNvSpPr>
          <p:nvPr/>
        </p:nvSpPr>
        <p:spPr bwMode="auto">
          <a:xfrm>
            <a:off x="323850" y="3716338"/>
            <a:ext cx="4149725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(1895 – 1925)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Итог урока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mtClean="0"/>
              <a:t>1</a:t>
            </a:r>
            <a:r>
              <a:rPr lang="ru-RU" altLang="ru-RU" sz="2800" smtClean="0"/>
              <a:t>. Познакомиться со сведениями из биографии С.А.Есенина и с его произведением «Бабушкины сказки»</a:t>
            </a:r>
          </a:p>
          <a:p>
            <a:pPr>
              <a:buFont typeface="Wingdings" pitchFamily="2" charset="2"/>
              <a:buNone/>
            </a:pPr>
            <a:endParaRPr lang="ru-RU" altLang="ru-RU" sz="2800" smtClean="0"/>
          </a:p>
          <a:p>
            <a:pPr>
              <a:buFont typeface="Wingdings" pitchFamily="2" charset="2"/>
              <a:buNone/>
            </a:pPr>
            <a:r>
              <a:rPr lang="ru-RU" altLang="ru-RU" sz="2800" smtClean="0"/>
              <a:t>2. Учиться выразительно читать стихотворение «Бабушкины сказки»</a:t>
            </a:r>
          </a:p>
          <a:p>
            <a:pPr>
              <a:buFont typeface="Wingdings" pitchFamily="2" charset="2"/>
              <a:buNone/>
            </a:pPr>
            <a:endParaRPr lang="ru-RU" altLang="ru-RU" sz="2800" smtClean="0"/>
          </a:p>
          <a:p>
            <a:pPr>
              <a:buFont typeface="Wingdings" pitchFamily="2" charset="2"/>
              <a:buNone/>
            </a:pPr>
            <a:r>
              <a:rPr lang="ru-RU" altLang="ru-RU" smtClean="0"/>
              <a:t>3. </a:t>
            </a:r>
            <a:r>
              <a:rPr lang="ru-RU" altLang="ru-RU" sz="2800" smtClean="0"/>
              <a:t>Учиться анализировать стихотворный текст</a:t>
            </a:r>
          </a:p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25"/>
          </a:xfrm>
        </p:spPr>
        <p:txBody>
          <a:bodyPr/>
          <a:lstStyle/>
          <a:p>
            <a:r>
              <a:rPr lang="ru-RU" sz="4400" b="1" smtClean="0">
                <a:solidFill>
                  <a:srgbClr val="C00000"/>
                </a:solidFill>
              </a:rPr>
              <a:t>Итог урока.</a:t>
            </a:r>
          </a:p>
        </p:txBody>
      </p:sp>
      <p:sp>
        <p:nvSpPr>
          <p:cNvPr id="5427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3829050" cy="5156200"/>
          </a:xfrm>
        </p:spPr>
        <p:txBody>
          <a:bodyPr/>
          <a:lstStyle/>
          <a:p>
            <a:r>
              <a:rPr lang="ru-RU" b="1" smtClean="0">
                <a:solidFill>
                  <a:srgbClr val="7030A0"/>
                </a:solidFill>
              </a:rPr>
              <a:t>Я узнал(а)…</a:t>
            </a:r>
          </a:p>
          <a:p>
            <a:r>
              <a:rPr lang="ru-RU" b="1" smtClean="0">
                <a:solidFill>
                  <a:srgbClr val="002060"/>
                </a:solidFill>
              </a:rPr>
              <a:t>Мне запомнилось…</a:t>
            </a:r>
          </a:p>
          <a:p>
            <a:r>
              <a:rPr lang="ru-RU" b="1" smtClean="0">
                <a:solidFill>
                  <a:srgbClr val="0070C0"/>
                </a:solidFill>
              </a:rPr>
              <a:t>Я бы хотел(а)…</a:t>
            </a:r>
          </a:p>
          <a:p>
            <a:r>
              <a:rPr lang="ru-RU" b="1" smtClean="0">
                <a:solidFill>
                  <a:srgbClr val="00B050"/>
                </a:solidFill>
              </a:rPr>
              <a:t>Мне было интересно…</a:t>
            </a:r>
          </a:p>
          <a:p>
            <a:r>
              <a:rPr lang="ru-RU" b="1" smtClean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54275" name="Picture 6" descr="http://phonemania.ru/wp-content/uploads/2014/02/GnIMwO3kW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142875"/>
            <a:ext cx="31432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15" descr="C:\Users\alex\Pictures\3925896c-7de9-489a-ba5c-749bf68fc0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67863">
            <a:off x="4137025" y="2651125"/>
            <a:ext cx="18002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4" descr="http://mybook.in.ua/files/books/middle/image_31553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54941">
            <a:off x="7151688" y="4246563"/>
            <a:ext cx="1714500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3" descr="https://upload.wikimedia.org/wikipedia/commons/thumb/e/eb/Stamp_of_USSR_2261.jpg/121px-Stamp_of_USSR_2261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0388" y="2768600"/>
            <a:ext cx="11525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2" descr="http://101hotels.info/uploads/image/facility/3463/14803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3" y="5000625"/>
            <a:ext cx="207168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2" descr="http://otvet.imgsmail.ru/download/1df0975a903735c8d31b04bc53f3378d_i-565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63" y="2428875"/>
            <a:ext cx="22145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8" descr="http://www.2do2go.ru/uploads/full/193f0936597a6c51c3425569f97e44b6_w960_h204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71688" y="4643438"/>
            <a:ext cx="2928937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Picture 2" descr="http://img1.liveinternet.ru/images/foto/c/1/apps/5/6/5006087_1395183_542805679140775_612658960_n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314424">
            <a:off x="207963" y="4213225"/>
            <a:ext cx="1857375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 (425x344, 672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214313"/>
            <a:ext cx="8764588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4071938"/>
            <a:ext cx="8247062" cy="2143125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урок.</a:t>
            </a:r>
            <a:b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Всего вам доброго.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8712968" cy="669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2555875" y="404813"/>
            <a:ext cx="5976938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endParaRPr lang="ru-RU" sz="3600">
              <a:latin typeface="Calibri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00063" y="1214438"/>
            <a:ext cx="7958137" cy="1500187"/>
          </a:xfrm>
        </p:spPr>
        <p:txBody>
          <a:bodyPr/>
          <a:lstStyle/>
          <a:p>
            <a:pPr eaLnBrk="1" hangingPunct="1">
              <a:defRPr/>
            </a:pP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</a:rPr>
              <a:t>4 6 3 1 5 2 </a:t>
            </a:r>
            <a:endParaRPr lang="ru-RU" sz="9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42938" y="3886200"/>
            <a:ext cx="74295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</a:rPr>
              <a:t> Н  Н  Е  Е  И  С</a:t>
            </a:r>
            <a:endParaRPr lang="ru-RU" sz="9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senin (1)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39952" y="191724"/>
            <a:ext cx="4653681" cy="6475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428625" y="3643313"/>
            <a:ext cx="4149725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Сергей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Александрович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Есенин</a:t>
            </a:r>
          </a:p>
          <a:p>
            <a:pPr algn="ctr"/>
            <a:r>
              <a:rPr lang="ru-RU" sz="4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(1895 – 1925)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img.tourister.ru/files/3/1/8/4/1/8/1/clones/870_580_fixedwidth.jpg"/>
          <p:cNvPicPr>
            <a:picLocks noChangeAspect="1" noChangeArrowheads="1"/>
          </p:cNvPicPr>
          <p:nvPr/>
        </p:nvPicPr>
        <p:blipFill>
          <a:blip r:embed="rId2"/>
          <a:srcRect l="8167" t="2499"/>
          <a:stretch>
            <a:fillRect/>
          </a:stretch>
        </p:blipFill>
        <p:spPr bwMode="auto">
          <a:xfrm>
            <a:off x="34925" y="188913"/>
            <a:ext cx="4465638" cy="31607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6" name="Picture 4" descr="http://img.tourister.ru/files/3/1/8/4/1/8/9/clones/870_580_fixedwid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8938" y="107950"/>
            <a:ext cx="4619625" cy="3079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7" name="Picture 6" descr="http://img.tourister.ru/files/3/1/8/4/1/8/5/clones/870_580_fixedwid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643313"/>
            <a:ext cx="4357688" cy="2905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8" name="Picture 8" descr="http://img.tourister.ru/files/3/1/8/4/1/7/7/clones/870_580_fixedwidt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644900"/>
            <a:ext cx="4462462" cy="29749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749" name="Рисунок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1963738"/>
            <a:ext cx="2376487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senin (1)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494983">
            <a:off x="459118" y="2075153"/>
            <a:ext cx="2364277" cy="3289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43063"/>
            <a:ext cx="8229600" cy="4525962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</a:t>
            </a: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этом имени – слово « </a:t>
            </a:r>
            <a:r>
              <a:rPr lang="ru-RU" sz="3300" b="1" spc="50" dirty="0" err="1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есень</a:t>
            </a: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Осень, ясень, осенний цвет.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Что – то есть в нем от русских песен –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Поднебесье, тихие веси, сень берёзы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И синь рассвет.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Что-то есть в нём и от весенней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Грусти, юности, чистоты…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Только скажут –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« Сергей Есенин»,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Всей России встают черты…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300" b="1" spc="50" dirty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(Н.Браун)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tochka-na-karte.ru/upfiles/blogs/items/157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643313"/>
            <a:ext cx="4286250" cy="28543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787900" y="549275"/>
            <a:ext cx="38163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A50021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+mn-cs"/>
              </a:rPr>
              <a:t>ДЕТСТВО ПОЭТА</a:t>
            </a:r>
          </a:p>
          <a:p>
            <a:pPr marL="342900" indent="-342900">
              <a:spcBef>
                <a:spcPct val="20000"/>
              </a:spcBef>
              <a:buClr>
                <a:srgbClr val="A50021"/>
              </a:buClr>
              <a:buSzPct val="60000"/>
              <a:buFont typeface="Wingdings" pitchFamily="2" charset="2"/>
              <a:buNone/>
              <a:defRPr/>
            </a:pPr>
            <a:endParaRPr lang="ru-RU" sz="3200" kern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/>
              <a:cs typeface="+mn-cs"/>
            </a:endParaRPr>
          </a:p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60000"/>
              <a:buFont typeface="Wingdings" pitchFamily="2" charset="2"/>
              <a:buNone/>
              <a:defRPr/>
            </a:pP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+mn-cs"/>
              </a:rPr>
              <a:t>Село Константиново </a:t>
            </a:r>
          </a:p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60000"/>
              <a:buFont typeface="Wingdings" pitchFamily="2" charset="2"/>
              <a:buNone/>
              <a:defRPr/>
            </a:pPr>
            <a:r>
              <a:rPr lang="ru-RU" sz="32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  <a:cs typeface="+mn-cs"/>
              </a:rPr>
              <a:t>Рязанская область</a:t>
            </a:r>
          </a:p>
        </p:txBody>
      </p:sp>
      <p:pic>
        <p:nvPicPr>
          <p:cNvPr id="33795" name="Picture 8" descr="http://img.tourister.ru/files/3/1/8/4/1/8/7/clones/870_580_fixedwid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857625"/>
            <a:ext cx="4214812" cy="28098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3796" name="Picture 10" descr="Без названия - Марина Ниловна Беспало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285750"/>
            <a:ext cx="3214688" cy="32146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7" name="Содержимое 10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857750" y="357188"/>
            <a:ext cx="4000500" cy="9509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Дом, где жил Сергей Есенин.</a:t>
            </a:r>
          </a:p>
        </p:txBody>
      </p:sp>
      <p:pic>
        <p:nvPicPr>
          <p:cNvPr id="348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4381500" cy="328612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4819" name="Picture 11" descr="http://melochi-jizni.ru/img-forum1/konstantinivo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857625"/>
            <a:ext cx="3619500" cy="27146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4820" name="Picture 13" descr="2006 г. Дом родителей Есенина (вид со двора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4071938"/>
            <a:ext cx="3308350" cy="25336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4821" name="Picture 15" descr="http://t-smertina.narod.ru/litphoto/esenin-photo/sergey-esenin-4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928688"/>
            <a:ext cx="18573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9" descr="http://tochka-na-karte.ru/upfiles/blogs/items/157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4214813"/>
            <a:ext cx="3643313" cy="24272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2" name="Picture 7" descr="http://tochka-na-karte.ru/modules/photo/images/3049-Vnutri-doma-Eseninyh-v-Konstantinov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3429000"/>
            <a:ext cx="4719637" cy="31432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3" name="Picture 2" descr="http://img.tourister.ru/files/3/1/8/4/1/9/4/clones/870_580_fixedwidt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285750"/>
            <a:ext cx="4108450" cy="27384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5844" name="Picture 4" descr="http://img.tourister.ru/files/3/1/8/4/1/9/6/clones/580_870_fixedwidt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142875"/>
            <a:ext cx="2643188" cy="38576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216</Words>
  <Application>Microsoft Office PowerPoint</Application>
  <PresentationFormat>Экран (4:3)</PresentationFormat>
  <Paragraphs>72</Paragraphs>
  <Slides>24</Slides>
  <Notes>2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10</vt:i4>
      </vt:variant>
      <vt:variant>
        <vt:lpstr>Заголовки слайдов</vt:lpstr>
      </vt:variant>
      <vt:variant>
        <vt:i4>24</vt:i4>
      </vt:variant>
    </vt:vector>
  </HeadingPairs>
  <TitlesOfParts>
    <vt:vector size="43" baseType="lpstr">
      <vt:lpstr>Arial</vt:lpstr>
      <vt:lpstr>Calibri</vt:lpstr>
      <vt:lpstr>Cambria</vt:lpstr>
      <vt:lpstr>Wingdings 3</vt:lpstr>
      <vt:lpstr>Wingdings</vt:lpstr>
      <vt:lpstr>Times New Roman</vt:lpstr>
      <vt:lpstr>Gill Sans MT</vt:lpstr>
      <vt:lpstr>Arial Black</vt:lpstr>
      <vt:lpstr>Garamond</vt:lpstr>
      <vt:lpstr>Тема Office</vt:lpstr>
      <vt:lpstr>Начальная</vt:lpstr>
      <vt:lpstr>Тема Office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Начальная</vt:lpstr>
      <vt:lpstr>Слайд 1</vt:lpstr>
      <vt:lpstr>Вот моя деревня,                                                                                                                        Вот мой дом родной,                                                                                                                Вот качусь я в санках                                                                                                                 По горе крутой.                                                                                                                           И.З. Суриков </vt:lpstr>
      <vt:lpstr>4 6 3 1 5 2 </vt:lpstr>
      <vt:lpstr>Слайд 4</vt:lpstr>
      <vt:lpstr>Слайд 5</vt:lpstr>
      <vt:lpstr>Слайд 6</vt:lpstr>
      <vt:lpstr>Слайд 7</vt:lpstr>
      <vt:lpstr>Слайд 8</vt:lpstr>
      <vt:lpstr>Слайд 9</vt:lpstr>
      <vt:lpstr>Родные и близкие Сергея Есенина</vt:lpstr>
      <vt:lpstr>Слайд 11</vt:lpstr>
      <vt:lpstr>.</vt:lpstr>
      <vt:lpstr>С.А. Есенин  «Бабушкины сказки»</vt:lpstr>
      <vt:lpstr>Задачи</vt:lpstr>
      <vt:lpstr>Слайд 15</vt:lpstr>
      <vt:lpstr>С. Безруков - российский актёр драматического театра и кино. Снялся  в телесериале «Есенин» (2005)</vt:lpstr>
      <vt:lpstr>Слайд 17</vt:lpstr>
      <vt:lpstr>Слайд 18</vt:lpstr>
      <vt:lpstr>Слайд 19</vt:lpstr>
      <vt:lpstr>Слайд 20</vt:lpstr>
      <vt:lpstr>Слайд 21</vt:lpstr>
      <vt:lpstr>Итог урока</vt:lpstr>
      <vt:lpstr>Итог урока.</vt:lpstr>
      <vt:lpstr>Спасибо за урок. Всего вам доброго.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60</cp:revision>
  <dcterms:created xsi:type="dcterms:W3CDTF">2013-02-03T09:54:32Z</dcterms:created>
  <dcterms:modified xsi:type="dcterms:W3CDTF">2021-04-07T07:24:34Z</dcterms:modified>
</cp:coreProperties>
</file>