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5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EA05D3-68C2-4229-B02E-92A9B5C2F64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CE9DBF-2A00-44CF-A65A-85BD8FB18743}">
      <dgm:prSet/>
      <dgm:spPr/>
      <dgm:t>
        <a:bodyPr/>
        <a:lstStyle/>
        <a:p>
          <a:r>
            <a:rPr lang="ru-RU" b="0" dirty="0"/>
            <a:t>Здравствуйте, дети! Меня зовут Карлсон. Я заболел. Мне очень плохо. Я совсем не могу летать, и не могу попасть домой. Помогите мне, пожалуйста!</a:t>
          </a:r>
          <a:endParaRPr lang="ru-RU" dirty="0"/>
        </a:p>
      </dgm:t>
    </dgm:pt>
    <dgm:pt modelId="{E3E9CA2A-462F-4761-9667-039E9CE8144D}" type="parTrans" cxnId="{FBD5D824-B15D-4621-B8B5-8F189DCC2814}">
      <dgm:prSet/>
      <dgm:spPr/>
      <dgm:t>
        <a:bodyPr/>
        <a:lstStyle/>
        <a:p>
          <a:endParaRPr lang="ru-RU"/>
        </a:p>
      </dgm:t>
    </dgm:pt>
    <dgm:pt modelId="{58573912-5247-4142-B58C-8EAFC6456186}" type="sibTrans" cxnId="{FBD5D824-B15D-4621-B8B5-8F189DCC2814}">
      <dgm:prSet/>
      <dgm:spPr/>
      <dgm:t>
        <a:bodyPr/>
        <a:lstStyle/>
        <a:p>
          <a:endParaRPr lang="ru-RU"/>
        </a:p>
      </dgm:t>
    </dgm:pt>
    <dgm:pt modelId="{325AB6DA-E7AA-4C9E-920C-D86D7D3B3F35}" type="pres">
      <dgm:prSet presAssocID="{73EA05D3-68C2-4229-B02E-92A9B5C2F642}" presName="linear" presStyleCnt="0">
        <dgm:presLayoutVars>
          <dgm:animLvl val="lvl"/>
          <dgm:resizeHandles val="exact"/>
        </dgm:presLayoutVars>
      </dgm:prSet>
      <dgm:spPr/>
    </dgm:pt>
    <dgm:pt modelId="{6B8F6F48-7592-4A59-BE0E-A3C0B308A590}" type="pres">
      <dgm:prSet presAssocID="{47CE9DBF-2A00-44CF-A65A-85BD8FB1874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BD5D824-B15D-4621-B8B5-8F189DCC2814}" srcId="{73EA05D3-68C2-4229-B02E-92A9B5C2F642}" destId="{47CE9DBF-2A00-44CF-A65A-85BD8FB18743}" srcOrd="0" destOrd="0" parTransId="{E3E9CA2A-462F-4761-9667-039E9CE8144D}" sibTransId="{58573912-5247-4142-B58C-8EAFC6456186}"/>
    <dgm:cxn modelId="{24BDE496-359F-4182-8C98-0DED44E4C9B3}" type="presOf" srcId="{47CE9DBF-2A00-44CF-A65A-85BD8FB18743}" destId="{6B8F6F48-7592-4A59-BE0E-A3C0B308A590}" srcOrd="0" destOrd="0" presId="urn:microsoft.com/office/officeart/2005/8/layout/vList2"/>
    <dgm:cxn modelId="{CB04B8DF-7823-4A18-8AF2-53644239FC82}" type="presOf" srcId="{73EA05D3-68C2-4229-B02E-92A9B5C2F642}" destId="{325AB6DA-E7AA-4C9E-920C-D86D7D3B3F35}" srcOrd="0" destOrd="0" presId="urn:microsoft.com/office/officeart/2005/8/layout/vList2"/>
    <dgm:cxn modelId="{E58A1882-F4F9-40A0-96C8-8CEA9513DC4A}" type="presParOf" srcId="{325AB6DA-E7AA-4C9E-920C-D86D7D3B3F35}" destId="{6B8F6F48-7592-4A59-BE0E-A3C0B308A5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462D5-104F-4238-A3EB-F4A218DBB09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D6C745-6DF6-413E-B3F1-CF1349DEB9A5}">
      <dgm:prSet/>
      <dgm:spPr/>
      <dgm:t>
        <a:bodyPr/>
        <a:lstStyle/>
        <a:p>
          <a:r>
            <a:rPr lang="ru-RU" b="0" dirty="0"/>
            <a:t>торты, пирожные, конфеты, печенье, варенье и пил лимонад.</a:t>
          </a:r>
          <a:endParaRPr lang="ru-RU" dirty="0"/>
        </a:p>
      </dgm:t>
    </dgm:pt>
    <dgm:pt modelId="{E3024375-6B0F-4422-A69A-F7E1F207C700}" type="parTrans" cxnId="{9EE7208D-0AAF-4667-A89F-2F5C762883D5}">
      <dgm:prSet/>
      <dgm:spPr/>
      <dgm:t>
        <a:bodyPr/>
        <a:lstStyle/>
        <a:p>
          <a:endParaRPr lang="ru-RU"/>
        </a:p>
      </dgm:t>
    </dgm:pt>
    <dgm:pt modelId="{D78950FA-7FED-4C0A-94E2-E85CE014509B}" type="sibTrans" cxnId="{9EE7208D-0AAF-4667-A89F-2F5C762883D5}">
      <dgm:prSet/>
      <dgm:spPr/>
      <dgm:t>
        <a:bodyPr/>
        <a:lstStyle/>
        <a:p>
          <a:endParaRPr lang="ru-RU"/>
        </a:p>
      </dgm:t>
    </dgm:pt>
    <dgm:pt modelId="{C563E9D2-2F10-4847-AA8C-690BA397895E}" type="pres">
      <dgm:prSet presAssocID="{054462D5-104F-4238-A3EB-F4A218DBB09C}" presName="linear" presStyleCnt="0">
        <dgm:presLayoutVars>
          <dgm:animLvl val="lvl"/>
          <dgm:resizeHandles val="exact"/>
        </dgm:presLayoutVars>
      </dgm:prSet>
      <dgm:spPr/>
    </dgm:pt>
    <dgm:pt modelId="{BE11A258-62A8-4F78-9C03-870FAA775ADD}" type="pres">
      <dgm:prSet presAssocID="{8CD6C745-6DF6-413E-B3F1-CF1349DEB9A5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6BBBB04-83FF-490F-AA57-63A0C9380E77}" type="presOf" srcId="{054462D5-104F-4238-A3EB-F4A218DBB09C}" destId="{C563E9D2-2F10-4847-AA8C-690BA397895E}" srcOrd="0" destOrd="0" presId="urn:microsoft.com/office/officeart/2005/8/layout/vList2"/>
    <dgm:cxn modelId="{9EE7208D-0AAF-4667-A89F-2F5C762883D5}" srcId="{054462D5-104F-4238-A3EB-F4A218DBB09C}" destId="{8CD6C745-6DF6-413E-B3F1-CF1349DEB9A5}" srcOrd="0" destOrd="0" parTransId="{E3024375-6B0F-4422-A69A-F7E1F207C700}" sibTransId="{D78950FA-7FED-4C0A-94E2-E85CE014509B}"/>
    <dgm:cxn modelId="{1EE465B4-EF87-4389-A34C-EE5B27D20235}" type="presOf" srcId="{8CD6C745-6DF6-413E-B3F1-CF1349DEB9A5}" destId="{BE11A258-62A8-4F78-9C03-870FAA775ADD}" srcOrd="0" destOrd="0" presId="urn:microsoft.com/office/officeart/2005/8/layout/vList2"/>
    <dgm:cxn modelId="{CE60DAD4-76AD-4D8F-AB1D-5C9C2C2397C2}" type="presParOf" srcId="{C563E9D2-2F10-4847-AA8C-690BA397895E}" destId="{BE11A258-62A8-4F78-9C03-870FAA775A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8FF9BA-DA8E-40E8-AC2D-4687DAA3E9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EBC6FA-73F4-4327-9A2D-31260054E89F}">
      <dgm:prSet/>
      <dgm:spPr/>
      <dgm:t>
        <a:bodyPr/>
        <a:lstStyle/>
        <a:p>
          <a:r>
            <a:rPr lang="ru-RU" b="1" dirty="0"/>
            <a:t>Но, к сожалению, мне становится всё хуже и хуже</a:t>
          </a:r>
          <a:r>
            <a:rPr lang="ru-RU" b="0" dirty="0"/>
            <a:t>. </a:t>
          </a:r>
          <a:endParaRPr lang="ru-RU" dirty="0"/>
        </a:p>
      </dgm:t>
    </dgm:pt>
    <dgm:pt modelId="{FE2545B0-D26A-4790-B47E-4A71549DAF83}" type="parTrans" cxnId="{CBFF88B3-8090-4FBF-BBFA-FD9E0591F404}">
      <dgm:prSet/>
      <dgm:spPr/>
      <dgm:t>
        <a:bodyPr/>
        <a:lstStyle/>
        <a:p>
          <a:endParaRPr lang="ru-RU"/>
        </a:p>
      </dgm:t>
    </dgm:pt>
    <dgm:pt modelId="{B0B9CA54-3408-4BFD-B804-61F4F2A65576}" type="sibTrans" cxnId="{CBFF88B3-8090-4FBF-BBFA-FD9E0591F404}">
      <dgm:prSet/>
      <dgm:spPr/>
      <dgm:t>
        <a:bodyPr/>
        <a:lstStyle/>
        <a:p>
          <a:endParaRPr lang="ru-RU"/>
        </a:p>
      </dgm:t>
    </dgm:pt>
    <dgm:pt modelId="{280EEF79-3C2B-4F02-B81A-AB2C884EAC6B}" type="pres">
      <dgm:prSet presAssocID="{F68FF9BA-DA8E-40E8-AC2D-4687DAA3E9DB}" presName="linear" presStyleCnt="0">
        <dgm:presLayoutVars>
          <dgm:animLvl val="lvl"/>
          <dgm:resizeHandles val="exact"/>
        </dgm:presLayoutVars>
      </dgm:prSet>
      <dgm:spPr/>
    </dgm:pt>
    <dgm:pt modelId="{B051C135-0F50-4FFA-86C6-7A8B9224DBE8}" type="pres">
      <dgm:prSet presAssocID="{42EBC6FA-73F4-4327-9A2D-31260054E89F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E3FC105-2DB6-4AAF-B0E0-704AD0AF6419}" type="presOf" srcId="{F68FF9BA-DA8E-40E8-AC2D-4687DAA3E9DB}" destId="{280EEF79-3C2B-4F02-B81A-AB2C884EAC6B}" srcOrd="0" destOrd="0" presId="urn:microsoft.com/office/officeart/2005/8/layout/vList2"/>
    <dgm:cxn modelId="{CBFF88B3-8090-4FBF-BBFA-FD9E0591F404}" srcId="{F68FF9BA-DA8E-40E8-AC2D-4687DAA3E9DB}" destId="{42EBC6FA-73F4-4327-9A2D-31260054E89F}" srcOrd="0" destOrd="0" parTransId="{FE2545B0-D26A-4790-B47E-4A71549DAF83}" sibTransId="{B0B9CA54-3408-4BFD-B804-61F4F2A65576}"/>
    <dgm:cxn modelId="{3D7A05F2-579B-49F9-9D91-30A6B4047E33}" type="presOf" srcId="{42EBC6FA-73F4-4327-9A2D-31260054E89F}" destId="{B051C135-0F50-4FFA-86C6-7A8B9224DBE8}" srcOrd="0" destOrd="0" presId="urn:microsoft.com/office/officeart/2005/8/layout/vList2"/>
    <dgm:cxn modelId="{562AEE4F-D121-4BDE-AB4B-631213167095}" type="presParOf" srcId="{280EEF79-3C2B-4F02-B81A-AB2C884EAC6B}" destId="{B051C135-0F50-4FFA-86C6-7A8B9224DBE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8F6F48-7592-4A59-BE0E-A3C0B308A590}">
      <dsp:nvSpPr>
        <dsp:cNvPr id="0" name=""/>
        <dsp:cNvSpPr/>
      </dsp:nvSpPr>
      <dsp:spPr>
        <a:xfrm>
          <a:off x="0" y="189404"/>
          <a:ext cx="8820000" cy="1421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dirty="0"/>
            <a:t>Здравствуйте, дети! Меня зовут Карлсон. Я заболел. Мне очень плохо. Я совсем не могу летать, и не могу попасть домой. Помогите мне, пожалуйста!</a:t>
          </a:r>
          <a:endParaRPr lang="ru-RU" sz="2700" kern="1200" dirty="0"/>
        </a:p>
      </dsp:txBody>
      <dsp:txXfrm>
        <a:off x="69394" y="258798"/>
        <a:ext cx="8681212" cy="12827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11A258-62A8-4F78-9C03-870FAA775ADD}">
      <dsp:nvSpPr>
        <dsp:cNvPr id="0" name=""/>
        <dsp:cNvSpPr/>
      </dsp:nvSpPr>
      <dsp:spPr>
        <a:xfrm>
          <a:off x="0" y="7335"/>
          <a:ext cx="5832360" cy="8108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0" kern="1200" dirty="0"/>
            <a:t>торты, пирожные, конфеты, печенье, варенье и пил лимонад.</a:t>
          </a:r>
          <a:endParaRPr lang="ru-RU" sz="2100" kern="1200" dirty="0"/>
        </a:p>
      </dsp:txBody>
      <dsp:txXfrm>
        <a:off x="39580" y="46915"/>
        <a:ext cx="5753200" cy="7316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51C135-0F50-4FFA-86C6-7A8B9224DBE8}">
      <dsp:nvSpPr>
        <dsp:cNvPr id="0" name=""/>
        <dsp:cNvSpPr/>
      </dsp:nvSpPr>
      <dsp:spPr>
        <a:xfrm>
          <a:off x="0" y="10260"/>
          <a:ext cx="5545080" cy="926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Но, к сожалению, мне становится всё хуже и хуже</a:t>
          </a:r>
          <a:r>
            <a:rPr lang="ru-RU" sz="2400" b="0" kern="1200" dirty="0"/>
            <a:t>. </a:t>
          </a:r>
          <a:endParaRPr lang="ru-RU" sz="2400" kern="1200" dirty="0"/>
        </a:p>
      </dsp:txBody>
      <dsp:txXfrm>
        <a:off x="45235" y="55495"/>
        <a:ext cx="5454610" cy="8361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/>
          <a:p>
            <a:pPr indent="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 idx="4"/>
          </p:nvPr>
        </p:nvSpPr>
        <p:spPr>
          <a:xfrm>
            <a:off x="3884400" y="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>
            <a:lvl1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0" strike="noStrike" spc="-1">
                <a:solidFill>
                  <a:srgbClr val="000000"/>
                </a:solidFill>
                <a:latin typeface="Arial"/>
                <a:ea typeface="Arial"/>
              </a:defRPr>
            </a:lvl1pPr>
          </a:lstStyle>
          <a:p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strike="noStrike" spc="-1">
                <a:solidFill>
                  <a:srgbClr val="000000"/>
                </a:solidFill>
                <a:latin typeface="Arial"/>
                <a:ea typeface="Arial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440"/>
            <a:ext cx="4572000" cy="3429000"/>
          </a:xfrm>
          <a:prstGeom prst="rect">
            <a:avLst/>
          </a:prstGeom>
          <a:noFill/>
          <a:ln w="12600">
            <a:solidFill>
              <a:srgbClr val="000000"/>
            </a:solidFill>
            <a:round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/>
          <a:p>
            <a:pPr indent="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 idx="5"/>
          </p:nvPr>
        </p:nvSpPr>
        <p:spPr>
          <a:xfrm>
            <a:off x="-360" y="868536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 indent="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 idx="6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>
            <a:lvl1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strike="noStrike" spc="-1">
                <a:solidFill>
                  <a:srgbClr val="000000"/>
                </a:solidFill>
                <a:latin typeface="Arial"/>
                <a:ea typeface="SimSun"/>
              </a:defRPr>
            </a:lvl1pPr>
          </a:lstStyle>
          <a:p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C705D76-12B9-4F77-B2EA-0C76511A65E2}" type="slidenum">
              <a:rPr lang="ru-RU" sz="1200" b="0" strike="noStrike" spc="-1">
                <a:solidFill>
                  <a:srgbClr val="000000"/>
                </a:solidFill>
                <a:latin typeface="Arial"/>
                <a:ea typeface="SimSun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Дополнительный материал к уроку </a:t>
            </a:r>
            <a:r>
              <a:rPr lang="ru-RU" sz="1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курса</a:t>
            </a:r>
            <a: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внеурочной деятельности «Разговор о правильном питании» во 2 классе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C705D76-12B9-4F77-B2EA-0C76511A65E2}" type="slidenum">
              <a:rPr lang="ru-RU" sz="1200" b="0" strike="noStrike" spc="-1" smtClean="0">
                <a:solidFill>
                  <a:srgbClr val="000000"/>
                </a:solidFill>
                <a:latin typeface="Arial"/>
                <a:ea typeface="SimSun"/>
              </a:rPr>
              <a:t>1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4239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46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9" name="Номер слайда 3"/>
          <p:cNvSpPr/>
          <p:nvPr/>
        </p:nvSpPr>
        <p:spPr>
          <a:xfrm>
            <a:off x="3884760" y="8685360"/>
            <a:ext cx="2971800" cy="45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4E6589D-CCA0-48E7-85A7-427C9998C1BB}" type="slidenum">
              <a:rPr lang="ru-RU" sz="1200" b="0" strike="noStrike" spc="-1">
                <a:solidFill>
                  <a:srgbClr val="000000"/>
                </a:solidFill>
                <a:latin typeface="Arial"/>
                <a:ea typeface="SimSun"/>
              </a:rPr>
              <a:t>2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Чтобы вылечиться, я ел только  вкусное: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C705D76-12B9-4F77-B2EA-0C76511A65E2}" type="slidenum">
              <a:rPr lang="ru-RU" sz="1200" b="0" strike="noStrike" spc="-1" smtClean="0">
                <a:solidFill>
                  <a:srgbClr val="000000"/>
                </a:solidFill>
                <a:latin typeface="Arial"/>
                <a:ea typeface="SimSun"/>
              </a:rPr>
              <a:t>3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6342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C705D76-12B9-4F77-B2EA-0C76511A65E2}" type="slidenum">
              <a:rPr lang="ru-RU" sz="1200" b="0" strike="noStrike" spc="-1" smtClean="0">
                <a:solidFill>
                  <a:srgbClr val="000000"/>
                </a:solidFill>
                <a:latin typeface="Arial"/>
                <a:ea typeface="SimSun"/>
              </a:rPr>
              <a:t>21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9470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EDD183C-6B8E-4809-B26E-63A9D370719C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7B6FE63-5851-4C6E-AEA3-8A56C56AC91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A58F7A3-6A51-4B40-AC67-0F35C5043FDF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4865760-B7AD-45A9-B93E-2F023E622647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708BC27-A21A-442D-A158-F76B010DFA20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D5307F7-FFF2-4C84-B121-7E4D0AFEBE2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5F16C24-B409-4253-A6F5-AB2D12793C7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DCA95AF-403A-4067-8037-A56DB14A259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79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3177160-727E-44BB-BA1A-547554F1AB0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3BACC8D-AF04-40EE-9B0C-68715C1D4F3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43C81FE-7BDB-4091-8576-630D35CFB6E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indent="0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B5F5165-64FA-460A-9696-47B0FA16C915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marL="343080" indent="-34308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743040" lvl="1" indent="-285840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0" strike="noStrike" spc="-1">
                <a:solidFill>
                  <a:srgbClr val="898989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strike="noStrike" spc="-1">
                <a:solidFill>
                  <a:srgbClr val="898989"/>
                </a:solidFill>
                <a:latin typeface="Calibri"/>
                <a:ea typeface="SimSu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A415863-6C35-4A10-967F-AC7818DB1FD9}" type="slidenum">
              <a:rPr lang="ru-RU" sz="1200" b="0" strike="noStrike" spc="-1">
                <a:solidFill>
                  <a:srgbClr val="898989"/>
                </a:solidFill>
                <a:latin typeface="Calibri"/>
                <a:ea typeface="SimSun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freepik.com/search?format=search&amp;last_filter=type&amp;last_value=photo&amp;query=%D1%84%D1%80%D1%83%D0%BA%D1%82%D1%8B&amp;type=photo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gazetairkutsk.ru/society/test-vspomnite-slova-karlsona" TargetMode="External"/><Relationship Id="rId4" Type="http://schemas.openxmlformats.org/officeDocument/2006/relationships/hyperlink" Target="https://zagadki-otvetami.ru/allzagadki/vitaminy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855BA4-16A0-4287-8BD9-A8C6DC803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4592"/>
            <a:ext cx="8229600" cy="2576146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ea typeface="Batang" panose="02030600000101010101" pitchFamily="18" charset="-127"/>
              </a:rPr>
              <a:t>              </a:t>
            </a:r>
            <a:r>
              <a:rPr lang="ru-RU" sz="40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«Овощи ягоды и фрукты – витаминные продукты»</a:t>
            </a:r>
            <a:br>
              <a:rPr lang="ru-RU" sz="40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</a:b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BF95E4-99F4-452D-A150-2ADBA247CE1B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879730" y="4528038"/>
            <a:ext cx="3587261" cy="2329962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/>
              <a:t>Автор: Капуста Наталья Владимировна, </a:t>
            </a:r>
          </a:p>
          <a:p>
            <a:pPr marL="0" indent="0">
              <a:buNone/>
            </a:pPr>
            <a:r>
              <a:rPr lang="ru-RU" sz="1400" dirty="0"/>
              <a:t>                   Учитель начальных классов</a:t>
            </a:r>
          </a:p>
          <a:p>
            <a:pPr marL="0" indent="0">
              <a:buNone/>
            </a:pPr>
            <a:r>
              <a:rPr lang="ru-RU" sz="1400" dirty="0"/>
              <a:t>          МБОУ СОШ №2 им. В.В. Горбатко</a:t>
            </a:r>
          </a:p>
          <a:p>
            <a:pPr marL="0" indent="0">
              <a:buNone/>
            </a:pPr>
            <a:r>
              <a:rPr lang="ru-RU" sz="1400" dirty="0"/>
              <a:t>                                         г. Горячий Ключ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B47993-E2FD-4F20-922D-9B1DF8C1CBD2}"/>
              </a:ext>
            </a:extLst>
          </p:cNvPr>
          <p:cNvSpPr txBox="1"/>
          <p:nvPr/>
        </p:nvSpPr>
        <p:spPr>
          <a:xfrm>
            <a:off x="2391508" y="2712358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/>
              <a:t>Дополнительный материал к занятию по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внеурочной деятельности «Разговор о правильном питании» во 2 классе</a:t>
            </a:r>
          </a:p>
        </p:txBody>
      </p:sp>
    </p:spTree>
    <p:extLst>
      <p:ext uri="{BB962C8B-B14F-4D97-AF65-F5344CB8AC3E}">
        <p14:creationId xmlns:p14="http://schemas.microsoft.com/office/powerpoint/2010/main" val="269416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Изображение 104"/>
          <p:cNvPicPr/>
          <p:nvPr/>
        </p:nvPicPr>
        <p:blipFill>
          <a:blip r:embed="rId2"/>
          <a:stretch/>
        </p:blipFill>
        <p:spPr>
          <a:xfrm>
            <a:off x="-252360" y="-100080"/>
            <a:ext cx="9713880" cy="7212240"/>
          </a:xfrm>
          <a:prstGeom prst="rect">
            <a:avLst/>
          </a:prstGeom>
          <a:ln w="0">
            <a:noFill/>
          </a:ln>
        </p:spPr>
      </p:pic>
      <p:sp>
        <p:nvSpPr>
          <p:cNvPr id="65" name="Text Box 8"/>
          <p:cNvSpPr/>
          <p:nvPr/>
        </p:nvSpPr>
        <p:spPr>
          <a:xfrm>
            <a:off x="250920" y="1844640"/>
            <a:ext cx="8886600" cy="2837160"/>
          </a:xfrm>
          <a:prstGeom prst="rect">
            <a:avLst/>
          </a:prstGeom>
          <a:solidFill>
            <a:srgbClr val="FFFFFF"/>
          </a:solidFill>
          <a:ln w="25560">
            <a:solidFill>
              <a:srgbClr val="4F81BD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1" strike="noStrike" spc="-1">
                <a:solidFill>
                  <a:srgbClr val="1F497D"/>
                </a:solidFill>
                <a:latin typeface="Calibri"/>
              </a:rPr>
              <a:t> Витамин D важен для развития костей и зубов младенцев.</a:t>
            </a:r>
            <a:endParaRPr lang="en-US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Изображение 113"/>
          <p:cNvPicPr/>
          <p:nvPr/>
        </p:nvPicPr>
        <p:blipFill>
          <a:blip r:embed="rId2"/>
          <a:stretch/>
        </p:blipFill>
        <p:spPr>
          <a:xfrm>
            <a:off x="-828720" y="-316080"/>
            <a:ext cx="10974600" cy="6917040"/>
          </a:xfrm>
          <a:prstGeom prst="rect">
            <a:avLst/>
          </a:prstGeom>
          <a:ln w="0">
            <a:noFill/>
          </a:ln>
        </p:spPr>
      </p:pic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971640" y="2188800"/>
            <a:ext cx="7772400" cy="1469880"/>
          </a:xfrm>
          <a:prstGeom prst="rect">
            <a:avLst/>
          </a:prstGeom>
          <a:solidFill>
            <a:srgbClr val="DDD9C3"/>
          </a:solidFill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8800" b="0" strike="noStrike" spc="-1">
                <a:solidFill>
                  <a:srgbClr val="000000"/>
                </a:solidFill>
                <a:latin typeface="Calibri"/>
              </a:rPr>
              <a:t>Где ты</a:t>
            </a: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, </a:t>
            </a:r>
            <a:br>
              <a:rPr sz="4400"/>
            </a:b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800" cy="1752480"/>
          </a:xfrm>
          <a:prstGeom prst="rect">
            <a:avLst/>
          </a:prstGeom>
          <a:solidFill>
            <a:srgbClr val="DDD9C3"/>
          </a:solidFill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spcBef>
                <a:spcPts val="22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8800" b="0" strike="noStrike" spc="-1">
                <a:solidFill>
                  <a:srgbClr val="898989"/>
                </a:solidFill>
                <a:latin typeface="Calibri"/>
              </a:rPr>
              <a:t>витаминка?</a:t>
            </a:r>
            <a:endParaRPr lang="en-US" sz="8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Прямоугольник 63"/>
          <p:cNvSpPr/>
          <p:nvPr/>
        </p:nvSpPr>
        <p:spPr>
          <a:xfrm>
            <a:off x="595440" y="1042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Прямоугольник 64"/>
          <p:cNvSpPr/>
          <p:nvPr/>
        </p:nvSpPr>
        <p:spPr>
          <a:xfrm>
            <a:off x="60480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Прямоугольник 64"/>
          <p:cNvSpPr/>
          <p:nvPr/>
        </p:nvSpPr>
        <p:spPr>
          <a:xfrm>
            <a:off x="60480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Прямоугольник 50"/>
          <p:cNvSpPr/>
          <p:nvPr/>
        </p:nvSpPr>
        <p:spPr>
          <a:xfrm>
            <a:off x="582480" y="10368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Прямоугольник 64"/>
          <p:cNvSpPr/>
          <p:nvPr/>
        </p:nvSpPr>
        <p:spPr>
          <a:xfrm>
            <a:off x="62064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Ф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Прямоугольник 50"/>
          <p:cNvSpPr/>
          <p:nvPr/>
        </p:nvSpPr>
        <p:spPr>
          <a:xfrm>
            <a:off x="582480" y="10368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Прямоугольник 64"/>
          <p:cNvSpPr/>
          <p:nvPr/>
        </p:nvSpPr>
        <p:spPr>
          <a:xfrm>
            <a:off x="62064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Ф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П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У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Прямоугольник 50"/>
          <p:cNvSpPr/>
          <p:nvPr/>
        </p:nvSpPr>
        <p:spPr>
          <a:xfrm>
            <a:off x="582480" y="10368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М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Прямоугольник 64"/>
          <p:cNvSpPr/>
          <p:nvPr/>
        </p:nvSpPr>
        <p:spPr>
          <a:xfrm>
            <a:off x="62064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Ф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П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У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1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Прямоугольник 50"/>
          <p:cNvSpPr/>
          <p:nvPr/>
        </p:nvSpPr>
        <p:spPr>
          <a:xfrm>
            <a:off x="582480" y="10368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8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М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9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2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Прямоугольник 64"/>
          <p:cNvSpPr/>
          <p:nvPr/>
        </p:nvSpPr>
        <p:spPr>
          <a:xfrm>
            <a:off x="62064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4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Ф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5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П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У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4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9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Н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1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2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М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Прямоугольник 50"/>
          <p:cNvSpPr/>
          <p:nvPr/>
        </p:nvSpPr>
        <p:spPr>
          <a:xfrm>
            <a:off x="582480" y="10368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4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Н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М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9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3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4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7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Прямоугольник 64"/>
          <p:cNvSpPr/>
          <p:nvPr/>
        </p:nvSpPr>
        <p:spPr>
          <a:xfrm>
            <a:off x="62064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Ф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П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У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9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8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9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Н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Я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1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М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7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8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Ы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9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Прямоугольник 50"/>
          <p:cNvSpPr/>
          <p:nvPr/>
        </p:nvSpPr>
        <p:spPr>
          <a:xfrm>
            <a:off x="582480" y="10368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tile tx="0" ty="0" sx="100000" sy="100000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Прямоугольник 1"/>
          <p:cNvSpPr/>
          <p:nvPr/>
        </p:nvSpPr>
        <p:spPr>
          <a:xfrm>
            <a:off x="2919240" y="2554200"/>
            <a:ext cx="71928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3" name="Прямоугольник 2"/>
          <p:cNvSpPr/>
          <p:nvPr/>
        </p:nvSpPr>
        <p:spPr>
          <a:xfrm>
            <a:off x="2901960" y="1797120"/>
            <a:ext cx="72072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Прямоугольник 3"/>
          <p:cNvSpPr/>
          <p:nvPr/>
        </p:nvSpPr>
        <p:spPr>
          <a:xfrm>
            <a:off x="2919240" y="4844880"/>
            <a:ext cx="71928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Н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Прямоугольник 4"/>
          <p:cNvSpPr/>
          <p:nvPr/>
        </p:nvSpPr>
        <p:spPr>
          <a:xfrm>
            <a:off x="2905200" y="103968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" name="Прямоугольник 5"/>
          <p:cNvSpPr/>
          <p:nvPr/>
        </p:nvSpPr>
        <p:spPr>
          <a:xfrm>
            <a:off x="2927520" y="3316320"/>
            <a:ext cx="720720" cy="7207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М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Прямоугольник 6"/>
          <p:cNvSpPr/>
          <p:nvPr/>
        </p:nvSpPr>
        <p:spPr>
          <a:xfrm>
            <a:off x="2919240" y="4086360"/>
            <a:ext cx="719280" cy="71892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И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Прямоугольник 7"/>
          <p:cNvSpPr/>
          <p:nvPr/>
        </p:nvSpPr>
        <p:spPr>
          <a:xfrm>
            <a:off x="2927520" y="56196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Ы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Прямоугольник 8"/>
          <p:cNvSpPr/>
          <p:nvPr/>
        </p:nvSpPr>
        <p:spPr>
          <a:xfrm>
            <a:off x="5248440" y="258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Прямоугольник 9"/>
          <p:cNvSpPr/>
          <p:nvPr/>
        </p:nvSpPr>
        <p:spPr>
          <a:xfrm>
            <a:off x="4470480" y="270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1" name="Прямоугольник 11"/>
          <p:cNvSpPr/>
          <p:nvPr/>
        </p:nvSpPr>
        <p:spPr>
          <a:xfrm>
            <a:off x="3686040" y="257040"/>
            <a:ext cx="71928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spc="-1" dirty="0">
                <a:solidFill>
                  <a:srgbClr val="FFFFFF"/>
                </a:solidFill>
                <a:latin typeface="Calibri"/>
              </a:rPr>
              <a:t>ё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2" name="Прямоугольник 12"/>
          <p:cNvSpPr/>
          <p:nvPr/>
        </p:nvSpPr>
        <p:spPr>
          <a:xfrm>
            <a:off x="2133720" y="2570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TextBox 16"/>
          <p:cNvSpPr/>
          <p:nvPr/>
        </p:nvSpPr>
        <p:spPr>
          <a:xfrm>
            <a:off x="6016680" y="257040"/>
            <a:ext cx="685800" cy="70344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Прямоугольник 59"/>
          <p:cNvSpPr/>
          <p:nvPr/>
        </p:nvSpPr>
        <p:spPr>
          <a:xfrm>
            <a:off x="3687840" y="1025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Прямоугольник 61"/>
          <p:cNvSpPr/>
          <p:nvPr/>
        </p:nvSpPr>
        <p:spPr>
          <a:xfrm>
            <a:off x="2119320" y="10288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Прямоугольник 62"/>
          <p:cNvSpPr/>
          <p:nvPr/>
        </p:nvSpPr>
        <p:spPr>
          <a:xfrm>
            <a:off x="1357200" y="10396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7" name="Прямоугольник 64"/>
          <p:cNvSpPr/>
          <p:nvPr/>
        </p:nvSpPr>
        <p:spPr>
          <a:xfrm>
            <a:off x="62064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8" name="Прямоугольник 65"/>
          <p:cNvSpPr/>
          <p:nvPr/>
        </p:nvSpPr>
        <p:spPr>
          <a:xfrm>
            <a:off x="136836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9" name="Прямоугольник 66"/>
          <p:cNvSpPr/>
          <p:nvPr/>
        </p:nvSpPr>
        <p:spPr>
          <a:xfrm>
            <a:off x="21337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Прямоугольник 67"/>
          <p:cNvSpPr/>
          <p:nvPr/>
        </p:nvSpPr>
        <p:spPr>
          <a:xfrm>
            <a:off x="21510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Прямоугольник 68"/>
          <p:cNvSpPr/>
          <p:nvPr/>
        </p:nvSpPr>
        <p:spPr>
          <a:xfrm>
            <a:off x="3687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Прямоугольник 69"/>
          <p:cNvSpPr/>
          <p:nvPr/>
        </p:nvSpPr>
        <p:spPr>
          <a:xfrm>
            <a:off x="444492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Ф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Прямоугольник 70"/>
          <p:cNvSpPr/>
          <p:nvPr/>
        </p:nvSpPr>
        <p:spPr>
          <a:xfrm>
            <a:off x="5210280" y="18082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Е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Прямоугольник 71"/>
          <p:cNvSpPr/>
          <p:nvPr/>
        </p:nvSpPr>
        <p:spPr>
          <a:xfrm>
            <a:off x="597384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Прямоугольник 72"/>
          <p:cNvSpPr/>
          <p:nvPr/>
        </p:nvSpPr>
        <p:spPr>
          <a:xfrm>
            <a:off x="6756480" y="1798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Прямоугольник 73"/>
          <p:cNvSpPr/>
          <p:nvPr/>
        </p:nvSpPr>
        <p:spPr>
          <a:xfrm>
            <a:off x="369720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П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7" name="Прямоугольник 74"/>
          <p:cNvSpPr/>
          <p:nvPr/>
        </p:nvSpPr>
        <p:spPr>
          <a:xfrm>
            <a:off x="4460760" y="2571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У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8" name="Прямоугольник 75"/>
          <p:cNvSpPr/>
          <p:nvPr/>
        </p:nvSpPr>
        <p:spPr>
          <a:xfrm>
            <a:off x="5226120" y="2581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С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9" name="Прямоугольник 76"/>
          <p:cNvSpPr/>
          <p:nvPr/>
        </p:nvSpPr>
        <p:spPr>
          <a:xfrm>
            <a:off x="599904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0" name="Прямоугольник 77"/>
          <p:cNvSpPr/>
          <p:nvPr/>
        </p:nvSpPr>
        <p:spPr>
          <a:xfrm>
            <a:off x="6764400" y="2563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Прямоугольник 78"/>
          <p:cNvSpPr/>
          <p:nvPr/>
        </p:nvSpPr>
        <p:spPr>
          <a:xfrm>
            <a:off x="369720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2" name="Прямоугольник 79"/>
          <p:cNvSpPr/>
          <p:nvPr/>
        </p:nvSpPr>
        <p:spPr>
          <a:xfrm>
            <a:off x="4452840" y="3344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3" name="Прямоугольник 80"/>
          <p:cNvSpPr/>
          <p:nvPr/>
        </p:nvSpPr>
        <p:spPr>
          <a:xfrm>
            <a:off x="5226120" y="3344760"/>
            <a:ext cx="68400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4" name="Прямоугольник 81"/>
          <p:cNvSpPr/>
          <p:nvPr/>
        </p:nvSpPr>
        <p:spPr>
          <a:xfrm>
            <a:off x="5965920" y="33368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О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5" name="Прямоугольник 82"/>
          <p:cNvSpPr/>
          <p:nvPr/>
        </p:nvSpPr>
        <p:spPr>
          <a:xfrm>
            <a:off x="6738840" y="3328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Прямоугольник 83"/>
          <p:cNvSpPr/>
          <p:nvPr/>
        </p:nvSpPr>
        <p:spPr>
          <a:xfrm>
            <a:off x="7496280" y="33037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Ь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7" name="Прямоугольник 84"/>
          <p:cNvSpPr/>
          <p:nvPr/>
        </p:nvSpPr>
        <p:spPr>
          <a:xfrm>
            <a:off x="4460760" y="41274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8" name="Прямоугольник 85"/>
          <p:cNvSpPr/>
          <p:nvPr/>
        </p:nvSpPr>
        <p:spPr>
          <a:xfrm>
            <a:off x="3697200" y="4102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Н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9" name="Прямоугольник 86"/>
          <p:cNvSpPr/>
          <p:nvPr/>
        </p:nvSpPr>
        <p:spPr>
          <a:xfrm>
            <a:off x="3697200" y="48672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Я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0" name="Прямоугольник 87"/>
          <p:cNvSpPr/>
          <p:nvPr/>
        </p:nvSpPr>
        <p:spPr>
          <a:xfrm>
            <a:off x="36878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К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1" name="Прямоугольник 88"/>
          <p:cNvSpPr/>
          <p:nvPr/>
        </p:nvSpPr>
        <p:spPr>
          <a:xfrm>
            <a:off x="4437000" y="56307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2" name="Прямоугольник 89"/>
          <p:cNvSpPr/>
          <p:nvPr/>
        </p:nvSpPr>
        <p:spPr>
          <a:xfrm>
            <a:off x="5192640" y="564048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3" name="Прямоугольник 90"/>
          <p:cNvSpPr/>
          <p:nvPr/>
        </p:nvSpPr>
        <p:spPr>
          <a:xfrm>
            <a:off x="214164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Л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4" name="Прямоугольник 91"/>
          <p:cNvSpPr/>
          <p:nvPr/>
        </p:nvSpPr>
        <p:spPr>
          <a:xfrm>
            <a:off x="1368360" y="408456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А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5" name="Прямоугольник 92"/>
          <p:cNvSpPr/>
          <p:nvPr/>
        </p:nvSpPr>
        <p:spPr>
          <a:xfrm>
            <a:off x="612720" y="407664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М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6" name="Прямоугольник 93"/>
          <p:cNvSpPr/>
          <p:nvPr/>
        </p:nvSpPr>
        <p:spPr>
          <a:xfrm>
            <a:off x="1378080" y="48420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Д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7" name="Прямоугольник 94"/>
          <p:cNvSpPr/>
          <p:nvPr/>
        </p:nvSpPr>
        <p:spPr>
          <a:xfrm>
            <a:off x="2141640" y="4849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Ы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8" name="Прямоугольник 95"/>
          <p:cNvSpPr/>
          <p:nvPr/>
        </p:nvSpPr>
        <p:spPr>
          <a:xfrm>
            <a:off x="2151000" y="561492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Т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9" name="Прямоугольник 96"/>
          <p:cNvSpPr/>
          <p:nvPr/>
        </p:nvSpPr>
        <p:spPr>
          <a:xfrm>
            <a:off x="2908440" y="268200"/>
            <a:ext cx="720720" cy="719280"/>
          </a:xfrm>
          <a:prstGeom prst="rect">
            <a:avLst/>
          </a:prstGeom>
          <a:solidFill>
            <a:srgbClr val="C0000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0" name="Прямоугольник 50"/>
          <p:cNvSpPr/>
          <p:nvPr/>
        </p:nvSpPr>
        <p:spPr>
          <a:xfrm>
            <a:off x="582480" y="1036800"/>
            <a:ext cx="720720" cy="720720"/>
          </a:xfrm>
          <a:prstGeom prst="rect">
            <a:avLst/>
          </a:prstGeom>
          <a:solidFill>
            <a:srgbClr val="0070C0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strike="noStrike" spc="-1">
                <a:solidFill>
                  <a:srgbClr val="FFFFFF"/>
                </a:solidFill>
                <a:latin typeface="Calibri"/>
              </a:rPr>
              <a:t>Р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46724C-55E7-4DF2-92E2-D62C53DEF89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l="16882" t="17824" r="18299" b="17035"/>
          <a:stretch/>
        </p:blipFill>
        <p:spPr>
          <a:xfrm>
            <a:off x="527537" y="246185"/>
            <a:ext cx="7763609" cy="6330461"/>
          </a:xfrm>
          <a:prstGeom prst="rect">
            <a:avLst/>
          </a:prstGeom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64BE16E2-C2E4-4CC6-AF8B-BFA365ECA1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982355"/>
              </p:ext>
            </p:extLst>
          </p:nvPr>
        </p:nvGraphicFramePr>
        <p:xfrm>
          <a:off x="0" y="5057280"/>
          <a:ext cx="8820000" cy="180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Rectangle 2"/>
          <p:cNvSpPr/>
          <p:nvPr/>
        </p:nvSpPr>
        <p:spPr>
          <a:xfrm>
            <a:off x="179280" y="44280"/>
            <a:ext cx="9144000" cy="6858000"/>
          </a:xfrm>
          <a:prstGeom prst="rect">
            <a:avLst/>
          </a:prstGeom>
          <a:solidFill>
            <a:srgbClr val="FFFFFF"/>
          </a:solidFill>
          <a:ln w="380880">
            <a:solidFill>
              <a:srgbClr val="13923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2" name="Picture 3" descr="n_kz_pomidor_01"/>
          <p:cNvPicPr/>
          <p:nvPr/>
        </p:nvPicPr>
        <p:blipFill>
          <a:blip r:embed="rId2"/>
          <a:stretch/>
        </p:blipFill>
        <p:spPr>
          <a:xfrm>
            <a:off x="324000" y="333360"/>
            <a:ext cx="2879640" cy="2152800"/>
          </a:xfrm>
          <a:prstGeom prst="rect">
            <a:avLst/>
          </a:prstGeom>
          <a:ln w="0">
            <a:noFill/>
          </a:ln>
        </p:spPr>
      </p:pic>
      <p:pic>
        <p:nvPicPr>
          <p:cNvPr id="463" name="Picture 9" descr="20080616_007"/>
          <p:cNvPicPr/>
          <p:nvPr/>
        </p:nvPicPr>
        <p:blipFill>
          <a:blip r:embed="rId3"/>
          <a:srcRect b="114"/>
          <a:stretch/>
        </p:blipFill>
        <p:spPr>
          <a:xfrm>
            <a:off x="324000" y="2637000"/>
            <a:ext cx="2879640" cy="2087280"/>
          </a:xfrm>
          <a:prstGeom prst="rect">
            <a:avLst/>
          </a:prstGeom>
          <a:ln w="0">
            <a:noFill/>
          </a:ln>
        </p:spPr>
      </p:pic>
      <p:sp>
        <p:nvSpPr>
          <p:cNvPr id="464" name="Text Box 10"/>
          <p:cNvSpPr/>
          <p:nvPr/>
        </p:nvSpPr>
        <p:spPr>
          <a:xfrm>
            <a:off x="3708360" y="3284640"/>
            <a:ext cx="4753080" cy="3448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Чтоб здоровым, сильным быть,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Надо овощи любить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Все без исключения. 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В этом нет сомнения!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В каждом польза есть и вкус,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И решить я не берусь: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Кто из вас вкуснее,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Кто из вас нужнее!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Ешьте больше овощей –</a:t>
            </a:r>
            <a:br>
              <a:rPr sz="2000"/>
            </a:br>
            <a:r>
              <a:rPr lang="ru-RU" sz="2000" b="1" i="1" strike="noStrike" spc="-1">
                <a:solidFill>
                  <a:srgbClr val="006600"/>
                </a:solidFill>
                <a:latin typeface="Bookman Old Style"/>
                <a:ea typeface="SimSun"/>
              </a:rPr>
              <a:t>Будете вы здоровей!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Text Box 11"/>
          <p:cNvSpPr/>
          <p:nvPr/>
        </p:nvSpPr>
        <p:spPr>
          <a:xfrm>
            <a:off x="3276720" y="476280"/>
            <a:ext cx="5543280" cy="201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11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1" strike="noStrike" spc="-1">
                <a:solidFill>
                  <a:srgbClr val="663300"/>
                </a:solidFill>
                <a:latin typeface="Palatino Linotype"/>
                <a:ea typeface="SimSun"/>
              </a:rPr>
              <a:t>Сырые овощи и фрукты а так же ягоды по праву считаются наиболее полезными продуктами питания. Они содержат огромное количество витаминов, укрепляют иммунитет, являются отличной профилактикой многих болезней.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6" name="Picture 6" descr="710077"/>
          <p:cNvPicPr/>
          <p:nvPr/>
        </p:nvPicPr>
        <p:blipFill>
          <a:blip r:embed="rId4"/>
          <a:stretch/>
        </p:blipFill>
        <p:spPr>
          <a:xfrm>
            <a:off x="357120" y="4857840"/>
            <a:ext cx="2786040" cy="1714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repl">
                                        <p:cTn id="7" dur="20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2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E868E45-5F99-492C-969D-94609AB75B03}"/>
              </a:ext>
            </a:extLst>
          </p:cNvPr>
          <p:cNvSpPr txBox="1"/>
          <p:nvPr/>
        </p:nvSpPr>
        <p:spPr>
          <a:xfrm flipH="1">
            <a:off x="1925515" y="474757"/>
            <a:ext cx="4800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Список используемых источников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962909-A9F2-4672-B118-84CF14A0871D}"/>
              </a:ext>
            </a:extLst>
          </p:cNvPr>
          <p:cNvSpPr txBox="1"/>
          <p:nvPr/>
        </p:nvSpPr>
        <p:spPr>
          <a:xfrm rot="10800000" flipV="1">
            <a:off x="659422" y="4002787"/>
            <a:ext cx="65590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8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https://ru.freepik.com/search?format=search&amp;last_filter=type&amp;last_value=photo&amp;query=%D1%84%D1%80%D1%83%D0%BA%D1%82%D1%8B&amp;type=photo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8DA0EC-305B-432C-8110-65E5C8CC5359}"/>
              </a:ext>
            </a:extLst>
          </p:cNvPr>
          <p:cNvSpPr txBox="1"/>
          <p:nvPr/>
        </p:nvSpPr>
        <p:spPr>
          <a:xfrm rot="10800000" flipV="1">
            <a:off x="641838" y="3361620"/>
            <a:ext cx="5046782" cy="307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3175" indent="-285750" algn="just">
              <a:lnSpc>
                <a:spcPts val="161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8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https://zagadki-otvetami.ru/allzagadki/vitaminy/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2E9B8D-8058-4809-892F-965A3DEF2554}"/>
              </a:ext>
            </a:extLst>
          </p:cNvPr>
          <p:cNvSpPr txBox="1"/>
          <p:nvPr/>
        </p:nvSpPr>
        <p:spPr>
          <a:xfrm>
            <a:off x="641838" y="2294792"/>
            <a:ext cx="67700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https://www.gazetairkutsk.ru/society/test-vspomnite-slova-karlsona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6D25B3-D7AE-43B5-B957-DC1EC9FC87B0}"/>
              </a:ext>
            </a:extLst>
          </p:cNvPr>
          <p:cNvSpPr txBox="1"/>
          <p:nvPr/>
        </p:nvSpPr>
        <p:spPr>
          <a:xfrm>
            <a:off x="870438" y="1380392"/>
            <a:ext cx="5591908" cy="492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161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М.М. Безруких, А.Г. Макеева, Т.А .Филиппова « Разговор о здоровье и правильном питании» методическое пособие для учителя. Москва 2023 г.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255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73634B2-168F-417F-ABF6-6BBF35119D90}"/>
              </a:ext>
            </a:extLst>
          </p:cNvPr>
          <p:cNvSpPr/>
          <p:nvPr/>
        </p:nvSpPr>
        <p:spPr>
          <a:xfrm>
            <a:off x="940778" y="158262"/>
            <a:ext cx="6611814" cy="121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E8570E-844E-448B-B01E-659D09E46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081" y="1412998"/>
            <a:ext cx="7601764" cy="49603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C69530-782F-41B9-B368-099453B997FE}"/>
              </a:ext>
            </a:extLst>
          </p:cNvPr>
          <p:cNvSpPr txBox="1"/>
          <p:nvPr/>
        </p:nvSpPr>
        <p:spPr>
          <a:xfrm>
            <a:off x="1283677" y="342901"/>
            <a:ext cx="61282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Чтобы вылечиться, я ел только  вкусное: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2"/>
          <p:cNvPicPr/>
          <p:nvPr/>
        </p:nvPicPr>
        <p:blipFill>
          <a:blip r:embed="rId2"/>
          <a:stretch/>
        </p:blipFill>
        <p:spPr>
          <a:xfrm>
            <a:off x="0" y="835200"/>
            <a:ext cx="9144000" cy="5186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8F62D025-C42E-4E4A-9D0D-E38BB99189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6381337"/>
              </p:ext>
            </p:extLst>
          </p:nvPr>
        </p:nvGraphicFramePr>
        <p:xfrm>
          <a:off x="395280" y="907920"/>
          <a:ext cx="5832360" cy="825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F1F6E19A-3DD6-43B9-A1A0-EFB69B7A78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191736"/>
              </p:ext>
            </p:extLst>
          </p:nvPr>
        </p:nvGraphicFramePr>
        <p:xfrm>
          <a:off x="179280" y="5013360"/>
          <a:ext cx="5545080" cy="947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Изображение 100"/>
          <p:cNvPicPr/>
          <p:nvPr/>
        </p:nvPicPr>
        <p:blipFill>
          <a:blip r:embed="rId2"/>
          <a:stretch/>
        </p:blipFill>
        <p:spPr>
          <a:xfrm>
            <a:off x="-108000" y="0"/>
            <a:ext cx="9588600" cy="7145280"/>
          </a:xfrm>
          <a:prstGeom prst="rect">
            <a:avLst/>
          </a:prstGeom>
          <a:ln w="0">
            <a:noFill/>
          </a:ln>
        </p:spPr>
      </p:pic>
      <p:pic>
        <p:nvPicPr>
          <p:cNvPr id="56" name="WordArt 6"/>
          <p:cNvPicPr/>
          <p:nvPr/>
        </p:nvPicPr>
        <p:blipFill>
          <a:blip r:embed="rId3"/>
          <a:stretch/>
        </p:blipFill>
        <p:spPr>
          <a:xfrm>
            <a:off x="506520" y="2614680"/>
            <a:ext cx="8326440" cy="1500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2"/>
          <p:cNvPicPr/>
          <p:nvPr/>
        </p:nvPicPr>
        <p:blipFill>
          <a:blip r:embed="rId2"/>
          <a:stretch/>
        </p:blipFill>
        <p:spPr>
          <a:xfrm>
            <a:off x="73080" y="133200"/>
            <a:ext cx="8997840" cy="6591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Изображение 101"/>
          <p:cNvPicPr/>
          <p:nvPr/>
        </p:nvPicPr>
        <p:blipFill>
          <a:blip r:embed="rId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0">
            <a:noFill/>
          </a:ln>
        </p:spPr>
      </p:pic>
      <p:sp>
        <p:nvSpPr>
          <p:cNvPr id="59" name="Text Box 8"/>
          <p:cNvSpPr/>
          <p:nvPr/>
        </p:nvSpPr>
        <p:spPr>
          <a:xfrm>
            <a:off x="128520" y="2205000"/>
            <a:ext cx="8886960" cy="2562840"/>
          </a:xfrm>
          <a:prstGeom prst="rect">
            <a:avLst/>
          </a:prstGeom>
          <a:solidFill>
            <a:srgbClr val="FFFFFF"/>
          </a:solidFill>
          <a:ln w="25560">
            <a:solidFill>
              <a:srgbClr val="F79646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5400" b="1" strike="noStrike" spc="-1">
                <a:solidFill>
                  <a:srgbClr val="C0504D"/>
                </a:solidFill>
                <a:latin typeface="Calibri"/>
              </a:rPr>
              <a:t>  Витамин А  играет важную роль в формировании костей и зубов.</a:t>
            </a:r>
            <a:endParaRPr lang="en-US" sz="5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Изображение 102"/>
          <p:cNvPicPr/>
          <p:nvPr/>
        </p:nvPicPr>
        <p:blipFill>
          <a:blip r:embed="rId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0">
            <a:noFill/>
          </a:ln>
        </p:spPr>
      </p:pic>
      <p:sp>
        <p:nvSpPr>
          <p:cNvPr id="61" name="Text Box 8"/>
          <p:cNvSpPr/>
          <p:nvPr/>
        </p:nvSpPr>
        <p:spPr>
          <a:xfrm>
            <a:off x="250920" y="1844640"/>
            <a:ext cx="8886600" cy="2837160"/>
          </a:xfrm>
          <a:prstGeom prst="rect">
            <a:avLst/>
          </a:prstGeom>
          <a:solidFill>
            <a:srgbClr val="FFFFFF"/>
          </a:solidFill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1" strike="noStrike" spc="-1">
                <a:solidFill>
                  <a:srgbClr val="000000"/>
                </a:solidFill>
                <a:latin typeface="Calibri"/>
              </a:rPr>
              <a:t>  Витамин В  улучшает  зрение, снимает</a:t>
            </a:r>
            <a:endParaRPr lang="en-US" sz="6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1" strike="noStrike" spc="-1">
                <a:solidFill>
                  <a:srgbClr val="000000"/>
                </a:solidFill>
                <a:latin typeface="Calibri"/>
              </a:rPr>
              <a:t>       усталость с глаз.</a:t>
            </a:r>
            <a:endParaRPr lang="en-US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Изображение 103"/>
          <p:cNvPicPr/>
          <p:nvPr/>
        </p:nvPicPr>
        <p:blipFill>
          <a:blip r:embed="rId2"/>
          <a:stretch/>
        </p:blipFill>
        <p:spPr>
          <a:xfrm>
            <a:off x="-324000" y="-100080"/>
            <a:ext cx="9936360" cy="7110360"/>
          </a:xfrm>
          <a:prstGeom prst="rect">
            <a:avLst/>
          </a:prstGeom>
          <a:ln w="0">
            <a:noFill/>
          </a:ln>
        </p:spPr>
      </p:pic>
      <p:sp>
        <p:nvSpPr>
          <p:cNvPr id="63" name="Text Box 8"/>
          <p:cNvSpPr/>
          <p:nvPr/>
        </p:nvSpPr>
        <p:spPr>
          <a:xfrm>
            <a:off x="-181080" y="1268280"/>
            <a:ext cx="9572760" cy="440338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60">
            <a:solidFill>
              <a:srgbClr val="FFFFFF"/>
            </a:solidFill>
            <a:miter/>
          </a:ln>
          <a:effectLst>
            <a:outerShdw dist="2016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 dirty="0">
                <a:solidFill>
                  <a:srgbClr val="FFFFFF"/>
                </a:solidFill>
                <a:latin typeface="Calibri"/>
                <a:ea typeface="SimSun"/>
              </a:rPr>
              <a:t>  Шиповник, смородина чёрная, Апельсин, лимон содержат много витамина С, помогающего не болеть и быстрее выздоравливать.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strike="noStrike" spc="-1" dirty="0">
                <a:solidFill>
                  <a:srgbClr val="FFFFFF"/>
                </a:solidFill>
                <a:latin typeface="Calibri"/>
                <a:ea typeface="SimSun"/>
              </a:rPr>
              <a:t>При отсутствии этого витамина расшатываются и выпадают зубы и ослабевают кости. </a:t>
            </a:r>
            <a:endParaRPr lang="en-US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</TotalTime>
  <Words>644</Words>
  <Application>Microsoft Office PowerPoint</Application>
  <PresentationFormat>Экран (4:3)</PresentationFormat>
  <Paragraphs>265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Bookman Old Style</vt:lpstr>
      <vt:lpstr>Calibri</vt:lpstr>
      <vt:lpstr>Palatino Linotype</vt:lpstr>
      <vt:lpstr>Times New Roman</vt:lpstr>
      <vt:lpstr>Office Theme</vt:lpstr>
      <vt:lpstr>              «Овощи ягоды и фрукты – витаминные продукты»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Где ты,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PC</dc:creator>
  <dc:description/>
  <cp:lastModifiedBy>Serge</cp:lastModifiedBy>
  <cp:revision>118</cp:revision>
  <dcterms:created xsi:type="dcterms:W3CDTF">2011-01-31T13:38:00Z</dcterms:created>
  <dcterms:modified xsi:type="dcterms:W3CDTF">2025-07-03T09:07:55Z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EDBA3B7844354FCB8105AD01C89E32EF</vt:lpwstr>
  </property>
  <property fmtid="{D5CDD505-2E9C-101B-9397-08002B2CF9AE}" pid="3" name="KSOProductBuildVer">
    <vt:lpwstr>1049-11.2.0.11537</vt:lpwstr>
  </property>
  <property fmtid="{D5CDD505-2E9C-101B-9397-08002B2CF9AE}" pid="4" name="NXPowerLiteLastOptimized">
    <vt:lpwstr>8838485</vt:lpwstr>
  </property>
  <property fmtid="{D5CDD505-2E9C-101B-9397-08002B2CF9AE}" pid="5" name="NXPowerLiteSettings">
    <vt:lpwstr>F6000400038000</vt:lpwstr>
  </property>
  <property fmtid="{D5CDD505-2E9C-101B-9397-08002B2CF9AE}" pid="6" name="NXPowerLiteVersion">
    <vt:lpwstr>D4.3.1</vt:lpwstr>
  </property>
</Properties>
</file>