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7" r:id="rId3"/>
    <p:sldId id="272" r:id="rId4"/>
    <p:sldId id="274" r:id="rId5"/>
    <p:sldId id="258" r:id="rId6"/>
    <p:sldId id="262" r:id="rId7"/>
    <p:sldId id="275" r:id="rId8"/>
    <p:sldId id="264" r:id="rId9"/>
    <p:sldId id="265" r:id="rId10"/>
    <p:sldId id="268" r:id="rId11"/>
    <p:sldId id="269" r:id="rId12"/>
    <p:sldId id="270" r:id="rId13"/>
    <p:sldId id="273" r:id="rId14"/>
    <p:sldId id="27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2066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9431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271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8737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758554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1117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692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5674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224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9205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3437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9184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1424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6004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382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3854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98D7A-58A4-4C44-9A67-5984CBA4822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2F2D4D2-30A9-4348-9114-444F39DCA6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7405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/>
          <p:cNvSpPr/>
          <p:nvPr/>
        </p:nvSpPr>
        <p:spPr>
          <a:xfrm>
            <a:off x="154379" y="178129"/>
            <a:ext cx="5047013" cy="365760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533901" y="2303814"/>
            <a:ext cx="5035138" cy="421574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AutoShape 2" descr="https://i.pinimg.com/originals/6a/5b/05/6a5b054ada0da254bd80acadbef7c7f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i.pinimg.com/originals/6a/5b/05/6a5b054ada0da254bd80acadbef7c7f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3028209" y="1496288"/>
            <a:ext cx="1745672" cy="1828801"/>
            <a:chOff x="3764479" y="2078181"/>
            <a:chExt cx="1306285" cy="1543794"/>
          </a:xfrm>
        </p:grpSpPr>
        <p:pic>
          <p:nvPicPr>
            <p:cNvPr id="1030" name="Picture 6" descr="D:\доки\Мои документы\Загрузки\hand-drawn-coffee-cup-vector-illustration-hand-drawn-coffee-cup-vector-illustration-isolated-white-background-117211958.jpg"/>
            <p:cNvPicPr>
              <a:picLocks noChangeAspect="1" noChangeArrowheads="1"/>
            </p:cNvPicPr>
            <p:nvPr/>
          </p:nvPicPr>
          <p:blipFill>
            <a:blip r:embed="rId2" cstate="print"/>
            <a:srcRect l="15202" t="3620" r="12827" b="8482"/>
            <a:stretch>
              <a:fillRect/>
            </a:stretch>
          </p:blipFill>
          <p:spPr bwMode="auto">
            <a:xfrm>
              <a:off x="3871356" y="2125683"/>
              <a:ext cx="1199408" cy="1496292"/>
            </a:xfrm>
            <a:prstGeom prst="rect">
              <a:avLst/>
            </a:prstGeom>
            <a:noFill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3693225" y="2173186"/>
              <a:ext cx="1472543" cy="1282534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6200000" flipH="1">
              <a:off x="3752603" y="2196935"/>
              <a:ext cx="1318161" cy="129441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" name="Группа 6"/>
          <p:cNvGrpSpPr/>
          <p:nvPr/>
        </p:nvGrpSpPr>
        <p:grpSpPr>
          <a:xfrm>
            <a:off x="427512" y="312904"/>
            <a:ext cx="2375065" cy="2311543"/>
            <a:chOff x="12685830" y="2505409"/>
            <a:chExt cx="2341373" cy="3138628"/>
          </a:xfrm>
        </p:grpSpPr>
        <p:pic>
          <p:nvPicPr>
            <p:cNvPr id="1029" name="Picture 5" descr="D:\доки\Мои документы\Загрузки\6a5b054ada0da254bd80acadbef7c7f9.jpg"/>
            <p:cNvPicPr>
              <a:picLocks noChangeAspect="1" noChangeArrowheads="1"/>
            </p:cNvPicPr>
            <p:nvPr/>
          </p:nvPicPr>
          <p:blipFill>
            <a:blip r:embed="rId3"/>
            <a:srcRect l="12699" t="10354" r="12391" b="9603"/>
            <a:stretch>
              <a:fillRect/>
            </a:stretch>
          </p:blipFill>
          <p:spPr bwMode="auto">
            <a:xfrm>
              <a:off x="12685830" y="2505409"/>
              <a:ext cx="2076807" cy="3138628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13697166" y="4005373"/>
              <a:ext cx="1330037" cy="51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Coffee</a:t>
              </a:r>
              <a:endPara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1033" name="Picture 9" descr="D:\доки\Мои документы\Загрузки\i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71409" y="2546267"/>
            <a:ext cx="1919844" cy="1919844"/>
          </a:xfrm>
          <a:prstGeom prst="rect">
            <a:avLst/>
          </a:prstGeom>
          <a:noFill/>
        </p:spPr>
      </p:pic>
      <p:cxnSp>
        <p:nvCxnSpPr>
          <p:cNvPr id="26" name="Прямая соединительная линия 25"/>
          <p:cNvCxnSpPr/>
          <p:nvPr/>
        </p:nvCxnSpPr>
        <p:spPr>
          <a:xfrm rot="5400000">
            <a:off x="5605155" y="3396344"/>
            <a:ext cx="3847602" cy="1971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4" name="Picture 10" descr="D:\доки\Мои документы\Загрузки\reading-newspap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3241" y="3230088"/>
            <a:ext cx="2158022" cy="2806920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rot="5400000">
            <a:off x="1151909" y="1187536"/>
            <a:ext cx="3182584" cy="16625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24397" y="3087585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Past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33805" y="554379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Past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81862" y="3339337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Present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008241" y="5975659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Present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1182" y="2485903"/>
            <a:ext cx="106142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i="0" dirty="0" smtClean="0">
                <a:effectLst/>
                <a:latin typeface="Open Sans"/>
              </a:rPr>
              <a:t>Questions sentences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xmlns="" val="132181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568" y="538935"/>
            <a:ext cx="75583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0" i="1" dirty="0" smtClean="0">
                <a:solidFill>
                  <a:srgbClr val="000000"/>
                </a:solidFill>
                <a:effectLst/>
                <a:latin typeface="Open Sans"/>
              </a:rPr>
              <a:t>Ты раньше жил в Китае?</a:t>
            </a:r>
          </a:p>
          <a:p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2385" y="1633920"/>
            <a:ext cx="79944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i="1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Did </a:t>
            </a:r>
            <a:r>
              <a:rPr lang="en-US" sz="4800" i="1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you</a:t>
            </a:r>
            <a:r>
              <a:rPr lang="en-US" sz="4800" i="1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 use to</a:t>
            </a:r>
            <a:r>
              <a:rPr lang="ru-RU" sz="4800" i="1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 </a:t>
            </a:r>
            <a:r>
              <a:rPr lang="en-US" sz="4800" i="1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live in China?</a:t>
            </a:r>
            <a:endParaRPr lang="ru-RU" sz="4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8458" y="3259832"/>
            <a:ext cx="108856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i="1" dirty="0" smtClean="0">
                <a:solidFill>
                  <a:srgbClr val="000000"/>
                </a:solidFill>
                <a:latin typeface="Open Sans"/>
              </a:rPr>
              <a:t>Ты раньше играл на </a:t>
            </a:r>
            <a:r>
              <a:rPr lang="ru-RU" sz="4800" i="1" dirty="0" smtClean="0">
                <a:solidFill>
                  <a:srgbClr val="000000"/>
                </a:solidFill>
                <a:latin typeface="Open Sans"/>
              </a:rPr>
              <a:t>гитаре</a:t>
            </a:r>
            <a:r>
              <a:rPr lang="en-US" sz="4800" i="1" dirty="0" smtClean="0">
                <a:solidFill>
                  <a:srgbClr val="000000"/>
                </a:solidFill>
                <a:latin typeface="Open Sans"/>
              </a:rPr>
              <a:t>(guitar)</a:t>
            </a:r>
            <a:r>
              <a:rPr lang="ru-RU" sz="4800" i="1" dirty="0" smtClean="0">
                <a:solidFill>
                  <a:srgbClr val="000000"/>
                </a:solidFill>
                <a:latin typeface="Open Sans"/>
              </a:rPr>
              <a:t>?</a:t>
            </a:r>
            <a:endParaRPr lang="ru-RU" sz="4800" i="1" dirty="0" smtClean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165" y="4344713"/>
            <a:ext cx="85122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i="1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Did </a:t>
            </a:r>
            <a:r>
              <a:rPr lang="en-US" sz="4800" i="1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you</a:t>
            </a:r>
            <a:r>
              <a:rPr lang="en-US" sz="4800" i="1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 use to</a:t>
            </a:r>
            <a:r>
              <a:rPr lang="ru-RU" sz="4800" i="1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 </a:t>
            </a:r>
            <a:r>
              <a:rPr lang="en-US" sz="4800" i="1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play </a:t>
            </a:r>
            <a:r>
              <a:rPr lang="en-US" sz="4800" i="1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the guitar?</a:t>
            </a:r>
            <a:endParaRPr lang="ru-RU" sz="4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310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7367" y="1572492"/>
            <a:ext cx="85652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0" i="1" dirty="0" smtClean="0">
                <a:solidFill>
                  <a:srgbClr val="000000"/>
                </a:solidFill>
                <a:effectLst/>
                <a:latin typeface="Open Sans"/>
              </a:rPr>
              <a:t>Ты раньше</a:t>
            </a:r>
            <a:r>
              <a:rPr lang="en-US" sz="4800" i="1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ru-RU" sz="4800" i="1" dirty="0" smtClean="0">
                <a:solidFill>
                  <a:srgbClr val="000000"/>
                </a:solidFill>
                <a:latin typeface="Open Sans"/>
              </a:rPr>
              <a:t>играл в футбол</a:t>
            </a:r>
            <a:r>
              <a:rPr lang="ru-RU" sz="4800" b="0" i="1" dirty="0" smtClean="0">
                <a:solidFill>
                  <a:srgbClr val="000000"/>
                </a:solidFill>
                <a:effectLst/>
                <a:latin typeface="Open Sans"/>
              </a:rPr>
              <a:t>?</a:t>
            </a:r>
          </a:p>
          <a:p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9782" y="3043841"/>
            <a:ext cx="89011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i="1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Did </a:t>
            </a:r>
            <a:r>
              <a:rPr lang="en-US" sz="4800" i="1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you</a:t>
            </a:r>
            <a:r>
              <a:rPr lang="en-US" sz="4800" i="1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 use to</a:t>
            </a:r>
            <a:r>
              <a:rPr lang="en-US" sz="4800" i="1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 play football?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375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00910"/>
            <a:ext cx="104740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I.      Correct the sentences with the correct form of used to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243976"/>
            <a:ext cx="116734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My aunt </a:t>
            </a:r>
            <a:r>
              <a:rPr lang="en-US" sz="4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used to</a:t>
            </a:r>
            <a:r>
              <a:rPr kumimoji="0" lang="en-US" sz="4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drink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 lot of coffee, but now she prefers to drink tea.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8473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183615"/>
            <a:ext cx="103218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)We </a:t>
            </a:r>
            <a:r>
              <a:rPr lang="en-US" sz="4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used to live </a:t>
            </a:r>
            <a:r>
              <a:rPr lang="en-US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 a flat, but we live in a big house now.</a:t>
            </a:r>
            <a:endParaRPr lang="ru-RU" sz="4000" dirty="0" smtClean="0"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8473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18473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1" y="4450517"/>
            <a:ext cx="105388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8473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008319"/>
            <a:ext cx="105853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514994"/>
            <a:ext cx="82381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en-US" sz="40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Did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you </a:t>
            </a:r>
            <a:r>
              <a:rPr lang="en-US" sz="40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use to go 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 school on foot?</a:t>
            </a:r>
            <a:endParaRPr lang="ru-RU" sz="40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885157"/>
            <a:ext cx="91825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didn’t use to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watch the news, but now 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 watch it every day.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7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6976" y="759417"/>
            <a:ext cx="1107645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57250" marR="0" lvl="0" indent="-8572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 Translate the sentences with the correct form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of 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used to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677" y="2504689"/>
            <a:ext cx="6602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1. We used to live in USA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9172" y="3357095"/>
            <a:ext cx="6891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2. She didn’t use to eat fish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4671" y="4271495"/>
            <a:ext cx="87815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3. Did he use to listen to the radio?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28" y="1246094"/>
            <a:ext cx="10529340" cy="4240306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chemeClr val="tx1"/>
                </a:solidFill>
              </a:rPr>
              <a:t>Used to</a:t>
            </a:r>
            <a:br>
              <a:rPr lang="en-US" sz="9600" b="1" dirty="0" smtClean="0">
                <a:solidFill>
                  <a:schemeClr val="tx1"/>
                </a:solidFill>
              </a:rPr>
            </a:br>
            <a:r>
              <a:rPr lang="en-US" sz="8800" b="1" dirty="0" smtClean="0">
                <a:solidFill>
                  <a:schemeClr val="tx1"/>
                </a:solidFill>
              </a:rPr>
              <a:t>Construction</a:t>
            </a:r>
            <a:endParaRPr lang="ru-RU" sz="8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397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946" y="657101"/>
            <a:ext cx="10212339" cy="563682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/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/>
            </a:r>
            <a:br>
              <a:rPr lang="ru-RU" sz="4800" dirty="0" smtClean="0">
                <a:solidFill>
                  <a:schemeClr val="tx1"/>
                </a:solidFill>
              </a:rPr>
            </a:b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025735" y="1905473"/>
            <a:ext cx="2755076" cy="2470068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91990" y="2731325"/>
            <a:ext cx="2410691" cy="70788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used to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3016334" y="1406711"/>
            <a:ext cx="1235033" cy="78377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2101934" y="3554166"/>
            <a:ext cx="1779321" cy="310735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4381995" y="4945556"/>
            <a:ext cx="1092530" cy="26125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709559" y="3959905"/>
            <a:ext cx="1223158" cy="831272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6780811" y="2000476"/>
            <a:ext cx="1436914" cy="593766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5076702" y="1234519"/>
            <a:ext cx="914401" cy="95002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101933" y="979198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действия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77539" y="3876778"/>
            <a:ext cx="1098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события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08862" y="5669952"/>
            <a:ext cx="12920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состояния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42068" y="4862429"/>
            <a:ext cx="2802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повторялись в прошлом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08323" y="1537339"/>
            <a:ext cx="2677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 места в настоящем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 rot="557599">
            <a:off x="5750702" y="206546"/>
            <a:ext cx="549391" cy="620062"/>
            <a:chOff x="5332021" y="225631"/>
            <a:chExt cx="403761" cy="522514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5332021" y="285008"/>
              <a:ext cx="403761" cy="380010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>
              <a:off x="5248894" y="344384"/>
              <a:ext cx="522514" cy="285008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6210796" y="290428"/>
            <a:ext cx="37033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разовых действиях в прошлом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7" grpId="0"/>
      <p:bldP spid="18" grpId="0"/>
      <p:bldP spid="19" grpId="0"/>
      <p:bldP spid="20" grpId="0"/>
      <p:bldP spid="21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818" y="2794861"/>
            <a:ext cx="8596668" cy="1320800"/>
          </a:xfrm>
        </p:spPr>
        <p:txBody>
          <a:bodyPr>
            <a:normAutofit/>
          </a:bodyPr>
          <a:lstStyle/>
          <a:p>
            <a:r>
              <a:rPr lang="en-US" sz="6600" dirty="0" smtClean="0">
                <a:solidFill>
                  <a:schemeClr val="tx1"/>
                </a:solidFill>
              </a:rPr>
              <a:t>Affirmative sentences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3254" y="4815881"/>
            <a:ext cx="92157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0" i="0" dirty="0" smtClean="0">
                <a:solidFill>
                  <a:srgbClr val="000000"/>
                </a:solidFill>
                <a:effectLst/>
                <a:latin typeface="Open Sans"/>
              </a:rPr>
              <a:t>I </a:t>
            </a:r>
            <a:r>
              <a:rPr lang="ru-RU" sz="4400" b="0" i="1" u="sng" dirty="0" err="1" smtClean="0">
                <a:solidFill>
                  <a:srgbClr val="000000"/>
                </a:solidFill>
                <a:effectLst/>
                <a:latin typeface="Open Sans"/>
              </a:rPr>
              <a:t>used</a:t>
            </a:r>
            <a:r>
              <a:rPr lang="ru-RU" sz="4400" b="0" i="1" u="sng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4400" b="0" i="1" u="sng" dirty="0" err="1" smtClean="0">
                <a:solidFill>
                  <a:srgbClr val="000000"/>
                </a:solidFill>
                <a:effectLst/>
                <a:latin typeface="Open Sans"/>
              </a:rPr>
              <a:t>to</a:t>
            </a:r>
            <a:r>
              <a:rPr lang="ru-RU" sz="4400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r>
              <a:rPr lang="ru-RU" sz="4400" b="0" i="0" dirty="0" err="1" smtClean="0">
                <a:solidFill>
                  <a:srgbClr val="000000"/>
                </a:solidFill>
                <a:effectLst/>
                <a:latin typeface="Open Sans"/>
              </a:rPr>
              <a:t>walk</a:t>
            </a:r>
            <a:r>
              <a:rPr lang="ru-RU" sz="4400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4400" b="0" i="0" dirty="0" err="1" smtClean="0">
                <a:solidFill>
                  <a:srgbClr val="000000"/>
                </a:solidFill>
                <a:effectLst/>
                <a:latin typeface="Open Sans"/>
              </a:rPr>
              <a:t>in</a:t>
            </a:r>
            <a:r>
              <a:rPr lang="ru-RU" sz="4400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4400" b="0" i="0" dirty="0" err="1" smtClean="0">
                <a:solidFill>
                  <a:srgbClr val="000000"/>
                </a:solidFill>
                <a:effectLst/>
                <a:latin typeface="Open Sans"/>
              </a:rPr>
              <a:t>this</a:t>
            </a:r>
            <a:r>
              <a:rPr lang="ru-RU" sz="4400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4400" b="0" i="0" dirty="0" err="1" smtClean="0">
                <a:solidFill>
                  <a:srgbClr val="000000"/>
                </a:solidFill>
                <a:effectLst/>
                <a:latin typeface="Open Sans"/>
              </a:rPr>
              <a:t>park</a:t>
            </a:r>
            <a:r>
              <a:rPr lang="ru-RU" sz="4400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4400" b="0" i="0" dirty="0" err="1" smtClean="0">
                <a:solidFill>
                  <a:srgbClr val="000000"/>
                </a:solidFill>
                <a:effectLst/>
                <a:latin typeface="Open Sans"/>
              </a:rPr>
              <a:t>every</a:t>
            </a:r>
            <a:r>
              <a:rPr lang="ru-RU" sz="4400" b="0" i="0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4400" b="0" i="0" dirty="0" err="1" smtClean="0">
                <a:solidFill>
                  <a:srgbClr val="000000"/>
                </a:solidFill>
                <a:effectLst/>
                <a:latin typeface="Open Sans"/>
              </a:rPr>
              <a:t>day</a:t>
            </a:r>
            <a:r>
              <a:rPr lang="ru-RU" sz="4400" b="0" i="0" dirty="0" smtClean="0">
                <a:solidFill>
                  <a:srgbClr val="000000"/>
                </a:solidFill>
                <a:effectLst/>
                <a:latin typeface="Open Sans"/>
              </a:rPr>
              <a:t>.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6912" y="1543792"/>
            <a:ext cx="72873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We </a:t>
            </a:r>
            <a:r>
              <a:rPr lang="en-US" sz="4400" i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used to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 go to this school</a:t>
            </a:r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6579" y="3125581"/>
            <a:ext cx="102899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Я 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раньше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 гулял в этом парке каждый день.</a:t>
            </a:r>
            <a:endParaRPr lang="ru-RU" sz="4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3138" y="486888"/>
            <a:ext cx="781085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chemeClr val="accent1">
                    <a:lumMod val="75000"/>
                  </a:schemeClr>
                </a:solidFill>
                <a:latin typeface="Open Sans"/>
                <a:cs typeface="Times New Roman" pitchFamily="18" charset="0"/>
              </a:rPr>
              <a:t>Мы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Open Sans"/>
                <a:cs typeface="Times New Roman" pitchFamily="18" charset="0"/>
              </a:rPr>
              <a:t> </a:t>
            </a:r>
            <a:r>
              <a:rPr lang="en-US" sz="4000" i="1" u="sng" dirty="0" err="1" smtClean="0">
                <a:solidFill>
                  <a:schemeClr val="accent1">
                    <a:lumMod val="75000"/>
                  </a:schemeClr>
                </a:solidFill>
                <a:latin typeface="Open Sans"/>
                <a:cs typeface="Times New Roman" pitchFamily="18" charset="0"/>
              </a:rPr>
              <a:t>раньше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Open Sans"/>
                <a:cs typeface="Times New Roman" pitchFamily="18" charset="0"/>
              </a:rPr>
              <a:t> </a:t>
            </a:r>
            <a:r>
              <a:rPr lang="en-US" sz="4000" dirty="0" err="1" smtClean="0">
                <a:solidFill>
                  <a:schemeClr val="accent1">
                    <a:lumMod val="75000"/>
                  </a:schemeClr>
                </a:solidFill>
                <a:latin typeface="Open Sans"/>
                <a:cs typeface="Times New Roman" pitchFamily="18" charset="0"/>
              </a:rPr>
              <a:t>ходили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Open Sans"/>
                <a:cs typeface="Times New Roman" pitchFamily="18" charset="0"/>
              </a:rPr>
              <a:t> в </a:t>
            </a:r>
            <a:r>
              <a:rPr lang="en-US" sz="4000" dirty="0" err="1" smtClean="0">
                <a:solidFill>
                  <a:schemeClr val="accent1">
                    <a:lumMod val="75000"/>
                  </a:schemeClr>
                </a:solidFill>
                <a:latin typeface="Open Sans"/>
                <a:cs typeface="Times New Roman" pitchFamily="18" charset="0"/>
              </a:rPr>
              <a:t>эту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Open Sans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accent1">
                    <a:lumMod val="75000"/>
                  </a:schemeClr>
                </a:solidFill>
                <a:latin typeface="Open Sans"/>
                <a:cs typeface="Times New Roman" pitchFamily="18" charset="0"/>
              </a:rPr>
              <a:t>школу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Open Sans"/>
                <a:cs typeface="Times New Roman" pitchFamily="18" charset="0"/>
              </a:rPr>
              <a:t>.</a:t>
            </a:r>
            <a:endParaRPr lang="ru-RU" sz="4000" dirty="0" smtClean="0">
              <a:solidFill>
                <a:schemeClr val="accent1">
                  <a:lumMod val="75000"/>
                </a:schemeClr>
              </a:solidFill>
              <a:latin typeface="Open Sans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0016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6188" y="1783976"/>
            <a:ext cx="103363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0" i="0" dirty="0" smtClean="0">
                <a:solidFill>
                  <a:srgbClr val="000000"/>
                </a:solidFill>
                <a:effectLst/>
                <a:latin typeface="Open Sans"/>
              </a:rPr>
              <a:t>Раньше Том очень любил сладкое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1103" y="3399316"/>
            <a:ext cx="97408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Tom used to like sweets very much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86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833" y="2080935"/>
            <a:ext cx="8596668" cy="1826581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chemeClr val="tx1"/>
                </a:solidFill>
              </a:rPr>
              <a:t>Negative sentences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9224" y="1918537"/>
            <a:ext cx="98163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0" i="0" dirty="0" smtClean="0">
                <a:solidFill>
                  <a:srgbClr val="000000"/>
                </a:solidFill>
                <a:effectLst/>
                <a:latin typeface="Open Sans"/>
              </a:rPr>
              <a:t>I </a:t>
            </a:r>
            <a:r>
              <a:rPr lang="en-US" sz="4800" b="0" i="1" u="sng" dirty="0" err="1" smtClean="0">
                <a:solidFill>
                  <a:srgbClr val="000000"/>
                </a:solidFill>
                <a:effectLst/>
                <a:latin typeface="Open Sans"/>
              </a:rPr>
              <a:t>di</a:t>
            </a:r>
            <a:r>
              <a:rPr lang="en-CA" sz="4800" b="0" i="1" u="sng" dirty="0" err="1" smtClean="0">
                <a:solidFill>
                  <a:srgbClr val="000000"/>
                </a:solidFill>
                <a:effectLst/>
                <a:latin typeface="Open Sans"/>
              </a:rPr>
              <a:t>dn</a:t>
            </a:r>
            <a:r>
              <a:rPr lang="en-US" sz="4800" b="0" i="1" u="sng" dirty="0" smtClean="0">
                <a:solidFill>
                  <a:srgbClr val="000000"/>
                </a:solidFill>
                <a:effectLst/>
                <a:latin typeface="Open Sans"/>
              </a:rPr>
              <a:t>’t use to</a:t>
            </a:r>
            <a:r>
              <a:rPr lang="en-US" sz="4800" b="0" i="1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4800" b="0" i="0" dirty="0" err="1" smtClean="0">
                <a:solidFill>
                  <a:srgbClr val="000000"/>
                </a:solidFill>
                <a:effectLst/>
                <a:latin typeface="Open Sans"/>
              </a:rPr>
              <a:t>play</a:t>
            </a:r>
            <a:r>
              <a:rPr lang="ru-RU" sz="4800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r>
              <a:rPr lang="ru-RU" sz="4800" b="0" i="0" dirty="0" err="1" smtClean="0">
                <a:solidFill>
                  <a:srgbClr val="000000"/>
                </a:solidFill>
                <a:effectLst/>
                <a:latin typeface="Open Sans"/>
              </a:rPr>
              <a:t>chess</a:t>
            </a:r>
            <a:r>
              <a:rPr lang="ru-RU" sz="4800" dirty="0" smtClean="0">
                <a:solidFill>
                  <a:srgbClr val="000000"/>
                </a:solidFill>
                <a:latin typeface="Open Sans"/>
              </a:rPr>
              <a:t>.</a:t>
            </a:r>
            <a:endParaRPr lang="ru-RU" sz="4800" b="0" i="1" u="sng" dirty="0" smtClean="0">
              <a:solidFill>
                <a:srgbClr val="000000"/>
              </a:solidFill>
              <a:effectLst/>
              <a:latin typeface="Open Sans"/>
            </a:endParaRPr>
          </a:p>
          <a:p>
            <a:r>
              <a:rPr lang="ru-RU" sz="4000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98116" y="4771420"/>
            <a:ext cx="7039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0000"/>
                </a:solidFill>
                <a:latin typeface="Open Sans"/>
              </a:rPr>
              <a:t>I </a:t>
            </a:r>
            <a:r>
              <a:rPr lang="en-US" sz="4800" i="1" u="sng" dirty="0" smtClean="0">
                <a:solidFill>
                  <a:srgbClr val="000000"/>
                </a:solidFill>
                <a:latin typeface="Open Sans"/>
              </a:rPr>
              <a:t>didn’t use to</a:t>
            </a:r>
            <a:r>
              <a:rPr lang="en-US" sz="4800" i="1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4800" dirty="0" smtClean="0">
                <a:solidFill>
                  <a:srgbClr val="000000"/>
                </a:solidFill>
                <a:latin typeface="Open Sans"/>
              </a:rPr>
              <a:t>ride a bike</a:t>
            </a:r>
            <a:r>
              <a:rPr lang="ru-RU" sz="4800" dirty="0" smtClean="0">
                <a:solidFill>
                  <a:srgbClr val="000000"/>
                </a:solidFill>
                <a:latin typeface="Open Sans"/>
              </a:rPr>
              <a:t>.</a:t>
            </a:r>
            <a:endParaRPr lang="ru-RU" sz="4800" i="1" u="sng" dirty="0" smtClean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153" y="1035523"/>
            <a:ext cx="103449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Я раньше не играл в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шахматы (</a:t>
            </a:r>
            <a:r>
              <a:rPr lang="en-US" sz="44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chess)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.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4014" y="3671846"/>
            <a:ext cx="93909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Я раньше не ездил на велосипеде.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998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5936" y="1703762"/>
            <a:ext cx="1114785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600" b="0" i="1" dirty="0" smtClean="0">
                <a:solidFill>
                  <a:srgbClr val="000000"/>
                </a:solidFill>
                <a:effectLst/>
                <a:latin typeface="Open Sans"/>
              </a:rPr>
              <a:t>Раньше я не </a:t>
            </a:r>
            <a:r>
              <a:rPr lang="ru-RU" sz="4600" b="0" i="1" dirty="0" smtClean="0">
                <a:solidFill>
                  <a:srgbClr val="000000"/>
                </a:solidFill>
                <a:effectLst/>
                <a:latin typeface="Open Sans"/>
              </a:rPr>
              <a:t>смотрел</a:t>
            </a:r>
            <a:r>
              <a:rPr lang="en-US" sz="4600" b="0" i="1" dirty="0" smtClean="0">
                <a:solidFill>
                  <a:srgbClr val="000000"/>
                </a:solidFill>
                <a:effectLst/>
                <a:latin typeface="Open Sans"/>
              </a:rPr>
              <a:t>(watch)</a:t>
            </a:r>
            <a:r>
              <a:rPr lang="ru-RU" sz="4600" b="0" i="1" dirty="0" smtClean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ru-RU" sz="4600" b="0" i="1" dirty="0" smtClean="0">
                <a:solidFill>
                  <a:srgbClr val="000000"/>
                </a:solidFill>
                <a:effectLst/>
                <a:latin typeface="Open Sans"/>
              </a:rPr>
              <a:t>комедии</a:t>
            </a:r>
            <a:endParaRPr lang="ru-RU" sz="4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2648" y="3228835"/>
            <a:ext cx="97417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 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I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 </a:t>
            </a:r>
            <a:r>
              <a:rPr lang="en-US" sz="4800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didn’t </a:t>
            </a:r>
            <a:r>
              <a:rPr lang="en-US" sz="4800" i="1" u="sng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use to</a:t>
            </a:r>
            <a:r>
              <a:rPr lang="en-US" sz="4800" i="1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 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Open Sans"/>
              </a:rPr>
              <a:t>watch comedy films.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44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327</TotalTime>
  <Words>224</Words>
  <Application>Microsoft Office PowerPoint</Application>
  <PresentationFormat>Произвольный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Грань</vt:lpstr>
      <vt:lpstr>Слайд 1</vt:lpstr>
      <vt:lpstr>Used to Construction</vt:lpstr>
      <vt:lpstr>  </vt:lpstr>
      <vt:lpstr>Affirmative sentences</vt:lpstr>
      <vt:lpstr>Слайд 5</vt:lpstr>
      <vt:lpstr>Слайд 6</vt:lpstr>
      <vt:lpstr>Negative sentences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Раньше я знал это стихотворение наизусть.</dc:title>
  <dc:creator>User</dc:creator>
  <cp:lastModifiedBy>User</cp:lastModifiedBy>
  <cp:revision>33</cp:revision>
  <dcterms:created xsi:type="dcterms:W3CDTF">2021-09-05T16:51:36Z</dcterms:created>
  <dcterms:modified xsi:type="dcterms:W3CDTF">2022-09-28T05:01:53Z</dcterms:modified>
</cp:coreProperties>
</file>