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sldIdLst>
    <p:sldId id="312" r:id="rId3"/>
    <p:sldId id="304" r:id="rId4"/>
    <p:sldId id="305" r:id="rId5"/>
    <p:sldId id="310" r:id="rId6"/>
    <p:sldId id="259" r:id="rId7"/>
    <p:sldId id="306" r:id="rId8"/>
    <p:sldId id="308" r:id="rId9"/>
    <p:sldId id="294" r:id="rId10"/>
    <p:sldId id="262" r:id="rId11"/>
    <p:sldId id="302" r:id="rId12"/>
    <p:sldId id="270" r:id="rId13"/>
    <p:sldId id="268" r:id="rId14"/>
    <p:sldId id="260" r:id="rId15"/>
    <p:sldId id="264" r:id="rId16"/>
    <p:sldId id="265" r:id="rId17"/>
    <p:sldId id="274" r:id="rId18"/>
    <p:sldId id="271" r:id="rId19"/>
    <p:sldId id="273" r:id="rId20"/>
    <p:sldId id="282" r:id="rId21"/>
    <p:sldId id="288" r:id="rId22"/>
    <p:sldId id="281" r:id="rId23"/>
    <p:sldId id="287" r:id="rId24"/>
    <p:sldId id="285" r:id="rId25"/>
    <p:sldId id="290" r:id="rId26"/>
    <p:sldId id="291" r:id="rId27"/>
    <p:sldId id="286" r:id="rId28"/>
    <p:sldId id="277" r:id="rId29"/>
    <p:sldId id="272" r:id="rId30"/>
    <p:sldId id="278" r:id="rId31"/>
    <p:sldId id="279" r:id="rId32"/>
    <p:sldId id="293" r:id="rId33"/>
    <p:sldId id="280" r:id="rId34"/>
    <p:sldId id="292" r:id="rId35"/>
    <p:sldId id="295" r:id="rId36"/>
    <p:sldId id="28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3A0B"/>
    <a:srgbClr val="0066FF"/>
    <a:srgbClr val="43682A"/>
    <a:srgbClr val="456A2C"/>
    <a:srgbClr val="996633"/>
    <a:srgbClr val="9900FF"/>
    <a:srgbClr val="2C451B"/>
    <a:srgbClr val="660066"/>
    <a:srgbClr val="CCFFFF"/>
    <a:srgbClr val="99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94" autoAdjust="0"/>
    <p:restoredTop sz="96433" autoAdjust="0"/>
  </p:normalViewPr>
  <p:slideViewPr>
    <p:cSldViewPr snapToGrid="0">
      <p:cViewPr>
        <p:scale>
          <a:sx n="110" d="100"/>
          <a:sy n="110" d="100"/>
        </p:scale>
        <p:origin x="-152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9E2CAC-80D5-40AC-B05C-FEB20897C15D}" type="doc">
      <dgm:prSet loTypeId="urn:microsoft.com/office/officeart/2005/8/layout/hierarchy3" loCatId="relationship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25E2387-A0B0-4E2B-A11D-485B2A0AE0B7}">
      <dgm:prSet phldrT="[Текст]" custT="1"/>
      <dgm:spPr/>
      <dgm:t>
        <a:bodyPr/>
        <a:lstStyle/>
        <a:p>
          <a:r>
            <a:rPr lang="ru-RU" sz="1800" dirty="0" smtClean="0">
              <a:latin typeface="Cambria" pitchFamily="18" charset="0"/>
            </a:rPr>
            <a:t>Изменение количественных   характеристик</a:t>
          </a:r>
        </a:p>
        <a:p>
          <a:r>
            <a:rPr lang="ru-RU" sz="1800" dirty="0" smtClean="0">
              <a:latin typeface="Cambria" pitchFamily="18" charset="0"/>
            </a:rPr>
            <a:t>содержания</a:t>
          </a:r>
          <a:endParaRPr lang="ru-RU" sz="1800" dirty="0">
            <a:latin typeface="Cambria" pitchFamily="18" charset="0"/>
          </a:endParaRPr>
        </a:p>
      </dgm:t>
    </dgm:pt>
    <dgm:pt modelId="{30EBE797-A66B-43B5-993A-2121DDC26F56}" type="parTrans" cxnId="{667D470B-BAC1-4D5E-84A0-DFB499D7D4E3}">
      <dgm:prSet/>
      <dgm:spPr/>
      <dgm:t>
        <a:bodyPr/>
        <a:lstStyle/>
        <a:p>
          <a:endParaRPr lang="ru-RU"/>
        </a:p>
      </dgm:t>
    </dgm:pt>
    <dgm:pt modelId="{11146239-6C10-4860-AF3A-B49D6D6D5C26}" type="sibTrans" cxnId="{667D470B-BAC1-4D5E-84A0-DFB499D7D4E3}">
      <dgm:prSet/>
      <dgm:spPr/>
      <dgm:t>
        <a:bodyPr/>
        <a:lstStyle/>
        <a:p>
          <a:endParaRPr lang="ru-RU"/>
        </a:p>
      </dgm:t>
    </dgm:pt>
    <dgm:pt modelId="{019E8E29-6C6E-4D53-8CDB-D00BC36D7DBB}">
      <dgm:prSet phldrT="[Текст]" custT="1"/>
      <dgm:spPr/>
      <dgm:t>
        <a:bodyPr/>
        <a:lstStyle/>
        <a:p>
          <a:r>
            <a:rPr lang="ru-RU" sz="1600" dirty="0" smtClean="0">
              <a:latin typeface="Cambria" pitchFamily="18" charset="0"/>
            </a:rPr>
            <a:t>Стратегия</a:t>
          </a:r>
        </a:p>
        <a:p>
          <a:r>
            <a:rPr lang="ru-RU" sz="1600" dirty="0" smtClean="0">
              <a:latin typeface="Cambria" pitchFamily="18" charset="0"/>
            </a:rPr>
            <a:t>ускорения</a:t>
          </a:r>
          <a:endParaRPr lang="ru-RU" sz="1600" dirty="0">
            <a:latin typeface="Cambria" pitchFamily="18" charset="0"/>
          </a:endParaRPr>
        </a:p>
      </dgm:t>
    </dgm:pt>
    <dgm:pt modelId="{29A64D3E-FFF7-4E2D-BD03-D3D6A2B109E7}" type="parTrans" cxnId="{D24164CD-744A-4565-8350-29BBF671E561}">
      <dgm:prSet/>
      <dgm:spPr/>
      <dgm:t>
        <a:bodyPr/>
        <a:lstStyle/>
        <a:p>
          <a:endParaRPr lang="ru-RU"/>
        </a:p>
      </dgm:t>
    </dgm:pt>
    <dgm:pt modelId="{B2E9F1A1-FDD7-4EAF-B24F-7D4027723FBF}" type="sibTrans" cxnId="{D24164CD-744A-4565-8350-29BBF671E561}">
      <dgm:prSet/>
      <dgm:spPr/>
      <dgm:t>
        <a:bodyPr/>
        <a:lstStyle/>
        <a:p>
          <a:endParaRPr lang="ru-RU"/>
        </a:p>
      </dgm:t>
    </dgm:pt>
    <dgm:pt modelId="{6686CAA0-D7D8-440E-8D28-FDBA22A3F20D}">
      <dgm:prSet phldrT="[Текст]" custT="1"/>
      <dgm:spPr/>
      <dgm:t>
        <a:bodyPr/>
        <a:lstStyle/>
        <a:p>
          <a:r>
            <a:rPr lang="ru-RU" sz="1600" dirty="0" smtClean="0">
              <a:latin typeface="Cambria" pitchFamily="18" charset="0"/>
            </a:rPr>
            <a:t>Стратегия интенсификации</a:t>
          </a:r>
          <a:endParaRPr lang="ru-RU" sz="1600" dirty="0">
            <a:latin typeface="Cambria" pitchFamily="18" charset="0"/>
          </a:endParaRPr>
        </a:p>
      </dgm:t>
    </dgm:pt>
    <dgm:pt modelId="{8397DF7C-16CA-4432-854F-AC92153B579F}" type="parTrans" cxnId="{EB922994-E14C-417E-82F4-CBEED66F2583}">
      <dgm:prSet/>
      <dgm:spPr/>
      <dgm:t>
        <a:bodyPr/>
        <a:lstStyle/>
        <a:p>
          <a:endParaRPr lang="ru-RU"/>
        </a:p>
      </dgm:t>
    </dgm:pt>
    <dgm:pt modelId="{212877F6-B019-40A1-94EC-DFE859B1A29A}" type="sibTrans" cxnId="{EB922994-E14C-417E-82F4-CBEED66F2583}">
      <dgm:prSet/>
      <dgm:spPr/>
      <dgm:t>
        <a:bodyPr/>
        <a:lstStyle/>
        <a:p>
          <a:endParaRPr lang="ru-RU"/>
        </a:p>
      </dgm:t>
    </dgm:pt>
    <dgm:pt modelId="{D14A6235-FCF9-4B07-B19C-981267D5BEED}">
      <dgm:prSet phldrT="[Текст]" custT="1"/>
      <dgm:spPr/>
      <dgm:t>
        <a:bodyPr/>
        <a:lstStyle/>
        <a:p>
          <a:r>
            <a:rPr lang="ru-RU" sz="1800" dirty="0" smtClean="0">
              <a:latin typeface="Cambria" pitchFamily="18" charset="0"/>
            </a:rPr>
            <a:t>Изменение качественных характеристик</a:t>
          </a:r>
        </a:p>
        <a:p>
          <a:r>
            <a:rPr lang="ru-RU" sz="1800" dirty="0" smtClean="0">
              <a:latin typeface="Cambria" pitchFamily="18" charset="0"/>
            </a:rPr>
            <a:t> содержания</a:t>
          </a:r>
          <a:endParaRPr lang="ru-RU" sz="1800" dirty="0">
            <a:latin typeface="Cambria" pitchFamily="18" charset="0"/>
          </a:endParaRPr>
        </a:p>
      </dgm:t>
    </dgm:pt>
    <dgm:pt modelId="{57FA4161-0560-4AC0-9132-B1BD9A533838}" type="parTrans" cxnId="{9A67CEDA-7ACE-41B6-A0E2-860880ABECD6}">
      <dgm:prSet/>
      <dgm:spPr/>
      <dgm:t>
        <a:bodyPr/>
        <a:lstStyle/>
        <a:p>
          <a:endParaRPr lang="ru-RU"/>
        </a:p>
      </dgm:t>
    </dgm:pt>
    <dgm:pt modelId="{15E7CB64-27AD-4F46-BD77-97BD55ECC0B9}" type="sibTrans" cxnId="{9A67CEDA-7ACE-41B6-A0E2-860880ABECD6}">
      <dgm:prSet/>
      <dgm:spPr/>
      <dgm:t>
        <a:bodyPr/>
        <a:lstStyle/>
        <a:p>
          <a:endParaRPr lang="ru-RU"/>
        </a:p>
      </dgm:t>
    </dgm:pt>
    <dgm:pt modelId="{1E6E0B82-49BA-4958-97B5-BA28CCEDCAA4}">
      <dgm:prSet phldrT="[Текст]" custT="1"/>
      <dgm:spPr/>
      <dgm:t>
        <a:bodyPr/>
        <a:lstStyle/>
        <a:p>
          <a:r>
            <a:rPr lang="ru-RU" sz="1400" dirty="0" smtClean="0">
              <a:latin typeface="Cambria" pitchFamily="18" charset="0"/>
            </a:rPr>
            <a:t>Стратегия обогащения</a:t>
          </a:r>
          <a:endParaRPr lang="ru-RU" sz="1400" dirty="0">
            <a:latin typeface="Cambria" pitchFamily="18" charset="0"/>
          </a:endParaRPr>
        </a:p>
      </dgm:t>
    </dgm:pt>
    <dgm:pt modelId="{CD29AB8B-3B44-4823-A91A-0B86258D1F2F}" type="parTrans" cxnId="{1EECCAF5-5E3C-4EDF-9479-2BC63CE3769B}">
      <dgm:prSet/>
      <dgm:spPr/>
      <dgm:t>
        <a:bodyPr/>
        <a:lstStyle/>
        <a:p>
          <a:endParaRPr lang="ru-RU"/>
        </a:p>
      </dgm:t>
    </dgm:pt>
    <dgm:pt modelId="{EB381232-FF16-4ECB-A8EC-2F277E6F9C81}" type="sibTrans" cxnId="{1EECCAF5-5E3C-4EDF-9479-2BC63CE3769B}">
      <dgm:prSet/>
      <dgm:spPr/>
      <dgm:t>
        <a:bodyPr/>
        <a:lstStyle/>
        <a:p>
          <a:endParaRPr lang="ru-RU"/>
        </a:p>
      </dgm:t>
    </dgm:pt>
    <dgm:pt modelId="{31A2EC77-2B77-45BC-B621-A6B3BF75CFFA}">
      <dgm:prSet phldrT="[Текст]" custT="1"/>
      <dgm:spPr/>
      <dgm:t>
        <a:bodyPr/>
        <a:lstStyle/>
        <a:p>
          <a:r>
            <a:rPr lang="ru-RU" sz="1400" dirty="0" smtClean="0">
              <a:latin typeface="Cambria" pitchFamily="18" charset="0"/>
            </a:rPr>
            <a:t>Углубленное обучение</a:t>
          </a:r>
          <a:endParaRPr lang="ru-RU" sz="1400" dirty="0">
            <a:latin typeface="Cambria" pitchFamily="18" charset="0"/>
          </a:endParaRPr>
        </a:p>
      </dgm:t>
    </dgm:pt>
    <dgm:pt modelId="{DDE338F8-333C-469E-8A32-3440A58276B9}" type="parTrans" cxnId="{22ED01A6-DCCC-46AB-993D-29C8A4F690BB}">
      <dgm:prSet/>
      <dgm:spPr/>
      <dgm:t>
        <a:bodyPr/>
        <a:lstStyle/>
        <a:p>
          <a:endParaRPr lang="ru-RU"/>
        </a:p>
      </dgm:t>
    </dgm:pt>
    <dgm:pt modelId="{034ACCC5-73B3-44CE-A876-4B67E3015971}" type="sibTrans" cxnId="{22ED01A6-DCCC-46AB-993D-29C8A4F690BB}">
      <dgm:prSet/>
      <dgm:spPr/>
      <dgm:t>
        <a:bodyPr/>
        <a:lstStyle/>
        <a:p>
          <a:endParaRPr lang="ru-RU"/>
        </a:p>
      </dgm:t>
    </dgm:pt>
    <dgm:pt modelId="{C2085FB0-6E19-4D47-866C-FDB6B4525508}">
      <dgm:prSet custT="1"/>
      <dgm:spPr/>
      <dgm:t>
        <a:bodyPr/>
        <a:lstStyle/>
        <a:p>
          <a:r>
            <a:rPr lang="ru-RU" sz="1400" dirty="0" smtClean="0">
              <a:latin typeface="Cambria" pitchFamily="18" charset="0"/>
            </a:rPr>
            <a:t>Исследовательское обучение</a:t>
          </a:r>
          <a:endParaRPr lang="ru-RU" sz="1400" dirty="0">
            <a:latin typeface="Cambria" pitchFamily="18" charset="0"/>
          </a:endParaRPr>
        </a:p>
      </dgm:t>
    </dgm:pt>
    <dgm:pt modelId="{EC20B5AF-1575-446E-BF12-5776CBEA6620}" type="parTrans" cxnId="{21AF91E8-DB67-4FAD-BF02-CBF0F90D2F5E}">
      <dgm:prSet/>
      <dgm:spPr/>
      <dgm:t>
        <a:bodyPr/>
        <a:lstStyle/>
        <a:p>
          <a:endParaRPr lang="ru-RU"/>
        </a:p>
      </dgm:t>
    </dgm:pt>
    <dgm:pt modelId="{47B19452-B6FB-4C8A-92B1-601FE8797571}" type="sibTrans" cxnId="{21AF91E8-DB67-4FAD-BF02-CBF0F90D2F5E}">
      <dgm:prSet/>
      <dgm:spPr/>
      <dgm:t>
        <a:bodyPr/>
        <a:lstStyle/>
        <a:p>
          <a:endParaRPr lang="ru-RU"/>
        </a:p>
      </dgm:t>
    </dgm:pt>
    <dgm:pt modelId="{1FA2232F-7876-420F-9802-03A046C64597}" type="pres">
      <dgm:prSet presAssocID="{939E2CAC-80D5-40AC-B05C-FEB20897C15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419AD53-D486-4265-87B1-C4C38FB593F8}" type="pres">
      <dgm:prSet presAssocID="{825E2387-A0B0-4E2B-A11D-485B2A0AE0B7}" presName="root" presStyleCnt="0"/>
      <dgm:spPr/>
    </dgm:pt>
    <dgm:pt modelId="{749ACC69-C628-4618-81DC-E8D5516F5E14}" type="pres">
      <dgm:prSet presAssocID="{825E2387-A0B0-4E2B-A11D-485B2A0AE0B7}" presName="rootComposite" presStyleCnt="0"/>
      <dgm:spPr/>
    </dgm:pt>
    <dgm:pt modelId="{D49A942F-B035-499F-9F92-617280B9D490}" type="pres">
      <dgm:prSet presAssocID="{825E2387-A0B0-4E2B-A11D-485B2A0AE0B7}" presName="rootText" presStyleLbl="node1" presStyleIdx="0" presStyleCnt="2" custScaleX="216160" custScaleY="128519"/>
      <dgm:spPr/>
      <dgm:t>
        <a:bodyPr/>
        <a:lstStyle/>
        <a:p>
          <a:endParaRPr lang="ru-RU"/>
        </a:p>
      </dgm:t>
    </dgm:pt>
    <dgm:pt modelId="{40FCD120-F33A-4EC6-8585-DF5E7EBFFF0A}" type="pres">
      <dgm:prSet presAssocID="{825E2387-A0B0-4E2B-A11D-485B2A0AE0B7}" presName="rootConnector" presStyleLbl="node1" presStyleIdx="0" presStyleCnt="2"/>
      <dgm:spPr/>
      <dgm:t>
        <a:bodyPr/>
        <a:lstStyle/>
        <a:p>
          <a:endParaRPr lang="ru-RU"/>
        </a:p>
      </dgm:t>
    </dgm:pt>
    <dgm:pt modelId="{B5E57298-50BE-4E60-AA6C-49A88AEEA62C}" type="pres">
      <dgm:prSet presAssocID="{825E2387-A0B0-4E2B-A11D-485B2A0AE0B7}" presName="childShape" presStyleCnt="0"/>
      <dgm:spPr/>
    </dgm:pt>
    <dgm:pt modelId="{294624A5-6CED-4575-8349-4E8E94C0D615}" type="pres">
      <dgm:prSet presAssocID="{29A64D3E-FFF7-4E2D-BD03-D3D6A2B109E7}" presName="Name13" presStyleLbl="parChTrans1D2" presStyleIdx="0" presStyleCnt="5"/>
      <dgm:spPr/>
      <dgm:t>
        <a:bodyPr/>
        <a:lstStyle/>
        <a:p>
          <a:endParaRPr lang="ru-RU"/>
        </a:p>
      </dgm:t>
    </dgm:pt>
    <dgm:pt modelId="{8DF2F3A6-6B39-4F41-85D8-79EE2B1FD0A9}" type="pres">
      <dgm:prSet presAssocID="{019E8E29-6C6E-4D53-8CDB-D00BC36D7DBB}" presName="childText" presStyleLbl="b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FA38A7-2DF1-4655-9564-DEF3700EBC67}" type="pres">
      <dgm:prSet presAssocID="{8397DF7C-16CA-4432-854F-AC92153B579F}" presName="Name13" presStyleLbl="parChTrans1D2" presStyleIdx="1" presStyleCnt="5"/>
      <dgm:spPr/>
      <dgm:t>
        <a:bodyPr/>
        <a:lstStyle/>
        <a:p>
          <a:endParaRPr lang="ru-RU"/>
        </a:p>
      </dgm:t>
    </dgm:pt>
    <dgm:pt modelId="{A1B028FF-9C20-4C22-9F28-7A99D0501075}" type="pres">
      <dgm:prSet presAssocID="{6686CAA0-D7D8-440E-8D28-FDBA22A3F20D}" presName="childText" presStyleLbl="bgAcc1" presStyleIdx="1" presStyleCnt="5" custScaleX="1397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A15D39-3681-4C9F-AC7E-AAA4BF20C133}" type="pres">
      <dgm:prSet presAssocID="{D14A6235-FCF9-4B07-B19C-981267D5BEED}" presName="root" presStyleCnt="0"/>
      <dgm:spPr/>
    </dgm:pt>
    <dgm:pt modelId="{CD8198AC-B6F5-47B9-A8E3-04D9B04BF476}" type="pres">
      <dgm:prSet presAssocID="{D14A6235-FCF9-4B07-B19C-981267D5BEED}" presName="rootComposite" presStyleCnt="0"/>
      <dgm:spPr/>
    </dgm:pt>
    <dgm:pt modelId="{A9C8E557-8767-4478-A162-82ACED974141}" type="pres">
      <dgm:prSet presAssocID="{D14A6235-FCF9-4B07-B19C-981267D5BEED}" presName="rootText" presStyleLbl="node1" presStyleIdx="1" presStyleCnt="2" custScaleX="208139" custScaleY="133764"/>
      <dgm:spPr/>
      <dgm:t>
        <a:bodyPr/>
        <a:lstStyle/>
        <a:p>
          <a:endParaRPr lang="ru-RU"/>
        </a:p>
      </dgm:t>
    </dgm:pt>
    <dgm:pt modelId="{49BDC9CC-B56E-45B4-9CC5-45D85793505D}" type="pres">
      <dgm:prSet presAssocID="{D14A6235-FCF9-4B07-B19C-981267D5BEED}" presName="rootConnector" presStyleLbl="node1" presStyleIdx="1" presStyleCnt="2"/>
      <dgm:spPr/>
      <dgm:t>
        <a:bodyPr/>
        <a:lstStyle/>
        <a:p>
          <a:endParaRPr lang="ru-RU"/>
        </a:p>
      </dgm:t>
    </dgm:pt>
    <dgm:pt modelId="{A3589FC4-CC85-40BD-A340-F1C224925C4F}" type="pres">
      <dgm:prSet presAssocID="{D14A6235-FCF9-4B07-B19C-981267D5BEED}" presName="childShape" presStyleCnt="0"/>
      <dgm:spPr/>
    </dgm:pt>
    <dgm:pt modelId="{F52FBE5C-8BF3-4164-B4A7-6445209E9425}" type="pres">
      <dgm:prSet presAssocID="{CD29AB8B-3B44-4823-A91A-0B86258D1F2F}" presName="Name13" presStyleLbl="parChTrans1D2" presStyleIdx="2" presStyleCnt="5"/>
      <dgm:spPr/>
      <dgm:t>
        <a:bodyPr/>
        <a:lstStyle/>
        <a:p>
          <a:endParaRPr lang="ru-RU"/>
        </a:p>
      </dgm:t>
    </dgm:pt>
    <dgm:pt modelId="{A7EA8F7E-3584-4E54-86B7-872C83CCBAE6}" type="pres">
      <dgm:prSet presAssocID="{1E6E0B82-49BA-4958-97B5-BA28CCEDCAA4}" presName="childText" presStyleLbl="bgAcc1" presStyleIdx="2" presStyleCnt="5" custLinFactNeighborX="1625" custLinFactNeighborY="137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659B4F-7F34-4D9A-89F5-291BC13E2952}" type="pres">
      <dgm:prSet presAssocID="{DDE338F8-333C-469E-8A32-3440A58276B9}" presName="Name13" presStyleLbl="parChTrans1D2" presStyleIdx="3" presStyleCnt="5"/>
      <dgm:spPr/>
      <dgm:t>
        <a:bodyPr/>
        <a:lstStyle/>
        <a:p>
          <a:endParaRPr lang="ru-RU"/>
        </a:p>
      </dgm:t>
    </dgm:pt>
    <dgm:pt modelId="{CA79FF28-B84B-4F35-9580-FE1BBB080173}" type="pres">
      <dgm:prSet presAssocID="{31A2EC77-2B77-45BC-B621-A6B3BF75CFFA}" presName="childText" presStyleLbl="bgAcc1" presStyleIdx="3" presStyleCnt="5" custLinFactNeighborX="663" custLinFactNeighborY="53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4FF8C4-3FFF-4550-937A-4E3515ECDBEB}" type="pres">
      <dgm:prSet presAssocID="{EC20B5AF-1575-446E-BF12-5776CBEA6620}" presName="Name13" presStyleLbl="parChTrans1D2" presStyleIdx="4" presStyleCnt="5"/>
      <dgm:spPr/>
      <dgm:t>
        <a:bodyPr/>
        <a:lstStyle/>
        <a:p>
          <a:endParaRPr lang="ru-RU"/>
        </a:p>
      </dgm:t>
    </dgm:pt>
    <dgm:pt modelId="{650A2D3C-295C-4182-AE05-2B869D2978B5}" type="pres">
      <dgm:prSet presAssocID="{C2085FB0-6E19-4D47-866C-FDB6B4525508}" presName="childText" presStyleLbl="bgAcc1" presStyleIdx="4" presStyleCnt="5" custScaleX="193448" custLinFactNeighborX="663" custLinFactNeighborY="53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17C523-8E03-4D5F-A0DC-ED756236ABA2}" type="presOf" srcId="{C2085FB0-6E19-4D47-866C-FDB6B4525508}" destId="{650A2D3C-295C-4182-AE05-2B869D2978B5}" srcOrd="0" destOrd="0" presId="urn:microsoft.com/office/officeart/2005/8/layout/hierarchy3"/>
    <dgm:cxn modelId="{D553260E-59C9-4924-B417-128F1254FA3D}" type="presOf" srcId="{29A64D3E-FFF7-4E2D-BD03-D3D6A2B109E7}" destId="{294624A5-6CED-4575-8349-4E8E94C0D615}" srcOrd="0" destOrd="0" presId="urn:microsoft.com/office/officeart/2005/8/layout/hierarchy3"/>
    <dgm:cxn modelId="{667D470B-BAC1-4D5E-84A0-DFB499D7D4E3}" srcId="{939E2CAC-80D5-40AC-B05C-FEB20897C15D}" destId="{825E2387-A0B0-4E2B-A11D-485B2A0AE0B7}" srcOrd="0" destOrd="0" parTransId="{30EBE797-A66B-43B5-993A-2121DDC26F56}" sibTransId="{11146239-6C10-4860-AF3A-B49D6D6D5C26}"/>
    <dgm:cxn modelId="{4FC1F1A4-BBCA-4573-B729-013E15898BB1}" type="presOf" srcId="{D14A6235-FCF9-4B07-B19C-981267D5BEED}" destId="{A9C8E557-8767-4478-A162-82ACED974141}" srcOrd="0" destOrd="0" presId="urn:microsoft.com/office/officeart/2005/8/layout/hierarchy3"/>
    <dgm:cxn modelId="{1C5F50AE-15E0-4005-A221-DCFA6082EB4F}" type="presOf" srcId="{DDE338F8-333C-469E-8A32-3440A58276B9}" destId="{84659B4F-7F34-4D9A-89F5-291BC13E2952}" srcOrd="0" destOrd="0" presId="urn:microsoft.com/office/officeart/2005/8/layout/hierarchy3"/>
    <dgm:cxn modelId="{EB922994-E14C-417E-82F4-CBEED66F2583}" srcId="{825E2387-A0B0-4E2B-A11D-485B2A0AE0B7}" destId="{6686CAA0-D7D8-440E-8D28-FDBA22A3F20D}" srcOrd="1" destOrd="0" parTransId="{8397DF7C-16CA-4432-854F-AC92153B579F}" sibTransId="{212877F6-B019-40A1-94EC-DFE859B1A29A}"/>
    <dgm:cxn modelId="{9149A44A-A0D7-4E3C-B645-3AF0D5B83EFF}" type="presOf" srcId="{1E6E0B82-49BA-4958-97B5-BA28CCEDCAA4}" destId="{A7EA8F7E-3584-4E54-86B7-872C83CCBAE6}" srcOrd="0" destOrd="0" presId="urn:microsoft.com/office/officeart/2005/8/layout/hierarchy3"/>
    <dgm:cxn modelId="{C17E6BEE-F9CB-4B94-9267-CD3E00BED90E}" type="presOf" srcId="{019E8E29-6C6E-4D53-8CDB-D00BC36D7DBB}" destId="{8DF2F3A6-6B39-4F41-85D8-79EE2B1FD0A9}" srcOrd="0" destOrd="0" presId="urn:microsoft.com/office/officeart/2005/8/layout/hierarchy3"/>
    <dgm:cxn modelId="{1EECCAF5-5E3C-4EDF-9479-2BC63CE3769B}" srcId="{D14A6235-FCF9-4B07-B19C-981267D5BEED}" destId="{1E6E0B82-49BA-4958-97B5-BA28CCEDCAA4}" srcOrd="0" destOrd="0" parTransId="{CD29AB8B-3B44-4823-A91A-0B86258D1F2F}" sibTransId="{EB381232-FF16-4ECB-A8EC-2F277E6F9C81}"/>
    <dgm:cxn modelId="{22ED01A6-DCCC-46AB-993D-29C8A4F690BB}" srcId="{D14A6235-FCF9-4B07-B19C-981267D5BEED}" destId="{31A2EC77-2B77-45BC-B621-A6B3BF75CFFA}" srcOrd="1" destOrd="0" parTransId="{DDE338F8-333C-469E-8A32-3440A58276B9}" sibTransId="{034ACCC5-73B3-44CE-A876-4B67E3015971}"/>
    <dgm:cxn modelId="{068D45E5-5DBC-45E2-9354-D92C7AEADA9D}" type="presOf" srcId="{939E2CAC-80D5-40AC-B05C-FEB20897C15D}" destId="{1FA2232F-7876-420F-9802-03A046C64597}" srcOrd="0" destOrd="0" presId="urn:microsoft.com/office/officeart/2005/8/layout/hierarchy3"/>
    <dgm:cxn modelId="{12626834-E871-481B-BB6E-0E7D13855359}" type="presOf" srcId="{825E2387-A0B0-4E2B-A11D-485B2A0AE0B7}" destId="{D49A942F-B035-499F-9F92-617280B9D490}" srcOrd="0" destOrd="0" presId="urn:microsoft.com/office/officeart/2005/8/layout/hierarchy3"/>
    <dgm:cxn modelId="{BCE1A893-F59D-463A-B566-74D49DE25E2B}" type="presOf" srcId="{EC20B5AF-1575-446E-BF12-5776CBEA6620}" destId="{D14FF8C4-3FFF-4550-937A-4E3515ECDBEB}" srcOrd="0" destOrd="0" presId="urn:microsoft.com/office/officeart/2005/8/layout/hierarchy3"/>
    <dgm:cxn modelId="{3B7EC937-581B-4A4D-825C-34E4A222C72F}" type="presOf" srcId="{825E2387-A0B0-4E2B-A11D-485B2A0AE0B7}" destId="{40FCD120-F33A-4EC6-8585-DF5E7EBFFF0A}" srcOrd="1" destOrd="0" presId="urn:microsoft.com/office/officeart/2005/8/layout/hierarchy3"/>
    <dgm:cxn modelId="{21AF91E8-DB67-4FAD-BF02-CBF0F90D2F5E}" srcId="{D14A6235-FCF9-4B07-B19C-981267D5BEED}" destId="{C2085FB0-6E19-4D47-866C-FDB6B4525508}" srcOrd="2" destOrd="0" parTransId="{EC20B5AF-1575-446E-BF12-5776CBEA6620}" sibTransId="{47B19452-B6FB-4C8A-92B1-601FE8797571}"/>
    <dgm:cxn modelId="{C4CB935D-3499-44B1-8C68-01D87C9AD240}" type="presOf" srcId="{6686CAA0-D7D8-440E-8D28-FDBA22A3F20D}" destId="{A1B028FF-9C20-4C22-9F28-7A99D0501075}" srcOrd="0" destOrd="0" presId="urn:microsoft.com/office/officeart/2005/8/layout/hierarchy3"/>
    <dgm:cxn modelId="{9FBD0A87-6E10-4A6F-A1F0-290F64E5F643}" type="presOf" srcId="{D14A6235-FCF9-4B07-B19C-981267D5BEED}" destId="{49BDC9CC-B56E-45B4-9CC5-45D85793505D}" srcOrd="1" destOrd="0" presId="urn:microsoft.com/office/officeart/2005/8/layout/hierarchy3"/>
    <dgm:cxn modelId="{6D15292D-F56F-497D-9709-A995EAD9D86B}" type="presOf" srcId="{CD29AB8B-3B44-4823-A91A-0B86258D1F2F}" destId="{F52FBE5C-8BF3-4164-B4A7-6445209E9425}" srcOrd="0" destOrd="0" presId="urn:microsoft.com/office/officeart/2005/8/layout/hierarchy3"/>
    <dgm:cxn modelId="{9A67CEDA-7ACE-41B6-A0E2-860880ABECD6}" srcId="{939E2CAC-80D5-40AC-B05C-FEB20897C15D}" destId="{D14A6235-FCF9-4B07-B19C-981267D5BEED}" srcOrd="1" destOrd="0" parTransId="{57FA4161-0560-4AC0-9132-B1BD9A533838}" sibTransId="{15E7CB64-27AD-4F46-BD77-97BD55ECC0B9}"/>
    <dgm:cxn modelId="{D24164CD-744A-4565-8350-29BBF671E561}" srcId="{825E2387-A0B0-4E2B-A11D-485B2A0AE0B7}" destId="{019E8E29-6C6E-4D53-8CDB-D00BC36D7DBB}" srcOrd="0" destOrd="0" parTransId="{29A64D3E-FFF7-4E2D-BD03-D3D6A2B109E7}" sibTransId="{B2E9F1A1-FDD7-4EAF-B24F-7D4027723FBF}"/>
    <dgm:cxn modelId="{37E4B279-5209-4A01-922A-DD9BF24400B0}" type="presOf" srcId="{8397DF7C-16CA-4432-854F-AC92153B579F}" destId="{D6FA38A7-2DF1-4655-9564-DEF3700EBC67}" srcOrd="0" destOrd="0" presId="urn:microsoft.com/office/officeart/2005/8/layout/hierarchy3"/>
    <dgm:cxn modelId="{02AA5737-AE4A-4F00-ABB5-B22405AABDFD}" type="presOf" srcId="{31A2EC77-2B77-45BC-B621-A6B3BF75CFFA}" destId="{CA79FF28-B84B-4F35-9580-FE1BBB080173}" srcOrd="0" destOrd="0" presId="urn:microsoft.com/office/officeart/2005/8/layout/hierarchy3"/>
    <dgm:cxn modelId="{340F8ED2-1D94-4CE3-B755-7433B2F9CADB}" type="presParOf" srcId="{1FA2232F-7876-420F-9802-03A046C64597}" destId="{C419AD53-D486-4265-87B1-C4C38FB593F8}" srcOrd="0" destOrd="0" presId="urn:microsoft.com/office/officeart/2005/8/layout/hierarchy3"/>
    <dgm:cxn modelId="{E6AF057F-B9FB-449E-ABCB-42285C7DEA2B}" type="presParOf" srcId="{C419AD53-D486-4265-87B1-C4C38FB593F8}" destId="{749ACC69-C628-4618-81DC-E8D5516F5E14}" srcOrd="0" destOrd="0" presId="urn:microsoft.com/office/officeart/2005/8/layout/hierarchy3"/>
    <dgm:cxn modelId="{1D98C073-9769-4971-B9F8-9BA57D414ADC}" type="presParOf" srcId="{749ACC69-C628-4618-81DC-E8D5516F5E14}" destId="{D49A942F-B035-499F-9F92-617280B9D490}" srcOrd="0" destOrd="0" presId="urn:microsoft.com/office/officeart/2005/8/layout/hierarchy3"/>
    <dgm:cxn modelId="{B7223D0F-489D-40E9-8003-127B3FDFAD83}" type="presParOf" srcId="{749ACC69-C628-4618-81DC-E8D5516F5E14}" destId="{40FCD120-F33A-4EC6-8585-DF5E7EBFFF0A}" srcOrd="1" destOrd="0" presId="urn:microsoft.com/office/officeart/2005/8/layout/hierarchy3"/>
    <dgm:cxn modelId="{E13FAFD3-9BB7-4CD1-A13C-13E3C0692DAB}" type="presParOf" srcId="{C419AD53-D486-4265-87B1-C4C38FB593F8}" destId="{B5E57298-50BE-4E60-AA6C-49A88AEEA62C}" srcOrd="1" destOrd="0" presId="urn:microsoft.com/office/officeart/2005/8/layout/hierarchy3"/>
    <dgm:cxn modelId="{AB4C82F4-92C1-45E4-BDDA-FA5C8661A9AF}" type="presParOf" srcId="{B5E57298-50BE-4E60-AA6C-49A88AEEA62C}" destId="{294624A5-6CED-4575-8349-4E8E94C0D615}" srcOrd="0" destOrd="0" presId="urn:microsoft.com/office/officeart/2005/8/layout/hierarchy3"/>
    <dgm:cxn modelId="{B42743D4-FC02-42B4-84FE-36C6C01FBD4F}" type="presParOf" srcId="{B5E57298-50BE-4E60-AA6C-49A88AEEA62C}" destId="{8DF2F3A6-6B39-4F41-85D8-79EE2B1FD0A9}" srcOrd="1" destOrd="0" presId="urn:microsoft.com/office/officeart/2005/8/layout/hierarchy3"/>
    <dgm:cxn modelId="{B0A452A5-39A7-447C-ADF2-C9D09706F8BB}" type="presParOf" srcId="{B5E57298-50BE-4E60-AA6C-49A88AEEA62C}" destId="{D6FA38A7-2DF1-4655-9564-DEF3700EBC67}" srcOrd="2" destOrd="0" presId="urn:microsoft.com/office/officeart/2005/8/layout/hierarchy3"/>
    <dgm:cxn modelId="{CD21AA2F-8312-4F93-9C5B-6220711ABD8F}" type="presParOf" srcId="{B5E57298-50BE-4E60-AA6C-49A88AEEA62C}" destId="{A1B028FF-9C20-4C22-9F28-7A99D0501075}" srcOrd="3" destOrd="0" presId="urn:microsoft.com/office/officeart/2005/8/layout/hierarchy3"/>
    <dgm:cxn modelId="{55FD4F27-4223-46E2-BD35-0775526D7D6F}" type="presParOf" srcId="{1FA2232F-7876-420F-9802-03A046C64597}" destId="{ECA15D39-3681-4C9F-AC7E-AAA4BF20C133}" srcOrd="1" destOrd="0" presId="urn:microsoft.com/office/officeart/2005/8/layout/hierarchy3"/>
    <dgm:cxn modelId="{19CAB8B1-8119-4071-9C98-F91A5A736B36}" type="presParOf" srcId="{ECA15D39-3681-4C9F-AC7E-AAA4BF20C133}" destId="{CD8198AC-B6F5-47B9-A8E3-04D9B04BF476}" srcOrd="0" destOrd="0" presId="urn:microsoft.com/office/officeart/2005/8/layout/hierarchy3"/>
    <dgm:cxn modelId="{8E15B842-5FC8-4A8A-BA19-837A09F6DCB3}" type="presParOf" srcId="{CD8198AC-B6F5-47B9-A8E3-04D9B04BF476}" destId="{A9C8E557-8767-4478-A162-82ACED974141}" srcOrd="0" destOrd="0" presId="urn:microsoft.com/office/officeart/2005/8/layout/hierarchy3"/>
    <dgm:cxn modelId="{B32483A9-ABC0-47FE-B60A-363A85EA4C94}" type="presParOf" srcId="{CD8198AC-B6F5-47B9-A8E3-04D9B04BF476}" destId="{49BDC9CC-B56E-45B4-9CC5-45D85793505D}" srcOrd="1" destOrd="0" presId="urn:microsoft.com/office/officeart/2005/8/layout/hierarchy3"/>
    <dgm:cxn modelId="{FAB44612-4B2E-4D24-932F-B3B468DEF636}" type="presParOf" srcId="{ECA15D39-3681-4C9F-AC7E-AAA4BF20C133}" destId="{A3589FC4-CC85-40BD-A340-F1C224925C4F}" srcOrd="1" destOrd="0" presId="urn:microsoft.com/office/officeart/2005/8/layout/hierarchy3"/>
    <dgm:cxn modelId="{1675FA36-7C42-41A1-BF7B-C50413DED3F5}" type="presParOf" srcId="{A3589FC4-CC85-40BD-A340-F1C224925C4F}" destId="{F52FBE5C-8BF3-4164-B4A7-6445209E9425}" srcOrd="0" destOrd="0" presId="urn:microsoft.com/office/officeart/2005/8/layout/hierarchy3"/>
    <dgm:cxn modelId="{6029BCE2-947F-4375-8763-38771EBDE9DE}" type="presParOf" srcId="{A3589FC4-CC85-40BD-A340-F1C224925C4F}" destId="{A7EA8F7E-3584-4E54-86B7-872C83CCBAE6}" srcOrd="1" destOrd="0" presId="urn:microsoft.com/office/officeart/2005/8/layout/hierarchy3"/>
    <dgm:cxn modelId="{463724A5-B060-4D43-BD21-26CE0C69099A}" type="presParOf" srcId="{A3589FC4-CC85-40BD-A340-F1C224925C4F}" destId="{84659B4F-7F34-4D9A-89F5-291BC13E2952}" srcOrd="2" destOrd="0" presId="urn:microsoft.com/office/officeart/2005/8/layout/hierarchy3"/>
    <dgm:cxn modelId="{8E85C7DD-9B99-47CE-8665-106E2FD327B2}" type="presParOf" srcId="{A3589FC4-CC85-40BD-A340-F1C224925C4F}" destId="{CA79FF28-B84B-4F35-9580-FE1BBB080173}" srcOrd="3" destOrd="0" presId="urn:microsoft.com/office/officeart/2005/8/layout/hierarchy3"/>
    <dgm:cxn modelId="{FCCC50D7-65CE-4F31-9BCA-7256C6F51B54}" type="presParOf" srcId="{A3589FC4-CC85-40BD-A340-F1C224925C4F}" destId="{D14FF8C4-3FFF-4550-937A-4E3515ECDBEB}" srcOrd="4" destOrd="0" presId="urn:microsoft.com/office/officeart/2005/8/layout/hierarchy3"/>
    <dgm:cxn modelId="{58AF2115-A7C0-4FBA-80BB-40FFA254F96C}" type="presParOf" srcId="{A3589FC4-CC85-40BD-A340-F1C224925C4F}" destId="{650A2D3C-295C-4182-AE05-2B869D2978B5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E92B40-3FFA-4319-B968-BBFA66D22091}" type="doc">
      <dgm:prSet loTypeId="urn:microsoft.com/office/officeart/2005/8/layout/bList2" loCatId="list" qsTypeId="urn:microsoft.com/office/officeart/2005/8/quickstyle/simple1" qsCatId="simple" csTypeId="urn:microsoft.com/office/officeart/2005/8/colors/colorful1" csCatId="colorful" phldr="1"/>
      <dgm:spPr/>
    </dgm:pt>
    <dgm:pt modelId="{E097DAD1-7726-4F35-B3C9-E5FA6A028C32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принцип связи теории с практикой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6CBC24DF-85DA-4C07-B952-1CC557E106BA}" type="parTrans" cxnId="{3984B12E-9D5D-49F4-9BFC-FEC3AED20C14}">
      <dgm:prSet/>
      <dgm:spPr/>
      <dgm:t>
        <a:bodyPr/>
        <a:lstStyle/>
        <a:p>
          <a:endParaRPr lang="ru-RU"/>
        </a:p>
      </dgm:t>
    </dgm:pt>
    <dgm:pt modelId="{20A4FA6F-CC0D-479F-B95E-335E69667EB0}" type="sibTrans" cxnId="{3984B12E-9D5D-49F4-9BFC-FEC3AED20C14}">
      <dgm:prSet/>
      <dgm:spPr/>
      <dgm:t>
        <a:bodyPr/>
        <a:lstStyle/>
        <a:p>
          <a:endParaRPr lang="ru-RU"/>
        </a:p>
      </dgm:t>
    </dgm:pt>
    <dgm:pt modelId="{56135651-5EA4-4B67-9D10-A952849AC6D9}">
      <dgm:prSet phldrT="[Текст]"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принцип систематичности и последовательности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25C9301F-B13F-4A6A-AF99-F33AB104478D}" type="parTrans" cxnId="{EE083717-07FA-446E-8437-EEC1C25DBB50}">
      <dgm:prSet/>
      <dgm:spPr/>
      <dgm:t>
        <a:bodyPr/>
        <a:lstStyle/>
        <a:p>
          <a:endParaRPr lang="ru-RU"/>
        </a:p>
      </dgm:t>
    </dgm:pt>
    <dgm:pt modelId="{A69B6058-3DCD-4775-90F2-B7EC1F4CC292}" type="sibTrans" cxnId="{EE083717-07FA-446E-8437-EEC1C25DBB50}">
      <dgm:prSet/>
      <dgm:spPr/>
      <dgm:t>
        <a:bodyPr/>
        <a:lstStyle/>
        <a:p>
          <a:endParaRPr lang="ru-RU"/>
        </a:p>
      </dgm:t>
    </dgm:pt>
    <dgm:pt modelId="{BE28C9DA-58F8-415A-AEBE-A0A763D7AC99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принцип доступности изложения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5DABB05-298B-4E95-BE7E-205BF49A4476}" type="parTrans" cxnId="{5FF03E11-CC48-4A38-B85A-1C5DA2538E10}">
      <dgm:prSet/>
      <dgm:spPr/>
      <dgm:t>
        <a:bodyPr/>
        <a:lstStyle/>
        <a:p>
          <a:endParaRPr lang="ru-RU"/>
        </a:p>
      </dgm:t>
    </dgm:pt>
    <dgm:pt modelId="{5C0F7F00-8AC5-407F-AC17-B705F440BC41}" type="sibTrans" cxnId="{5FF03E11-CC48-4A38-B85A-1C5DA2538E10}">
      <dgm:prSet/>
      <dgm:spPr/>
      <dgm:t>
        <a:bodyPr/>
        <a:lstStyle/>
        <a:p>
          <a:endParaRPr lang="ru-RU"/>
        </a:p>
      </dgm:t>
    </dgm:pt>
    <dgm:pt modelId="{BA815F48-FE1E-4BD4-8A6A-EFA1C8839283}">
      <dgm:prSet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Принцип  краеведения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622061EA-099E-4443-9F42-08E5C9BE4C47}" type="parTrans" cxnId="{D1715FDD-A6E4-4C9B-91CE-29D99F138A36}">
      <dgm:prSet/>
      <dgm:spPr/>
      <dgm:t>
        <a:bodyPr/>
        <a:lstStyle/>
        <a:p>
          <a:endParaRPr lang="ru-RU"/>
        </a:p>
      </dgm:t>
    </dgm:pt>
    <dgm:pt modelId="{70421FC0-4C0D-41EA-9C64-925E292C8279}" type="sibTrans" cxnId="{D1715FDD-A6E4-4C9B-91CE-29D99F138A36}">
      <dgm:prSet/>
      <dgm:spPr/>
      <dgm:t>
        <a:bodyPr/>
        <a:lstStyle/>
        <a:p>
          <a:endParaRPr lang="ru-RU"/>
        </a:p>
      </dgm:t>
    </dgm:pt>
    <dgm:pt modelId="{F9C2FDFB-2402-4675-AA12-E47C96F86EBA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Принцип сознательности и активности учащихся в обучении</a:t>
          </a:r>
        </a:p>
      </dgm:t>
    </dgm:pt>
    <dgm:pt modelId="{AC91F038-B237-4B7E-B599-8E7796D694EE}" type="parTrans" cxnId="{C5A341FD-9883-404C-9361-CA0A58AA93F8}">
      <dgm:prSet/>
      <dgm:spPr/>
      <dgm:t>
        <a:bodyPr/>
        <a:lstStyle/>
        <a:p>
          <a:endParaRPr lang="ru-RU"/>
        </a:p>
      </dgm:t>
    </dgm:pt>
    <dgm:pt modelId="{3FB2BFC3-BE9E-4434-9167-0359CDED12DF}" type="sibTrans" cxnId="{C5A341FD-9883-404C-9361-CA0A58AA93F8}">
      <dgm:prSet/>
      <dgm:spPr/>
      <dgm:t>
        <a:bodyPr/>
        <a:lstStyle/>
        <a:p>
          <a:endParaRPr lang="ru-RU"/>
        </a:p>
      </dgm:t>
    </dgm:pt>
    <dgm:pt modelId="{26E34B32-48A9-42DF-88D4-93584C79F503}">
      <dgm:prSet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Принцип научности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15E16FFA-FAF9-40E6-906B-33827D31A49A}" type="parTrans" cxnId="{C45C4DC8-AD1E-47E5-8835-33DEA98AE1D0}">
      <dgm:prSet/>
      <dgm:spPr/>
      <dgm:t>
        <a:bodyPr/>
        <a:lstStyle/>
        <a:p>
          <a:endParaRPr lang="ru-RU"/>
        </a:p>
      </dgm:t>
    </dgm:pt>
    <dgm:pt modelId="{8D36B8F2-3FEA-4F4D-B20D-22AE76181022}" type="sibTrans" cxnId="{C45C4DC8-AD1E-47E5-8835-33DEA98AE1D0}">
      <dgm:prSet/>
      <dgm:spPr/>
      <dgm:t>
        <a:bodyPr/>
        <a:lstStyle/>
        <a:p>
          <a:endParaRPr lang="ru-RU"/>
        </a:p>
      </dgm:t>
    </dgm:pt>
    <dgm:pt modelId="{C3B7ACEC-82F9-4223-A843-E53144C25660}" type="pres">
      <dgm:prSet presAssocID="{3FE92B40-3FFA-4319-B968-BBFA66D22091}" presName="diagram" presStyleCnt="0">
        <dgm:presLayoutVars>
          <dgm:dir/>
          <dgm:animLvl val="lvl"/>
          <dgm:resizeHandles val="exact"/>
        </dgm:presLayoutVars>
      </dgm:prSet>
      <dgm:spPr/>
    </dgm:pt>
    <dgm:pt modelId="{2BFFA60C-D064-4813-9E90-9511C75EA6AD}" type="pres">
      <dgm:prSet presAssocID="{E097DAD1-7726-4F35-B3C9-E5FA6A028C32}" presName="compNode" presStyleCnt="0"/>
      <dgm:spPr/>
    </dgm:pt>
    <dgm:pt modelId="{14CDC9C9-7D5D-4B58-BE53-5E913FE54D09}" type="pres">
      <dgm:prSet presAssocID="{E097DAD1-7726-4F35-B3C9-E5FA6A028C32}" presName="childRect" presStyleLbl="bgAcc1" presStyleIdx="0" presStyleCnt="6">
        <dgm:presLayoutVars>
          <dgm:bulletEnabled val="1"/>
        </dgm:presLayoutVars>
      </dgm:prSet>
      <dgm:spPr/>
    </dgm:pt>
    <dgm:pt modelId="{16CA2F0E-CF41-456F-9EB7-4059DF8AB78D}" type="pres">
      <dgm:prSet presAssocID="{E097DAD1-7726-4F35-B3C9-E5FA6A028C32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06800C-C6B0-475C-9C5F-14DE9CA064AD}" type="pres">
      <dgm:prSet presAssocID="{E097DAD1-7726-4F35-B3C9-E5FA6A028C32}" presName="parentRect" presStyleLbl="alignNode1" presStyleIdx="0" presStyleCnt="6"/>
      <dgm:spPr/>
      <dgm:t>
        <a:bodyPr/>
        <a:lstStyle/>
        <a:p>
          <a:endParaRPr lang="ru-RU"/>
        </a:p>
      </dgm:t>
    </dgm:pt>
    <dgm:pt modelId="{8360B9EF-0B15-4BD4-9FC7-9D663DB0D0F1}" type="pres">
      <dgm:prSet presAssocID="{E097DAD1-7726-4F35-B3C9-E5FA6A028C32}" presName="adorn" presStyleLbl="fgAccFollowNode1" presStyleIdx="0" presStyleCnt="6"/>
      <dgm:spPr/>
    </dgm:pt>
    <dgm:pt modelId="{93AC4DAA-0456-41EC-B673-AC6908C50504}" type="pres">
      <dgm:prSet presAssocID="{20A4FA6F-CC0D-479F-B95E-335E69667EB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7A09759-9B58-4E12-8BB1-8DE1B21F271D}" type="pres">
      <dgm:prSet presAssocID="{56135651-5EA4-4B67-9D10-A952849AC6D9}" presName="compNode" presStyleCnt="0"/>
      <dgm:spPr/>
    </dgm:pt>
    <dgm:pt modelId="{00081A00-03F7-4BF6-A1F8-D2FEA154C260}" type="pres">
      <dgm:prSet presAssocID="{56135651-5EA4-4B67-9D10-A952849AC6D9}" presName="childRect" presStyleLbl="bgAcc1" presStyleIdx="1" presStyleCnt="6" custScaleX="110963">
        <dgm:presLayoutVars>
          <dgm:bulletEnabled val="1"/>
        </dgm:presLayoutVars>
      </dgm:prSet>
      <dgm:spPr/>
    </dgm:pt>
    <dgm:pt modelId="{602CDCB1-9508-4B27-8D59-9C169D998DC3}" type="pres">
      <dgm:prSet presAssocID="{56135651-5EA4-4B67-9D10-A952849AC6D9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267E0F-B959-4A92-BF4B-7014DE4A728A}" type="pres">
      <dgm:prSet presAssocID="{56135651-5EA4-4B67-9D10-A952849AC6D9}" presName="parentRect" presStyleLbl="alignNode1" presStyleIdx="1" presStyleCnt="6" custScaleX="111872" custScaleY="139648"/>
      <dgm:spPr/>
      <dgm:t>
        <a:bodyPr/>
        <a:lstStyle/>
        <a:p>
          <a:endParaRPr lang="ru-RU"/>
        </a:p>
      </dgm:t>
    </dgm:pt>
    <dgm:pt modelId="{7C2585AF-4800-4849-9491-FE9218913856}" type="pres">
      <dgm:prSet presAssocID="{56135651-5EA4-4B67-9D10-A952849AC6D9}" presName="adorn" presStyleLbl="fgAccFollowNode1" presStyleIdx="1" presStyleCnt="6"/>
      <dgm:spPr/>
    </dgm:pt>
    <dgm:pt modelId="{17D059EF-5852-423D-8269-718AF60C1416}" type="pres">
      <dgm:prSet presAssocID="{A69B6058-3DCD-4775-90F2-B7EC1F4CC29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9A43D0C-82E7-44C8-9C86-05BFB20F6A1D}" type="pres">
      <dgm:prSet presAssocID="{BE28C9DA-58F8-415A-AEBE-A0A763D7AC99}" presName="compNode" presStyleCnt="0"/>
      <dgm:spPr/>
    </dgm:pt>
    <dgm:pt modelId="{0557BEB8-421B-4EA5-B14B-ED3F1B9E5333}" type="pres">
      <dgm:prSet presAssocID="{BE28C9DA-58F8-415A-AEBE-A0A763D7AC99}" presName="childRect" presStyleLbl="bgAcc1" presStyleIdx="2" presStyleCnt="6">
        <dgm:presLayoutVars>
          <dgm:bulletEnabled val="1"/>
        </dgm:presLayoutVars>
      </dgm:prSet>
      <dgm:spPr/>
    </dgm:pt>
    <dgm:pt modelId="{0511F6FB-8CD4-47DC-ACF5-B472AA227692}" type="pres">
      <dgm:prSet presAssocID="{BE28C9DA-58F8-415A-AEBE-A0A763D7AC99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C72E83-A2E4-4BA2-AB37-7798FCE3F672}" type="pres">
      <dgm:prSet presAssocID="{BE28C9DA-58F8-415A-AEBE-A0A763D7AC99}" presName="parentRect" presStyleLbl="alignNode1" presStyleIdx="2" presStyleCnt="6"/>
      <dgm:spPr/>
      <dgm:t>
        <a:bodyPr/>
        <a:lstStyle/>
        <a:p>
          <a:endParaRPr lang="ru-RU"/>
        </a:p>
      </dgm:t>
    </dgm:pt>
    <dgm:pt modelId="{3AF95F88-9E12-4B14-A6B8-2B4CD7BC00B2}" type="pres">
      <dgm:prSet presAssocID="{BE28C9DA-58F8-415A-AEBE-A0A763D7AC99}" presName="adorn" presStyleLbl="fgAccFollowNode1" presStyleIdx="2" presStyleCnt="6"/>
      <dgm:spPr/>
    </dgm:pt>
    <dgm:pt modelId="{2B0D13B3-92D0-48C7-8792-8F2F590E4695}" type="pres">
      <dgm:prSet presAssocID="{5C0F7F00-8AC5-407F-AC17-B705F440BC4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17DF662-025A-4E96-98BB-85B32616F9AB}" type="pres">
      <dgm:prSet presAssocID="{F9C2FDFB-2402-4675-AA12-E47C96F86EBA}" presName="compNode" presStyleCnt="0"/>
      <dgm:spPr/>
    </dgm:pt>
    <dgm:pt modelId="{34F21B62-13B7-4E7E-8DCF-E8E633C42A30}" type="pres">
      <dgm:prSet presAssocID="{F9C2FDFB-2402-4675-AA12-E47C96F86EBA}" presName="childRect" presStyleLbl="bgAcc1" presStyleIdx="3" presStyleCnt="6" custScaleX="120115">
        <dgm:presLayoutVars>
          <dgm:bulletEnabled val="1"/>
        </dgm:presLayoutVars>
      </dgm:prSet>
      <dgm:spPr/>
    </dgm:pt>
    <dgm:pt modelId="{FC0271C0-1EDD-46EA-BB75-F06EE3A9B539}" type="pres">
      <dgm:prSet presAssocID="{F9C2FDFB-2402-4675-AA12-E47C96F86EB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B04774-51F1-4D95-8AC3-44C4C2855F2E}" type="pres">
      <dgm:prSet presAssocID="{F9C2FDFB-2402-4675-AA12-E47C96F86EBA}" presName="parentRect" presStyleLbl="alignNode1" presStyleIdx="3" presStyleCnt="6" custScaleX="120168"/>
      <dgm:spPr/>
      <dgm:t>
        <a:bodyPr/>
        <a:lstStyle/>
        <a:p>
          <a:endParaRPr lang="ru-RU"/>
        </a:p>
      </dgm:t>
    </dgm:pt>
    <dgm:pt modelId="{54B1F681-8207-4A15-9370-4630C3D9B9C8}" type="pres">
      <dgm:prSet presAssocID="{F9C2FDFB-2402-4675-AA12-E47C96F86EBA}" presName="adorn" presStyleLbl="fgAccFollowNode1" presStyleIdx="3" presStyleCnt="6"/>
      <dgm:spPr/>
    </dgm:pt>
    <dgm:pt modelId="{CC070ADC-B483-48EA-8FEB-15520FFFC813}" type="pres">
      <dgm:prSet presAssocID="{3FB2BFC3-BE9E-4434-9167-0359CDED12D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51B8C38-4619-4E6B-BBA9-2686CF6EE904}" type="pres">
      <dgm:prSet presAssocID="{BA815F48-FE1E-4BD4-8A6A-EFA1C8839283}" presName="compNode" presStyleCnt="0"/>
      <dgm:spPr/>
    </dgm:pt>
    <dgm:pt modelId="{121E3A85-71D1-4E02-AC0F-81F481848310}" type="pres">
      <dgm:prSet presAssocID="{BA815F48-FE1E-4BD4-8A6A-EFA1C8839283}" presName="childRect" presStyleLbl="bgAcc1" presStyleIdx="4" presStyleCnt="6" custScaleX="107054">
        <dgm:presLayoutVars>
          <dgm:bulletEnabled val="1"/>
        </dgm:presLayoutVars>
      </dgm:prSet>
      <dgm:spPr/>
    </dgm:pt>
    <dgm:pt modelId="{80BFE935-8CCD-4C59-9C15-C9CA47A6B01C}" type="pres">
      <dgm:prSet presAssocID="{BA815F48-FE1E-4BD4-8A6A-EFA1C8839283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90A27B-7C5A-4B34-8DC6-D9F0B8230314}" type="pres">
      <dgm:prSet presAssocID="{BA815F48-FE1E-4BD4-8A6A-EFA1C8839283}" presName="parentRect" presStyleLbl="alignNode1" presStyleIdx="4" presStyleCnt="6" custScaleX="104707" custLinFactNeighborX="-1030" custLinFactNeighborY="-1605"/>
      <dgm:spPr/>
      <dgm:t>
        <a:bodyPr/>
        <a:lstStyle/>
        <a:p>
          <a:endParaRPr lang="ru-RU"/>
        </a:p>
      </dgm:t>
    </dgm:pt>
    <dgm:pt modelId="{36C6F897-DE77-452A-83CA-1B3223C6A206}" type="pres">
      <dgm:prSet presAssocID="{BA815F48-FE1E-4BD4-8A6A-EFA1C8839283}" presName="adorn" presStyleLbl="fgAccFollowNode1" presStyleIdx="4" presStyleCnt="6"/>
      <dgm:spPr/>
    </dgm:pt>
    <dgm:pt modelId="{475F489A-913E-4DA8-A8C8-135F8AA3BA2B}" type="pres">
      <dgm:prSet presAssocID="{70421FC0-4C0D-41EA-9C64-925E292C827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ACB97F0-1862-471C-9026-E5E025AD9843}" type="pres">
      <dgm:prSet presAssocID="{26E34B32-48A9-42DF-88D4-93584C79F503}" presName="compNode" presStyleCnt="0"/>
      <dgm:spPr/>
    </dgm:pt>
    <dgm:pt modelId="{F113452D-B94E-4D4B-A439-CA5FCE971149}" type="pres">
      <dgm:prSet presAssocID="{26E34B32-48A9-42DF-88D4-93584C79F503}" presName="childRect" presStyleLbl="bgAcc1" presStyleIdx="5" presStyleCnt="6">
        <dgm:presLayoutVars>
          <dgm:bulletEnabled val="1"/>
        </dgm:presLayoutVars>
      </dgm:prSet>
      <dgm:spPr/>
    </dgm:pt>
    <dgm:pt modelId="{FB7767FB-5C3E-4254-B3BB-2FDF3FC29ECD}" type="pres">
      <dgm:prSet presAssocID="{26E34B32-48A9-42DF-88D4-93584C79F503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D40BC6-B1B6-4E93-A264-4FA5E198AF9C}" type="pres">
      <dgm:prSet presAssocID="{26E34B32-48A9-42DF-88D4-93584C79F503}" presName="parentRect" presStyleLbl="alignNode1" presStyleIdx="5" presStyleCnt="6"/>
      <dgm:spPr/>
      <dgm:t>
        <a:bodyPr/>
        <a:lstStyle/>
        <a:p>
          <a:endParaRPr lang="ru-RU"/>
        </a:p>
      </dgm:t>
    </dgm:pt>
    <dgm:pt modelId="{CFC972DE-1846-448B-8493-756769A177F5}" type="pres">
      <dgm:prSet presAssocID="{26E34B32-48A9-42DF-88D4-93584C79F503}" presName="adorn" presStyleLbl="fgAccFollowNode1" presStyleIdx="5" presStyleCnt="6"/>
      <dgm:spPr/>
    </dgm:pt>
  </dgm:ptLst>
  <dgm:cxnLst>
    <dgm:cxn modelId="{758055B1-F5CF-43BC-ABEB-99CAC00282F4}" type="presOf" srcId="{BA815F48-FE1E-4BD4-8A6A-EFA1C8839283}" destId="{80BFE935-8CCD-4C59-9C15-C9CA47A6B01C}" srcOrd="0" destOrd="0" presId="urn:microsoft.com/office/officeart/2005/8/layout/bList2"/>
    <dgm:cxn modelId="{D1715FDD-A6E4-4C9B-91CE-29D99F138A36}" srcId="{3FE92B40-3FFA-4319-B968-BBFA66D22091}" destId="{BA815F48-FE1E-4BD4-8A6A-EFA1C8839283}" srcOrd="4" destOrd="0" parTransId="{622061EA-099E-4443-9F42-08E5C9BE4C47}" sibTransId="{70421FC0-4C0D-41EA-9C64-925E292C8279}"/>
    <dgm:cxn modelId="{F4E2B01A-0A08-4CE3-B72B-29ED38E3EB0C}" type="presOf" srcId="{F9C2FDFB-2402-4675-AA12-E47C96F86EBA}" destId="{FC0271C0-1EDD-46EA-BB75-F06EE3A9B539}" srcOrd="0" destOrd="0" presId="urn:microsoft.com/office/officeart/2005/8/layout/bList2"/>
    <dgm:cxn modelId="{C5F55518-5847-45B8-9805-C0E869C0128B}" type="presOf" srcId="{E097DAD1-7726-4F35-B3C9-E5FA6A028C32}" destId="{FA06800C-C6B0-475C-9C5F-14DE9CA064AD}" srcOrd="1" destOrd="0" presId="urn:microsoft.com/office/officeart/2005/8/layout/bList2"/>
    <dgm:cxn modelId="{693C64FB-2105-445B-91E7-097AF9A9239D}" type="presOf" srcId="{70421FC0-4C0D-41EA-9C64-925E292C8279}" destId="{475F489A-913E-4DA8-A8C8-135F8AA3BA2B}" srcOrd="0" destOrd="0" presId="urn:microsoft.com/office/officeart/2005/8/layout/bList2"/>
    <dgm:cxn modelId="{A3C04891-BD1E-489D-B911-7C58137D698B}" type="presOf" srcId="{BE28C9DA-58F8-415A-AEBE-A0A763D7AC99}" destId="{0511F6FB-8CD4-47DC-ACF5-B472AA227692}" srcOrd="0" destOrd="0" presId="urn:microsoft.com/office/officeart/2005/8/layout/bList2"/>
    <dgm:cxn modelId="{C5A341FD-9883-404C-9361-CA0A58AA93F8}" srcId="{3FE92B40-3FFA-4319-B968-BBFA66D22091}" destId="{F9C2FDFB-2402-4675-AA12-E47C96F86EBA}" srcOrd="3" destOrd="0" parTransId="{AC91F038-B237-4B7E-B599-8E7796D694EE}" sibTransId="{3FB2BFC3-BE9E-4434-9167-0359CDED12DF}"/>
    <dgm:cxn modelId="{D7300B24-8235-4EAB-BBE6-6BD99909D92F}" type="presOf" srcId="{E097DAD1-7726-4F35-B3C9-E5FA6A028C32}" destId="{16CA2F0E-CF41-456F-9EB7-4059DF8AB78D}" srcOrd="0" destOrd="0" presId="urn:microsoft.com/office/officeart/2005/8/layout/bList2"/>
    <dgm:cxn modelId="{756882A4-BC3A-4E33-B3BF-14215788FCF6}" type="presOf" srcId="{26E34B32-48A9-42DF-88D4-93584C79F503}" destId="{1AD40BC6-B1B6-4E93-A264-4FA5E198AF9C}" srcOrd="1" destOrd="0" presId="urn:microsoft.com/office/officeart/2005/8/layout/bList2"/>
    <dgm:cxn modelId="{0A42CB46-FEA2-4513-A0E0-484429C1D42D}" type="presOf" srcId="{56135651-5EA4-4B67-9D10-A952849AC6D9}" destId="{602CDCB1-9508-4B27-8D59-9C169D998DC3}" srcOrd="0" destOrd="0" presId="urn:microsoft.com/office/officeart/2005/8/layout/bList2"/>
    <dgm:cxn modelId="{10788510-D024-4A34-AC3D-C95FA6CAF587}" type="presOf" srcId="{F9C2FDFB-2402-4675-AA12-E47C96F86EBA}" destId="{D8B04774-51F1-4D95-8AC3-44C4C2855F2E}" srcOrd="1" destOrd="0" presId="urn:microsoft.com/office/officeart/2005/8/layout/bList2"/>
    <dgm:cxn modelId="{EE083717-07FA-446E-8437-EEC1C25DBB50}" srcId="{3FE92B40-3FFA-4319-B968-BBFA66D22091}" destId="{56135651-5EA4-4B67-9D10-A952849AC6D9}" srcOrd="1" destOrd="0" parTransId="{25C9301F-B13F-4A6A-AF99-F33AB104478D}" sibTransId="{A69B6058-3DCD-4775-90F2-B7EC1F4CC292}"/>
    <dgm:cxn modelId="{9BB0120C-0B1E-4082-AC7C-414ACFB36CE6}" type="presOf" srcId="{3FE92B40-3FFA-4319-B968-BBFA66D22091}" destId="{C3B7ACEC-82F9-4223-A843-E53144C25660}" srcOrd="0" destOrd="0" presId="urn:microsoft.com/office/officeart/2005/8/layout/bList2"/>
    <dgm:cxn modelId="{C45C4DC8-AD1E-47E5-8835-33DEA98AE1D0}" srcId="{3FE92B40-3FFA-4319-B968-BBFA66D22091}" destId="{26E34B32-48A9-42DF-88D4-93584C79F503}" srcOrd="5" destOrd="0" parTransId="{15E16FFA-FAF9-40E6-906B-33827D31A49A}" sibTransId="{8D36B8F2-3FEA-4F4D-B20D-22AE76181022}"/>
    <dgm:cxn modelId="{3984B12E-9D5D-49F4-9BFC-FEC3AED20C14}" srcId="{3FE92B40-3FFA-4319-B968-BBFA66D22091}" destId="{E097DAD1-7726-4F35-B3C9-E5FA6A028C32}" srcOrd="0" destOrd="0" parTransId="{6CBC24DF-85DA-4C07-B952-1CC557E106BA}" sibTransId="{20A4FA6F-CC0D-479F-B95E-335E69667EB0}"/>
    <dgm:cxn modelId="{81697293-FD1D-4DE8-ACF0-A00A7A0CCC4A}" type="presOf" srcId="{3FB2BFC3-BE9E-4434-9167-0359CDED12DF}" destId="{CC070ADC-B483-48EA-8FEB-15520FFFC813}" srcOrd="0" destOrd="0" presId="urn:microsoft.com/office/officeart/2005/8/layout/bList2"/>
    <dgm:cxn modelId="{DF832CC6-9F8F-450F-B4DA-C2F91E49F9F3}" type="presOf" srcId="{A69B6058-3DCD-4775-90F2-B7EC1F4CC292}" destId="{17D059EF-5852-423D-8269-718AF60C1416}" srcOrd="0" destOrd="0" presId="urn:microsoft.com/office/officeart/2005/8/layout/bList2"/>
    <dgm:cxn modelId="{4DCD93C7-9565-4358-B5C9-81BD6FD7F77F}" type="presOf" srcId="{BE28C9DA-58F8-415A-AEBE-A0A763D7AC99}" destId="{61C72E83-A2E4-4BA2-AB37-7798FCE3F672}" srcOrd="1" destOrd="0" presId="urn:microsoft.com/office/officeart/2005/8/layout/bList2"/>
    <dgm:cxn modelId="{D39CEE4A-FDFE-4BC7-8662-9B30B5A1930A}" type="presOf" srcId="{BA815F48-FE1E-4BD4-8A6A-EFA1C8839283}" destId="{6790A27B-7C5A-4B34-8DC6-D9F0B8230314}" srcOrd="1" destOrd="0" presId="urn:microsoft.com/office/officeart/2005/8/layout/bList2"/>
    <dgm:cxn modelId="{18FBA3D2-6E0D-41F6-8942-7AF2A3733679}" type="presOf" srcId="{26E34B32-48A9-42DF-88D4-93584C79F503}" destId="{FB7767FB-5C3E-4254-B3BB-2FDF3FC29ECD}" srcOrd="0" destOrd="0" presId="urn:microsoft.com/office/officeart/2005/8/layout/bList2"/>
    <dgm:cxn modelId="{BB23283B-9D10-4FB7-A8F7-689B6954EAA3}" type="presOf" srcId="{56135651-5EA4-4B67-9D10-A952849AC6D9}" destId="{6A267E0F-B959-4A92-BF4B-7014DE4A728A}" srcOrd="1" destOrd="0" presId="urn:microsoft.com/office/officeart/2005/8/layout/bList2"/>
    <dgm:cxn modelId="{5FF03E11-CC48-4A38-B85A-1C5DA2538E10}" srcId="{3FE92B40-3FFA-4319-B968-BBFA66D22091}" destId="{BE28C9DA-58F8-415A-AEBE-A0A763D7AC99}" srcOrd="2" destOrd="0" parTransId="{85DABB05-298B-4E95-BE7E-205BF49A4476}" sibTransId="{5C0F7F00-8AC5-407F-AC17-B705F440BC41}"/>
    <dgm:cxn modelId="{B9FAB3CC-D8EF-4E9F-8482-361D42B44B21}" type="presOf" srcId="{5C0F7F00-8AC5-407F-AC17-B705F440BC41}" destId="{2B0D13B3-92D0-48C7-8792-8F2F590E4695}" srcOrd="0" destOrd="0" presId="urn:microsoft.com/office/officeart/2005/8/layout/bList2"/>
    <dgm:cxn modelId="{1FE7C702-0330-4172-8608-0905FD1654CA}" type="presOf" srcId="{20A4FA6F-CC0D-479F-B95E-335E69667EB0}" destId="{93AC4DAA-0456-41EC-B673-AC6908C50504}" srcOrd="0" destOrd="0" presId="urn:microsoft.com/office/officeart/2005/8/layout/bList2"/>
    <dgm:cxn modelId="{5B9C53E9-41B8-4A0F-ABF9-E6E5DE7D152F}" type="presParOf" srcId="{C3B7ACEC-82F9-4223-A843-E53144C25660}" destId="{2BFFA60C-D064-4813-9E90-9511C75EA6AD}" srcOrd="0" destOrd="0" presId="urn:microsoft.com/office/officeart/2005/8/layout/bList2"/>
    <dgm:cxn modelId="{0D32F69C-B9C4-4B1A-A872-FA51D0EF623D}" type="presParOf" srcId="{2BFFA60C-D064-4813-9E90-9511C75EA6AD}" destId="{14CDC9C9-7D5D-4B58-BE53-5E913FE54D09}" srcOrd="0" destOrd="0" presId="urn:microsoft.com/office/officeart/2005/8/layout/bList2"/>
    <dgm:cxn modelId="{EFD50C8A-8498-49A5-92E6-2D9DA83126DF}" type="presParOf" srcId="{2BFFA60C-D064-4813-9E90-9511C75EA6AD}" destId="{16CA2F0E-CF41-456F-9EB7-4059DF8AB78D}" srcOrd="1" destOrd="0" presId="urn:microsoft.com/office/officeart/2005/8/layout/bList2"/>
    <dgm:cxn modelId="{9C5C497C-EF50-4DBC-A514-CA95BD321E6B}" type="presParOf" srcId="{2BFFA60C-D064-4813-9E90-9511C75EA6AD}" destId="{FA06800C-C6B0-475C-9C5F-14DE9CA064AD}" srcOrd="2" destOrd="0" presId="urn:microsoft.com/office/officeart/2005/8/layout/bList2"/>
    <dgm:cxn modelId="{E7CC67C5-E7C0-4B5E-BE16-7A9FF88E45FF}" type="presParOf" srcId="{2BFFA60C-D064-4813-9E90-9511C75EA6AD}" destId="{8360B9EF-0B15-4BD4-9FC7-9D663DB0D0F1}" srcOrd="3" destOrd="0" presId="urn:microsoft.com/office/officeart/2005/8/layout/bList2"/>
    <dgm:cxn modelId="{700D66AE-EEC9-4BA8-A6B9-2DA9E867310C}" type="presParOf" srcId="{C3B7ACEC-82F9-4223-A843-E53144C25660}" destId="{93AC4DAA-0456-41EC-B673-AC6908C50504}" srcOrd="1" destOrd="0" presId="urn:microsoft.com/office/officeart/2005/8/layout/bList2"/>
    <dgm:cxn modelId="{97890D61-58DE-4214-8696-023BC3B6E408}" type="presParOf" srcId="{C3B7ACEC-82F9-4223-A843-E53144C25660}" destId="{87A09759-9B58-4E12-8BB1-8DE1B21F271D}" srcOrd="2" destOrd="0" presId="urn:microsoft.com/office/officeart/2005/8/layout/bList2"/>
    <dgm:cxn modelId="{00BE6C00-594F-482F-954D-93D689D7A4AB}" type="presParOf" srcId="{87A09759-9B58-4E12-8BB1-8DE1B21F271D}" destId="{00081A00-03F7-4BF6-A1F8-D2FEA154C260}" srcOrd="0" destOrd="0" presId="urn:microsoft.com/office/officeart/2005/8/layout/bList2"/>
    <dgm:cxn modelId="{830B4156-AC02-4CD5-9B56-3CC4416E5654}" type="presParOf" srcId="{87A09759-9B58-4E12-8BB1-8DE1B21F271D}" destId="{602CDCB1-9508-4B27-8D59-9C169D998DC3}" srcOrd="1" destOrd="0" presId="urn:microsoft.com/office/officeart/2005/8/layout/bList2"/>
    <dgm:cxn modelId="{5A4274E3-CA17-48D9-8478-8C3738454E1B}" type="presParOf" srcId="{87A09759-9B58-4E12-8BB1-8DE1B21F271D}" destId="{6A267E0F-B959-4A92-BF4B-7014DE4A728A}" srcOrd="2" destOrd="0" presId="urn:microsoft.com/office/officeart/2005/8/layout/bList2"/>
    <dgm:cxn modelId="{8456D673-F5D7-418E-BA00-ADCF0251F460}" type="presParOf" srcId="{87A09759-9B58-4E12-8BB1-8DE1B21F271D}" destId="{7C2585AF-4800-4849-9491-FE9218913856}" srcOrd="3" destOrd="0" presId="urn:microsoft.com/office/officeart/2005/8/layout/bList2"/>
    <dgm:cxn modelId="{E13F5F6A-75BE-442E-9839-7858B3AEC5C5}" type="presParOf" srcId="{C3B7ACEC-82F9-4223-A843-E53144C25660}" destId="{17D059EF-5852-423D-8269-718AF60C1416}" srcOrd="3" destOrd="0" presId="urn:microsoft.com/office/officeart/2005/8/layout/bList2"/>
    <dgm:cxn modelId="{23EC83DC-9DCE-42FC-9589-C8ED043B8A5E}" type="presParOf" srcId="{C3B7ACEC-82F9-4223-A843-E53144C25660}" destId="{D9A43D0C-82E7-44C8-9C86-05BFB20F6A1D}" srcOrd="4" destOrd="0" presId="urn:microsoft.com/office/officeart/2005/8/layout/bList2"/>
    <dgm:cxn modelId="{B8F69FD0-ACE1-4076-9EA5-7B815E6F21D1}" type="presParOf" srcId="{D9A43D0C-82E7-44C8-9C86-05BFB20F6A1D}" destId="{0557BEB8-421B-4EA5-B14B-ED3F1B9E5333}" srcOrd="0" destOrd="0" presId="urn:microsoft.com/office/officeart/2005/8/layout/bList2"/>
    <dgm:cxn modelId="{D43F96F1-2340-4F29-99B7-00C776939684}" type="presParOf" srcId="{D9A43D0C-82E7-44C8-9C86-05BFB20F6A1D}" destId="{0511F6FB-8CD4-47DC-ACF5-B472AA227692}" srcOrd="1" destOrd="0" presId="urn:microsoft.com/office/officeart/2005/8/layout/bList2"/>
    <dgm:cxn modelId="{6C2D2490-9FEB-4B60-BD86-4DA3782F2C81}" type="presParOf" srcId="{D9A43D0C-82E7-44C8-9C86-05BFB20F6A1D}" destId="{61C72E83-A2E4-4BA2-AB37-7798FCE3F672}" srcOrd="2" destOrd="0" presId="urn:microsoft.com/office/officeart/2005/8/layout/bList2"/>
    <dgm:cxn modelId="{2CD8AC85-3329-4D73-8949-B73E79ABA419}" type="presParOf" srcId="{D9A43D0C-82E7-44C8-9C86-05BFB20F6A1D}" destId="{3AF95F88-9E12-4B14-A6B8-2B4CD7BC00B2}" srcOrd="3" destOrd="0" presId="urn:microsoft.com/office/officeart/2005/8/layout/bList2"/>
    <dgm:cxn modelId="{16F67BDE-E1BD-40A1-AF7E-7F0B00A0A1F8}" type="presParOf" srcId="{C3B7ACEC-82F9-4223-A843-E53144C25660}" destId="{2B0D13B3-92D0-48C7-8792-8F2F590E4695}" srcOrd="5" destOrd="0" presId="urn:microsoft.com/office/officeart/2005/8/layout/bList2"/>
    <dgm:cxn modelId="{870B57F2-C607-43A1-8692-7C27C716EA60}" type="presParOf" srcId="{C3B7ACEC-82F9-4223-A843-E53144C25660}" destId="{C17DF662-025A-4E96-98BB-85B32616F9AB}" srcOrd="6" destOrd="0" presId="urn:microsoft.com/office/officeart/2005/8/layout/bList2"/>
    <dgm:cxn modelId="{E53ADD63-38C9-46BD-936E-4F102E8EF0E3}" type="presParOf" srcId="{C17DF662-025A-4E96-98BB-85B32616F9AB}" destId="{34F21B62-13B7-4E7E-8DCF-E8E633C42A30}" srcOrd="0" destOrd="0" presId="urn:microsoft.com/office/officeart/2005/8/layout/bList2"/>
    <dgm:cxn modelId="{85E0E7CD-692C-4DA3-B680-3F0278B58C92}" type="presParOf" srcId="{C17DF662-025A-4E96-98BB-85B32616F9AB}" destId="{FC0271C0-1EDD-46EA-BB75-F06EE3A9B539}" srcOrd="1" destOrd="0" presId="urn:microsoft.com/office/officeart/2005/8/layout/bList2"/>
    <dgm:cxn modelId="{CA191AC0-83E7-487D-9FB7-7641C201014C}" type="presParOf" srcId="{C17DF662-025A-4E96-98BB-85B32616F9AB}" destId="{D8B04774-51F1-4D95-8AC3-44C4C2855F2E}" srcOrd="2" destOrd="0" presId="urn:microsoft.com/office/officeart/2005/8/layout/bList2"/>
    <dgm:cxn modelId="{E6595CDF-113B-4FF6-AC93-D1D2F604F9FA}" type="presParOf" srcId="{C17DF662-025A-4E96-98BB-85B32616F9AB}" destId="{54B1F681-8207-4A15-9370-4630C3D9B9C8}" srcOrd="3" destOrd="0" presId="urn:microsoft.com/office/officeart/2005/8/layout/bList2"/>
    <dgm:cxn modelId="{DA169315-7D97-4B07-8AFE-AC27ED2DC574}" type="presParOf" srcId="{C3B7ACEC-82F9-4223-A843-E53144C25660}" destId="{CC070ADC-B483-48EA-8FEB-15520FFFC813}" srcOrd="7" destOrd="0" presId="urn:microsoft.com/office/officeart/2005/8/layout/bList2"/>
    <dgm:cxn modelId="{86AFFCF3-F440-45AB-A983-F38BC234EFCD}" type="presParOf" srcId="{C3B7ACEC-82F9-4223-A843-E53144C25660}" destId="{551B8C38-4619-4E6B-BBA9-2686CF6EE904}" srcOrd="8" destOrd="0" presId="urn:microsoft.com/office/officeart/2005/8/layout/bList2"/>
    <dgm:cxn modelId="{AF9BD86F-8796-4733-AA14-31F95E83D387}" type="presParOf" srcId="{551B8C38-4619-4E6B-BBA9-2686CF6EE904}" destId="{121E3A85-71D1-4E02-AC0F-81F481848310}" srcOrd="0" destOrd="0" presId="urn:microsoft.com/office/officeart/2005/8/layout/bList2"/>
    <dgm:cxn modelId="{F29C6BBD-767D-49CB-983B-0B79D71DFFA5}" type="presParOf" srcId="{551B8C38-4619-4E6B-BBA9-2686CF6EE904}" destId="{80BFE935-8CCD-4C59-9C15-C9CA47A6B01C}" srcOrd="1" destOrd="0" presId="urn:microsoft.com/office/officeart/2005/8/layout/bList2"/>
    <dgm:cxn modelId="{30E25383-6D4C-4980-A6CC-50A92BDE9778}" type="presParOf" srcId="{551B8C38-4619-4E6B-BBA9-2686CF6EE904}" destId="{6790A27B-7C5A-4B34-8DC6-D9F0B8230314}" srcOrd="2" destOrd="0" presId="urn:microsoft.com/office/officeart/2005/8/layout/bList2"/>
    <dgm:cxn modelId="{856C9C4E-F5F7-4365-851D-5C1B5FB39AF2}" type="presParOf" srcId="{551B8C38-4619-4E6B-BBA9-2686CF6EE904}" destId="{36C6F897-DE77-452A-83CA-1B3223C6A206}" srcOrd="3" destOrd="0" presId="urn:microsoft.com/office/officeart/2005/8/layout/bList2"/>
    <dgm:cxn modelId="{D3299BCA-0D81-40C2-AB8C-22134EAA2308}" type="presParOf" srcId="{C3B7ACEC-82F9-4223-A843-E53144C25660}" destId="{475F489A-913E-4DA8-A8C8-135F8AA3BA2B}" srcOrd="9" destOrd="0" presId="urn:microsoft.com/office/officeart/2005/8/layout/bList2"/>
    <dgm:cxn modelId="{CC269511-4F97-49C8-85DF-ACE158730631}" type="presParOf" srcId="{C3B7ACEC-82F9-4223-A843-E53144C25660}" destId="{2ACB97F0-1862-471C-9026-E5E025AD9843}" srcOrd="10" destOrd="0" presId="urn:microsoft.com/office/officeart/2005/8/layout/bList2"/>
    <dgm:cxn modelId="{24096034-44A9-4953-826A-8C3D4C2E48D0}" type="presParOf" srcId="{2ACB97F0-1862-471C-9026-E5E025AD9843}" destId="{F113452D-B94E-4D4B-A439-CA5FCE971149}" srcOrd="0" destOrd="0" presId="urn:microsoft.com/office/officeart/2005/8/layout/bList2"/>
    <dgm:cxn modelId="{43377BE3-5866-48F8-942C-6883848B231C}" type="presParOf" srcId="{2ACB97F0-1862-471C-9026-E5E025AD9843}" destId="{FB7767FB-5C3E-4254-B3BB-2FDF3FC29ECD}" srcOrd="1" destOrd="0" presId="urn:microsoft.com/office/officeart/2005/8/layout/bList2"/>
    <dgm:cxn modelId="{782E59C5-585C-4742-9849-0001DD0E5561}" type="presParOf" srcId="{2ACB97F0-1862-471C-9026-E5E025AD9843}" destId="{1AD40BC6-B1B6-4E93-A264-4FA5E198AF9C}" srcOrd="2" destOrd="0" presId="urn:microsoft.com/office/officeart/2005/8/layout/bList2"/>
    <dgm:cxn modelId="{477B3F5C-8B1A-4DD9-B5BF-FE2EC94CEFB4}" type="presParOf" srcId="{2ACB97F0-1862-471C-9026-E5E025AD9843}" destId="{CFC972DE-1846-448B-8493-756769A177F5}" srcOrd="3" destOrd="0" presId="urn:microsoft.com/office/officeart/2005/8/layout/b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058F9C6-27DB-4CF9-B6F7-1254049D69BD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9835711-58D0-4933-8FDE-85022B6CA784}">
      <dgm:prSet phldrT="[Текст]" phldr="1"/>
      <dgm:spPr/>
      <dgm:t>
        <a:bodyPr/>
        <a:lstStyle/>
        <a:p>
          <a:endParaRPr lang="ru-RU" dirty="0"/>
        </a:p>
      </dgm:t>
    </dgm:pt>
    <dgm:pt modelId="{28ED83FA-F0E3-4A83-859A-A16C4E769CFC}" type="parTrans" cxnId="{8CC5DD69-5C27-44DB-A5E3-1D18DF068137}">
      <dgm:prSet/>
      <dgm:spPr/>
      <dgm:t>
        <a:bodyPr/>
        <a:lstStyle/>
        <a:p>
          <a:endParaRPr lang="ru-RU"/>
        </a:p>
      </dgm:t>
    </dgm:pt>
    <dgm:pt modelId="{6AA6FAB9-788D-47F0-8509-FFFE92FC8F57}" type="sibTrans" cxnId="{8CC5DD69-5C27-44DB-A5E3-1D18DF068137}">
      <dgm:prSet/>
      <dgm:spPr/>
      <dgm:t>
        <a:bodyPr/>
        <a:lstStyle/>
        <a:p>
          <a:endParaRPr lang="ru-RU"/>
        </a:p>
      </dgm:t>
    </dgm:pt>
    <dgm:pt modelId="{36941485-0AD2-4BB1-9EB4-092EBA6F06AD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>
              <a:latin typeface="Cambria" pitchFamily="18" charset="0"/>
            </a:rPr>
            <a:t> </a:t>
          </a:r>
          <a:r>
            <a:rPr lang="ru-RU" sz="1800" dirty="0" smtClean="0">
              <a:latin typeface="Cambria" pitchFamily="18" charset="0"/>
            </a:rPr>
            <a:t>Мне больше всего удалось…</a:t>
          </a:r>
          <a:endParaRPr lang="ru-RU" sz="1800" dirty="0"/>
        </a:p>
      </dgm:t>
    </dgm:pt>
    <dgm:pt modelId="{FC2250E8-702C-45D6-A809-17ED94F5494E}" type="parTrans" cxnId="{6E65406E-E900-4B49-81EA-43BF45DC71FD}">
      <dgm:prSet/>
      <dgm:spPr/>
      <dgm:t>
        <a:bodyPr/>
        <a:lstStyle/>
        <a:p>
          <a:endParaRPr lang="ru-RU"/>
        </a:p>
      </dgm:t>
    </dgm:pt>
    <dgm:pt modelId="{B7388E5C-58DA-4EEF-8818-CD034F0D3926}" type="sibTrans" cxnId="{6E65406E-E900-4B49-81EA-43BF45DC71FD}">
      <dgm:prSet/>
      <dgm:spPr/>
      <dgm:t>
        <a:bodyPr/>
        <a:lstStyle/>
        <a:p>
          <a:endParaRPr lang="ru-RU"/>
        </a:p>
      </dgm:t>
    </dgm:pt>
    <dgm:pt modelId="{4E60D43A-39B6-47D8-8E4F-B99214CEA395}">
      <dgm:prSet phldrT="[Текст]" phldr="1"/>
      <dgm:spPr/>
      <dgm:t>
        <a:bodyPr/>
        <a:lstStyle/>
        <a:p>
          <a:endParaRPr lang="ru-RU"/>
        </a:p>
      </dgm:t>
    </dgm:pt>
    <dgm:pt modelId="{7326EA54-A7F5-4236-8544-9121E4ED8CBF}" type="parTrans" cxnId="{4879F5DB-7013-4BD1-9097-8096481C8A45}">
      <dgm:prSet/>
      <dgm:spPr/>
      <dgm:t>
        <a:bodyPr/>
        <a:lstStyle/>
        <a:p>
          <a:endParaRPr lang="ru-RU"/>
        </a:p>
      </dgm:t>
    </dgm:pt>
    <dgm:pt modelId="{328405E4-C1C4-48E3-82CF-29D940530BBF}" type="sibTrans" cxnId="{4879F5DB-7013-4BD1-9097-8096481C8A45}">
      <dgm:prSet/>
      <dgm:spPr/>
      <dgm:t>
        <a:bodyPr/>
        <a:lstStyle/>
        <a:p>
          <a:endParaRPr lang="ru-RU"/>
        </a:p>
      </dgm:t>
    </dgm:pt>
    <dgm:pt modelId="{9ED6C1B4-A256-48FC-909B-415423CDE47D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latin typeface="Cambria" pitchFamily="18" charset="0"/>
            </a:rPr>
            <a:t>За что ты можешь похвалить одноклассников?</a:t>
          </a:r>
          <a:endParaRPr lang="ru-RU" sz="1800" dirty="0"/>
        </a:p>
      </dgm:t>
    </dgm:pt>
    <dgm:pt modelId="{970E4A72-A36E-4061-AA2D-2AA93E75D845}" type="parTrans" cxnId="{83EFDFCB-393B-45C4-A8D3-64AB63BD1546}">
      <dgm:prSet/>
      <dgm:spPr/>
      <dgm:t>
        <a:bodyPr/>
        <a:lstStyle/>
        <a:p>
          <a:endParaRPr lang="ru-RU"/>
        </a:p>
      </dgm:t>
    </dgm:pt>
    <dgm:pt modelId="{DE5B467C-5F3F-4231-863C-AB82FA9E72C0}" type="sibTrans" cxnId="{83EFDFCB-393B-45C4-A8D3-64AB63BD1546}">
      <dgm:prSet/>
      <dgm:spPr/>
      <dgm:t>
        <a:bodyPr/>
        <a:lstStyle/>
        <a:p>
          <a:endParaRPr lang="ru-RU"/>
        </a:p>
      </dgm:t>
    </dgm:pt>
    <dgm:pt modelId="{839202C9-45BD-4957-8C5E-7E73E553C4FA}">
      <dgm:prSet phldrT="[Текст]" phldr="1"/>
      <dgm:spPr/>
      <dgm:t>
        <a:bodyPr/>
        <a:lstStyle/>
        <a:p>
          <a:endParaRPr lang="ru-RU"/>
        </a:p>
      </dgm:t>
    </dgm:pt>
    <dgm:pt modelId="{BE8334E0-216E-4F98-81C2-9449C2BC66B3}" type="parTrans" cxnId="{CC434799-6DDE-4B6B-B468-216A182CFF1F}">
      <dgm:prSet/>
      <dgm:spPr/>
      <dgm:t>
        <a:bodyPr/>
        <a:lstStyle/>
        <a:p>
          <a:endParaRPr lang="ru-RU"/>
        </a:p>
      </dgm:t>
    </dgm:pt>
    <dgm:pt modelId="{9E54DDCE-B997-4794-920B-D7E3885EA5D7}" type="sibTrans" cxnId="{CC434799-6DDE-4B6B-B468-216A182CFF1F}">
      <dgm:prSet/>
      <dgm:spPr/>
      <dgm:t>
        <a:bodyPr/>
        <a:lstStyle/>
        <a:p>
          <a:endParaRPr lang="ru-RU"/>
        </a:p>
      </dgm:t>
    </dgm:pt>
    <dgm:pt modelId="{EFC0707F-37CA-4E96-85DF-B6B02CD36B7A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latin typeface="Cambria" pitchFamily="18" charset="0"/>
            </a:rPr>
            <a:t>Что меня удивило?</a:t>
          </a:r>
          <a:endParaRPr lang="ru-RU" sz="1800" dirty="0"/>
        </a:p>
      </dgm:t>
    </dgm:pt>
    <dgm:pt modelId="{5E18BE2F-5C7A-4D47-B256-23C19FE4A0C9}" type="parTrans" cxnId="{653F61EF-60F7-4ED4-AD0B-41755AF9C97C}">
      <dgm:prSet/>
      <dgm:spPr/>
      <dgm:t>
        <a:bodyPr/>
        <a:lstStyle/>
        <a:p>
          <a:endParaRPr lang="ru-RU"/>
        </a:p>
      </dgm:t>
    </dgm:pt>
    <dgm:pt modelId="{0ABC3AC7-03C4-494F-B4BC-45F26011EBA2}" type="sibTrans" cxnId="{653F61EF-60F7-4ED4-AD0B-41755AF9C97C}">
      <dgm:prSet/>
      <dgm:spPr/>
      <dgm:t>
        <a:bodyPr/>
        <a:lstStyle/>
        <a:p>
          <a:endParaRPr lang="ru-RU"/>
        </a:p>
      </dgm:t>
    </dgm:pt>
    <dgm:pt modelId="{9456F384-D506-4D0B-96C1-1B28396777CC}">
      <dgm:prSet/>
      <dgm:spPr/>
      <dgm:t>
        <a:bodyPr/>
        <a:lstStyle/>
        <a:p>
          <a:endParaRPr lang="ru-RU"/>
        </a:p>
      </dgm:t>
    </dgm:pt>
    <dgm:pt modelId="{2854264F-6D16-4BBE-9E04-C6133E9B141F}" type="parTrans" cxnId="{34A6C04B-EC11-48B4-A9E5-E681F74181F5}">
      <dgm:prSet/>
      <dgm:spPr/>
      <dgm:t>
        <a:bodyPr/>
        <a:lstStyle/>
        <a:p>
          <a:endParaRPr lang="ru-RU"/>
        </a:p>
      </dgm:t>
    </dgm:pt>
    <dgm:pt modelId="{F0FCD4C6-9AA6-48DD-B931-670BB5411E8F}" type="sibTrans" cxnId="{34A6C04B-EC11-48B4-A9E5-E681F74181F5}">
      <dgm:prSet/>
      <dgm:spPr/>
      <dgm:t>
        <a:bodyPr/>
        <a:lstStyle/>
        <a:p>
          <a:endParaRPr lang="ru-RU"/>
        </a:p>
      </dgm:t>
    </dgm:pt>
    <dgm:pt modelId="{5D1A460E-CB0F-4121-961A-EF2B5133576F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>
              <a:latin typeface="Cambria" pitchFamily="18" charset="0"/>
            </a:rPr>
            <a:t> </a:t>
          </a:r>
          <a:r>
            <a:rPr lang="ru-RU" sz="1800" dirty="0" smtClean="0">
              <a:latin typeface="Cambria" pitchFamily="18" charset="0"/>
            </a:rPr>
            <a:t>Что на ваш взгляд удалось?</a:t>
          </a:r>
          <a:endParaRPr lang="ru-RU" sz="1800" dirty="0"/>
        </a:p>
      </dgm:t>
    </dgm:pt>
    <dgm:pt modelId="{054EDD30-27C7-4C9E-BBCE-F114FF8D6B9E}" type="parTrans" cxnId="{5181585B-6F5E-4CDD-A4AB-FBD8E904EA82}">
      <dgm:prSet/>
      <dgm:spPr/>
      <dgm:t>
        <a:bodyPr/>
        <a:lstStyle/>
        <a:p>
          <a:endParaRPr lang="ru-RU"/>
        </a:p>
      </dgm:t>
    </dgm:pt>
    <dgm:pt modelId="{F6D19CF8-1519-48A1-93FE-36F489DF6AD9}" type="sibTrans" cxnId="{5181585B-6F5E-4CDD-A4AB-FBD8E904EA82}">
      <dgm:prSet/>
      <dgm:spPr/>
      <dgm:t>
        <a:bodyPr/>
        <a:lstStyle/>
        <a:p>
          <a:endParaRPr lang="ru-RU"/>
        </a:p>
      </dgm:t>
    </dgm:pt>
    <dgm:pt modelId="{E38DA8E8-DC24-422A-BD0E-93E27687F6B8}">
      <dgm:prSet phldrT="[Текст]" custT="1"/>
      <dgm:spPr/>
      <dgm:t>
        <a:bodyPr/>
        <a:lstStyle/>
        <a:p>
          <a:pPr marL="228600" indent="0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800" dirty="0"/>
        </a:p>
      </dgm:t>
    </dgm:pt>
    <dgm:pt modelId="{0555A86D-63B1-4279-A6DD-1AB784372986}" type="parTrans" cxnId="{C14CF537-A11E-4B6A-A7A1-5D16902418F7}">
      <dgm:prSet/>
      <dgm:spPr/>
      <dgm:t>
        <a:bodyPr/>
        <a:lstStyle/>
        <a:p>
          <a:endParaRPr lang="ru-RU"/>
        </a:p>
      </dgm:t>
    </dgm:pt>
    <dgm:pt modelId="{E47BF6B2-B5E5-49A7-9091-E46BA3A61E8D}" type="sibTrans" cxnId="{C14CF537-A11E-4B6A-A7A1-5D16902418F7}">
      <dgm:prSet/>
      <dgm:spPr/>
      <dgm:t>
        <a:bodyPr/>
        <a:lstStyle/>
        <a:p>
          <a:endParaRPr lang="ru-RU"/>
        </a:p>
      </dgm:t>
    </dgm:pt>
    <dgm:pt modelId="{CFEB4163-A37A-47C6-9ABE-B3AFB54280C4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latin typeface="Cambria" pitchFamily="18" charset="0"/>
            </a:rPr>
            <a:t>За что ты можешь себя похвалить?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dirty="0" smtClean="0">
            <a:latin typeface="Cambria" pitchFamily="18" charset="0"/>
          </a:endParaRPr>
        </a:p>
        <a:p>
          <a:pPr marL="114300" indent="0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400" dirty="0"/>
        </a:p>
      </dgm:t>
    </dgm:pt>
    <dgm:pt modelId="{EEC77354-2050-4A12-84F9-5C8A9CA1CC7E}" type="parTrans" cxnId="{A60F4616-77C1-4760-A3DD-1B74CBD189EB}">
      <dgm:prSet/>
      <dgm:spPr/>
      <dgm:t>
        <a:bodyPr/>
        <a:lstStyle/>
        <a:p>
          <a:endParaRPr lang="ru-RU"/>
        </a:p>
      </dgm:t>
    </dgm:pt>
    <dgm:pt modelId="{B214628C-D00B-4C05-A6CC-BF47C2E17A02}" type="sibTrans" cxnId="{A60F4616-77C1-4760-A3DD-1B74CBD189EB}">
      <dgm:prSet/>
      <dgm:spPr/>
      <dgm:t>
        <a:bodyPr/>
        <a:lstStyle/>
        <a:p>
          <a:endParaRPr lang="ru-RU"/>
        </a:p>
      </dgm:t>
    </dgm:pt>
    <dgm:pt modelId="{373E8DC3-C970-4CCE-AAA8-3A62AE7C232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latin typeface="Cambria" pitchFamily="18" charset="0"/>
            </a:rPr>
            <a:t>Для меня было открытием то, что…</a:t>
          </a:r>
        </a:p>
        <a:p>
          <a:pPr marL="114300" indent="0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400" dirty="0"/>
        </a:p>
      </dgm:t>
    </dgm:pt>
    <dgm:pt modelId="{0131E547-727E-4EC6-9F05-5313AC859C3B}" type="parTrans" cxnId="{B8E1A8C6-EAE4-4AD2-B9FA-5AC4F2762CD2}">
      <dgm:prSet/>
      <dgm:spPr/>
      <dgm:t>
        <a:bodyPr/>
        <a:lstStyle/>
        <a:p>
          <a:endParaRPr lang="ru-RU"/>
        </a:p>
      </dgm:t>
    </dgm:pt>
    <dgm:pt modelId="{56AB314B-56EE-40A4-B05F-A3D4DD529865}" type="sibTrans" cxnId="{B8E1A8C6-EAE4-4AD2-B9FA-5AC4F2762CD2}">
      <dgm:prSet/>
      <dgm:spPr/>
      <dgm:t>
        <a:bodyPr/>
        <a:lstStyle/>
        <a:p>
          <a:endParaRPr lang="ru-RU"/>
        </a:p>
      </dgm:t>
    </dgm:pt>
    <dgm:pt modelId="{71D69D37-2F83-4F62-A0AF-A276E8A853D7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latin typeface="Cambria" pitchFamily="18" charset="0"/>
            </a:rPr>
            <a:t> Что на ваш взгляд не удалось? Почему? Что учесть на будущее?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dirty="0" smtClean="0">
            <a:latin typeface="Cambria" pitchFamily="18" charset="0"/>
          </a:endParaRPr>
        </a:p>
        <a:p>
          <a:pPr marL="57150" indent="0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100" dirty="0"/>
        </a:p>
      </dgm:t>
    </dgm:pt>
    <dgm:pt modelId="{7A1465DD-1DCA-468C-8BC2-FE67EA0C7719}" type="parTrans" cxnId="{A129BD60-F2FB-4BE1-BF34-FA91A562CFCF}">
      <dgm:prSet/>
      <dgm:spPr/>
      <dgm:t>
        <a:bodyPr/>
        <a:lstStyle/>
        <a:p>
          <a:endParaRPr lang="ru-RU"/>
        </a:p>
      </dgm:t>
    </dgm:pt>
    <dgm:pt modelId="{D246E659-CFA1-4F97-81DF-0BBEA0582B4A}" type="sibTrans" cxnId="{A129BD60-F2FB-4BE1-BF34-FA91A562CFCF}">
      <dgm:prSet/>
      <dgm:spPr/>
      <dgm:t>
        <a:bodyPr/>
        <a:lstStyle/>
        <a:p>
          <a:endParaRPr lang="ru-RU"/>
        </a:p>
      </dgm:t>
    </dgm:pt>
    <dgm:pt modelId="{F001E6C1-6A7D-4607-89CA-6D891C23BA5A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dirty="0"/>
        </a:p>
      </dgm:t>
    </dgm:pt>
    <dgm:pt modelId="{DF169129-B05C-41E9-B1F2-090F98BECC0F}" type="parTrans" cxnId="{CDEBB7AB-DE6D-4A56-900D-9C6B68568A37}">
      <dgm:prSet/>
      <dgm:spPr/>
      <dgm:t>
        <a:bodyPr/>
        <a:lstStyle/>
        <a:p>
          <a:endParaRPr lang="ru-RU"/>
        </a:p>
      </dgm:t>
    </dgm:pt>
    <dgm:pt modelId="{84BD8CBE-1770-46F0-9627-FA6019842253}" type="sibTrans" cxnId="{CDEBB7AB-DE6D-4A56-900D-9C6B68568A37}">
      <dgm:prSet/>
      <dgm:spPr/>
      <dgm:t>
        <a:bodyPr/>
        <a:lstStyle/>
        <a:p>
          <a:endParaRPr lang="ru-RU"/>
        </a:p>
      </dgm:t>
    </dgm:pt>
    <dgm:pt modelId="{538AA9EF-7B72-44C2-B293-6DA43BDEA2B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dirty="0"/>
        </a:p>
      </dgm:t>
    </dgm:pt>
    <dgm:pt modelId="{5E9F1A8C-F1D6-4DFC-BB00-AF8AB235DAF4}" type="parTrans" cxnId="{AE0C850D-3841-4119-B8B3-5DD88C81D567}">
      <dgm:prSet/>
      <dgm:spPr/>
      <dgm:t>
        <a:bodyPr/>
        <a:lstStyle/>
        <a:p>
          <a:endParaRPr lang="ru-RU"/>
        </a:p>
      </dgm:t>
    </dgm:pt>
    <dgm:pt modelId="{F1557527-3F25-440F-A6FA-E1E504971153}" type="sibTrans" cxnId="{AE0C850D-3841-4119-B8B3-5DD88C81D567}">
      <dgm:prSet/>
      <dgm:spPr/>
      <dgm:t>
        <a:bodyPr/>
        <a:lstStyle/>
        <a:p>
          <a:endParaRPr lang="ru-RU"/>
        </a:p>
      </dgm:t>
    </dgm:pt>
    <dgm:pt modelId="{EAE79505-947C-4F8F-BD8B-FD4883B2B001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dirty="0"/>
        </a:p>
      </dgm:t>
    </dgm:pt>
    <dgm:pt modelId="{947AABBC-65A1-4C62-A725-227C27B5B97D}" type="parTrans" cxnId="{FA6C55F6-95F6-45BF-987F-236E774B768F}">
      <dgm:prSet/>
      <dgm:spPr/>
      <dgm:t>
        <a:bodyPr/>
        <a:lstStyle/>
        <a:p>
          <a:endParaRPr lang="ru-RU"/>
        </a:p>
      </dgm:t>
    </dgm:pt>
    <dgm:pt modelId="{4C0C89BE-2C65-4CB2-88F8-3C1F61367D69}" type="sibTrans" cxnId="{FA6C55F6-95F6-45BF-987F-236E774B768F}">
      <dgm:prSet/>
      <dgm:spPr/>
      <dgm:t>
        <a:bodyPr/>
        <a:lstStyle/>
        <a:p>
          <a:endParaRPr lang="ru-RU"/>
        </a:p>
      </dgm:t>
    </dgm:pt>
    <dgm:pt modelId="{826E7B55-B095-446D-B8A6-ACC867BB7600}" type="pres">
      <dgm:prSet presAssocID="{6058F9C6-27DB-4CF9-B6F7-1254049D69B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DE0BBF-AD91-4617-B32F-6A346B5977C1}" type="pres">
      <dgm:prSet presAssocID="{A9835711-58D0-4933-8FDE-85022B6CA784}" presName="composite" presStyleCnt="0"/>
      <dgm:spPr/>
    </dgm:pt>
    <dgm:pt modelId="{58E4FDF2-8F69-4255-BC35-C49212B6FD60}" type="pres">
      <dgm:prSet presAssocID="{A9835711-58D0-4933-8FDE-85022B6CA784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D768CB-9093-4796-A135-05C1ADA93403}" type="pres">
      <dgm:prSet presAssocID="{A9835711-58D0-4933-8FDE-85022B6CA784}" presName="descendantText" presStyleLbl="alignAcc1" presStyleIdx="0" presStyleCnt="4" custLinFactNeighborX="837" custLinFactNeighborY="26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D066BA-A0D7-486F-B087-18F77DBD64F7}" type="pres">
      <dgm:prSet presAssocID="{6AA6FAB9-788D-47F0-8509-FFFE92FC8F57}" presName="sp" presStyleCnt="0"/>
      <dgm:spPr/>
    </dgm:pt>
    <dgm:pt modelId="{8701260A-6017-42DA-ACBC-F11B327CA6D0}" type="pres">
      <dgm:prSet presAssocID="{4E60D43A-39B6-47D8-8E4F-B99214CEA395}" presName="composite" presStyleCnt="0"/>
      <dgm:spPr/>
    </dgm:pt>
    <dgm:pt modelId="{9E3774CA-8A33-4B69-81A1-5D837A899CE8}" type="pres">
      <dgm:prSet presAssocID="{4E60D43A-39B6-47D8-8E4F-B99214CEA395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760BAC-B096-43B1-8883-3D686C46C3B7}" type="pres">
      <dgm:prSet presAssocID="{4E60D43A-39B6-47D8-8E4F-B99214CEA395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87DBC7-ECF5-4C8A-8DA0-0EBFED4D6C93}" type="pres">
      <dgm:prSet presAssocID="{328405E4-C1C4-48E3-82CF-29D940530BBF}" presName="sp" presStyleCnt="0"/>
      <dgm:spPr/>
    </dgm:pt>
    <dgm:pt modelId="{F39CE0D0-372B-47E0-9B89-19DB7D0FB3C5}" type="pres">
      <dgm:prSet presAssocID="{839202C9-45BD-4957-8C5E-7E73E553C4FA}" presName="composite" presStyleCnt="0"/>
      <dgm:spPr/>
    </dgm:pt>
    <dgm:pt modelId="{A1B1B85D-6EFA-4F20-A0FA-1499D13A41E4}" type="pres">
      <dgm:prSet presAssocID="{839202C9-45BD-4957-8C5E-7E73E553C4FA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508172-75E5-4140-9546-1A19BECC166F}" type="pres">
      <dgm:prSet presAssocID="{839202C9-45BD-4957-8C5E-7E73E553C4FA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94A258-82C5-400C-9169-889798EC924E}" type="pres">
      <dgm:prSet presAssocID="{9E54DDCE-B997-4794-920B-D7E3885EA5D7}" presName="sp" presStyleCnt="0"/>
      <dgm:spPr/>
    </dgm:pt>
    <dgm:pt modelId="{45B6CEDA-3178-454F-95AF-AE6B9FBEE253}" type="pres">
      <dgm:prSet presAssocID="{9456F384-D506-4D0B-96C1-1B28396777CC}" presName="composite" presStyleCnt="0"/>
      <dgm:spPr/>
    </dgm:pt>
    <dgm:pt modelId="{7CF9B0C8-414E-404F-B9E0-5165086B1BA1}" type="pres">
      <dgm:prSet presAssocID="{9456F384-D506-4D0B-96C1-1B28396777CC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E803D8-F656-463B-AEF3-988053CBE6B1}" type="pres">
      <dgm:prSet presAssocID="{9456F384-D506-4D0B-96C1-1B28396777CC}" presName="descendantText" presStyleLbl="alignAcc1" presStyleIdx="3" presStyleCnt="4" custScaleY="1288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320EE1-DA4F-459E-AAA1-7CD66DA18977}" type="presOf" srcId="{538AA9EF-7B72-44C2-B293-6DA43BDEA2B3}" destId="{AF760BAC-B096-43B1-8883-3D686C46C3B7}" srcOrd="0" destOrd="0" presId="urn:microsoft.com/office/officeart/2005/8/layout/chevron2"/>
    <dgm:cxn modelId="{86F06787-7528-4A5A-AB88-509DE8B9A61E}" type="presOf" srcId="{5D1A460E-CB0F-4121-961A-EF2B5133576F}" destId="{8DE803D8-F656-463B-AEF3-988053CBE6B1}" srcOrd="0" destOrd="1" presId="urn:microsoft.com/office/officeart/2005/8/layout/chevron2"/>
    <dgm:cxn modelId="{CC434799-6DDE-4B6B-B468-216A182CFF1F}" srcId="{6058F9C6-27DB-4CF9-B6F7-1254049D69BD}" destId="{839202C9-45BD-4957-8C5E-7E73E553C4FA}" srcOrd="2" destOrd="0" parTransId="{BE8334E0-216E-4F98-81C2-9449C2BC66B3}" sibTransId="{9E54DDCE-B997-4794-920B-D7E3885EA5D7}"/>
    <dgm:cxn modelId="{391DAEEA-4D8E-4A1C-88A5-5DAB061360CB}" type="presOf" srcId="{CFEB4163-A37A-47C6-9ABE-B3AFB54280C4}" destId="{AF760BAC-B096-43B1-8883-3D686C46C3B7}" srcOrd="0" destOrd="3" presId="urn:microsoft.com/office/officeart/2005/8/layout/chevron2"/>
    <dgm:cxn modelId="{879D4970-A926-454A-A019-F420CCA25375}" type="presOf" srcId="{6058F9C6-27DB-4CF9-B6F7-1254049D69BD}" destId="{826E7B55-B095-446D-B8A6-ACC867BB7600}" srcOrd="0" destOrd="0" presId="urn:microsoft.com/office/officeart/2005/8/layout/chevron2"/>
    <dgm:cxn modelId="{A129BD60-F2FB-4BE1-BF34-FA91A562CFCF}" srcId="{9456F384-D506-4D0B-96C1-1B28396777CC}" destId="{71D69D37-2F83-4F62-A0AF-A276E8A853D7}" srcOrd="2" destOrd="0" parTransId="{7A1465DD-1DCA-468C-8BC2-FE67EA0C7719}" sibTransId="{D246E659-CFA1-4F97-81DF-0BBEA0582B4A}"/>
    <dgm:cxn modelId="{FF1AFA8B-4939-4F61-BEB3-D0DD8FF358A7}" type="presOf" srcId="{EFC0707F-37CA-4E96-85DF-B6B02CD36B7A}" destId="{33508172-75E5-4140-9546-1A19BECC166F}" srcOrd="0" destOrd="0" presId="urn:microsoft.com/office/officeart/2005/8/layout/chevron2"/>
    <dgm:cxn modelId="{4879F5DB-7013-4BD1-9097-8096481C8A45}" srcId="{6058F9C6-27DB-4CF9-B6F7-1254049D69BD}" destId="{4E60D43A-39B6-47D8-8E4F-B99214CEA395}" srcOrd="1" destOrd="0" parTransId="{7326EA54-A7F5-4236-8544-9121E4ED8CBF}" sibTransId="{328405E4-C1C4-48E3-82CF-29D940530BBF}"/>
    <dgm:cxn modelId="{790952D4-B86B-41B6-9230-683F70F88B8B}" type="presOf" srcId="{373E8DC3-C970-4CCE-AAA8-3A62AE7C2325}" destId="{33508172-75E5-4140-9546-1A19BECC166F}" srcOrd="0" destOrd="1" presId="urn:microsoft.com/office/officeart/2005/8/layout/chevron2"/>
    <dgm:cxn modelId="{6FB16BD7-E84C-4016-BC07-D6F543DF2077}" type="presOf" srcId="{839202C9-45BD-4957-8C5E-7E73E553C4FA}" destId="{A1B1B85D-6EFA-4F20-A0FA-1499D13A41E4}" srcOrd="0" destOrd="0" presId="urn:microsoft.com/office/officeart/2005/8/layout/chevron2"/>
    <dgm:cxn modelId="{83EFDFCB-393B-45C4-A8D3-64AB63BD1546}" srcId="{4E60D43A-39B6-47D8-8E4F-B99214CEA395}" destId="{9ED6C1B4-A256-48FC-909B-415423CDE47D}" srcOrd="2" destOrd="0" parTransId="{970E4A72-A36E-4061-AA2D-2AA93E75D845}" sibTransId="{DE5B467C-5F3F-4231-863C-AB82FA9E72C0}"/>
    <dgm:cxn modelId="{B8E1A8C6-EAE4-4AD2-B9FA-5AC4F2762CD2}" srcId="{839202C9-45BD-4957-8C5E-7E73E553C4FA}" destId="{373E8DC3-C970-4CCE-AAA8-3A62AE7C2325}" srcOrd="1" destOrd="0" parTransId="{0131E547-727E-4EC6-9F05-5313AC859C3B}" sibTransId="{56AB314B-56EE-40A4-B05F-A3D4DD529865}"/>
    <dgm:cxn modelId="{7FE02A5D-4AE9-47D9-8E55-E542FE1518A8}" type="presOf" srcId="{E38DA8E8-DC24-422A-BD0E-93E27687F6B8}" destId="{6BD768CB-9093-4796-A135-05C1ADA93403}" srcOrd="0" destOrd="1" presId="urn:microsoft.com/office/officeart/2005/8/layout/chevron2"/>
    <dgm:cxn modelId="{34CBEFC4-01F6-4CF6-821E-4F286CAE8BCF}" type="presOf" srcId="{F001E6C1-6A7D-4607-89CA-6D891C23BA5A}" destId="{8DE803D8-F656-463B-AEF3-988053CBE6B1}" srcOrd="0" destOrd="0" presId="urn:microsoft.com/office/officeart/2005/8/layout/chevron2"/>
    <dgm:cxn modelId="{653F61EF-60F7-4ED4-AD0B-41755AF9C97C}" srcId="{839202C9-45BD-4957-8C5E-7E73E553C4FA}" destId="{EFC0707F-37CA-4E96-85DF-B6B02CD36B7A}" srcOrd="0" destOrd="0" parTransId="{5E18BE2F-5C7A-4D47-B256-23C19FE4A0C9}" sibTransId="{0ABC3AC7-03C4-494F-B4BC-45F26011EBA2}"/>
    <dgm:cxn modelId="{6E65406E-E900-4B49-81EA-43BF45DC71FD}" srcId="{A9835711-58D0-4933-8FDE-85022B6CA784}" destId="{36941485-0AD2-4BB1-9EB4-092EBA6F06AD}" srcOrd="0" destOrd="0" parTransId="{FC2250E8-702C-45D6-A809-17ED94F5494E}" sibTransId="{B7388E5C-58DA-4EEF-8818-CD034F0D3926}"/>
    <dgm:cxn modelId="{8CC5DD69-5C27-44DB-A5E3-1D18DF068137}" srcId="{6058F9C6-27DB-4CF9-B6F7-1254049D69BD}" destId="{A9835711-58D0-4933-8FDE-85022B6CA784}" srcOrd="0" destOrd="0" parTransId="{28ED83FA-F0E3-4A83-859A-A16C4E769CFC}" sibTransId="{6AA6FAB9-788D-47F0-8509-FFFE92FC8F57}"/>
    <dgm:cxn modelId="{53A20EC1-9B5E-48EB-B402-E97E73E5DF93}" type="presOf" srcId="{71D69D37-2F83-4F62-A0AF-A276E8A853D7}" destId="{8DE803D8-F656-463B-AEF3-988053CBE6B1}" srcOrd="0" destOrd="2" presId="urn:microsoft.com/office/officeart/2005/8/layout/chevron2"/>
    <dgm:cxn modelId="{C21C64D9-766E-44E0-A3FB-7FAE78499B63}" type="presOf" srcId="{EAE79505-947C-4F8F-BD8B-FD4883B2B001}" destId="{AF760BAC-B096-43B1-8883-3D686C46C3B7}" srcOrd="0" destOrd="1" presId="urn:microsoft.com/office/officeart/2005/8/layout/chevron2"/>
    <dgm:cxn modelId="{FA6C55F6-95F6-45BF-987F-236E774B768F}" srcId="{4E60D43A-39B6-47D8-8E4F-B99214CEA395}" destId="{EAE79505-947C-4F8F-BD8B-FD4883B2B001}" srcOrd="1" destOrd="0" parTransId="{947AABBC-65A1-4C62-A725-227C27B5B97D}" sibTransId="{4C0C89BE-2C65-4CB2-88F8-3C1F61367D69}"/>
    <dgm:cxn modelId="{5A3E0BC2-9C47-405B-8910-CA96B68A33C4}" type="presOf" srcId="{9ED6C1B4-A256-48FC-909B-415423CDE47D}" destId="{AF760BAC-B096-43B1-8883-3D686C46C3B7}" srcOrd="0" destOrd="2" presId="urn:microsoft.com/office/officeart/2005/8/layout/chevron2"/>
    <dgm:cxn modelId="{C14CF537-A11E-4B6A-A7A1-5D16902418F7}" srcId="{A9835711-58D0-4933-8FDE-85022B6CA784}" destId="{E38DA8E8-DC24-422A-BD0E-93E27687F6B8}" srcOrd="1" destOrd="0" parTransId="{0555A86D-63B1-4279-A6DD-1AB784372986}" sibTransId="{E47BF6B2-B5E5-49A7-9091-E46BA3A61E8D}"/>
    <dgm:cxn modelId="{34A6C04B-EC11-48B4-A9E5-E681F74181F5}" srcId="{6058F9C6-27DB-4CF9-B6F7-1254049D69BD}" destId="{9456F384-D506-4D0B-96C1-1B28396777CC}" srcOrd="3" destOrd="0" parTransId="{2854264F-6D16-4BBE-9E04-C6133E9B141F}" sibTransId="{F0FCD4C6-9AA6-48DD-B931-670BB5411E8F}"/>
    <dgm:cxn modelId="{53D13D4D-34DF-485D-9AB3-E4EB70EE0F25}" type="presOf" srcId="{36941485-0AD2-4BB1-9EB4-092EBA6F06AD}" destId="{6BD768CB-9093-4796-A135-05C1ADA93403}" srcOrd="0" destOrd="0" presId="urn:microsoft.com/office/officeart/2005/8/layout/chevron2"/>
    <dgm:cxn modelId="{E6779D42-134A-4CAC-A191-E2FF44B549D5}" type="presOf" srcId="{9456F384-D506-4D0B-96C1-1B28396777CC}" destId="{7CF9B0C8-414E-404F-B9E0-5165086B1BA1}" srcOrd="0" destOrd="0" presId="urn:microsoft.com/office/officeart/2005/8/layout/chevron2"/>
    <dgm:cxn modelId="{5181585B-6F5E-4CDD-A4AB-FBD8E904EA82}" srcId="{9456F384-D506-4D0B-96C1-1B28396777CC}" destId="{5D1A460E-CB0F-4121-961A-EF2B5133576F}" srcOrd="1" destOrd="0" parTransId="{054EDD30-27C7-4C9E-BBCE-F114FF8D6B9E}" sibTransId="{F6D19CF8-1519-48A1-93FE-36F489DF6AD9}"/>
    <dgm:cxn modelId="{EE24017B-6E58-4982-BE6F-9D4A595F9E2C}" type="presOf" srcId="{A9835711-58D0-4933-8FDE-85022B6CA784}" destId="{58E4FDF2-8F69-4255-BC35-C49212B6FD60}" srcOrd="0" destOrd="0" presId="urn:microsoft.com/office/officeart/2005/8/layout/chevron2"/>
    <dgm:cxn modelId="{AE0C850D-3841-4119-B8B3-5DD88C81D567}" srcId="{4E60D43A-39B6-47D8-8E4F-B99214CEA395}" destId="{538AA9EF-7B72-44C2-B293-6DA43BDEA2B3}" srcOrd="0" destOrd="0" parTransId="{5E9F1A8C-F1D6-4DFC-BB00-AF8AB235DAF4}" sibTransId="{F1557527-3F25-440F-A6FA-E1E504971153}"/>
    <dgm:cxn modelId="{831B60BC-695E-4B33-BF52-9E98D4343812}" type="presOf" srcId="{4E60D43A-39B6-47D8-8E4F-B99214CEA395}" destId="{9E3774CA-8A33-4B69-81A1-5D837A899CE8}" srcOrd="0" destOrd="0" presId="urn:microsoft.com/office/officeart/2005/8/layout/chevron2"/>
    <dgm:cxn modelId="{A60F4616-77C1-4760-A3DD-1B74CBD189EB}" srcId="{4E60D43A-39B6-47D8-8E4F-B99214CEA395}" destId="{CFEB4163-A37A-47C6-9ABE-B3AFB54280C4}" srcOrd="3" destOrd="0" parTransId="{EEC77354-2050-4A12-84F9-5C8A9CA1CC7E}" sibTransId="{B214628C-D00B-4C05-A6CC-BF47C2E17A02}"/>
    <dgm:cxn modelId="{CDEBB7AB-DE6D-4A56-900D-9C6B68568A37}" srcId="{9456F384-D506-4D0B-96C1-1B28396777CC}" destId="{F001E6C1-6A7D-4607-89CA-6D891C23BA5A}" srcOrd="0" destOrd="0" parTransId="{DF169129-B05C-41E9-B1F2-090F98BECC0F}" sibTransId="{84BD8CBE-1770-46F0-9627-FA6019842253}"/>
    <dgm:cxn modelId="{46A4E471-4CAC-40B3-B42F-D3F56A0D7B2A}" type="presParOf" srcId="{826E7B55-B095-446D-B8A6-ACC867BB7600}" destId="{A2DE0BBF-AD91-4617-B32F-6A346B5977C1}" srcOrd="0" destOrd="0" presId="urn:microsoft.com/office/officeart/2005/8/layout/chevron2"/>
    <dgm:cxn modelId="{1DF75D87-6A9C-4A80-80CD-EE67C7C0ED22}" type="presParOf" srcId="{A2DE0BBF-AD91-4617-B32F-6A346B5977C1}" destId="{58E4FDF2-8F69-4255-BC35-C49212B6FD60}" srcOrd="0" destOrd="0" presId="urn:microsoft.com/office/officeart/2005/8/layout/chevron2"/>
    <dgm:cxn modelId="{9F9E24BF-24DE-4727-BC8B-3BD958D9FB92}" type="presParOf" srcId="{A2DE0BBF-AD91-4617-B32F-6A346B5977C1}" destId="{6BD768CB-9093-4796-A135-05C1ADA93403}" srcOrd="1" destOrd="0" presId="urn:microsoft.com/office/officeart/2005/8/layout/chevron2"/>
    <dgm:cxn modelId="{D2CCCAB1-7F76-4D96-8927-6C9DD7ED17BC}" type="presParOf" srcId="{826E7B55-B095-446D-B8A6-ACC867BB7600}" destId="{CDD066BA-A0D7-486F-B087-18F77DBD64F7}" srcOrd="1" destOrd="0" presId="urn:microsoft.com/office/officeart/2005/8/layout/chevron2"/>
    <dgm:cxn modelId="{FE16B12D-A049-435B-B8AE-045EEA902F7B}" type="presParOf" srcId="{826E7B55-B095-446D-B8A6-ACC867BB7600}" destId="{8701260A-6017-42DA-ACBC-F11B327CA6D0}" srcOrd="2" destOrd="0" presId="urn:microsoft.com/office/officeart/2005/8/layout/chevron2"/>
    <dgm:cxn modelId="{DA909234-9373-40A6-B64D-BCD6EC5B0928}" type="presParOf" srcId="{8701260A-6017-42DA-ACBC-F11B327CA6D0}" destId="{9E3774CA-8A33-4B69-81A1-5D837A899CE8}" srcOrd="0" destOrd="0" presId="urn:microsoft.com/office/officeart/2005/8/layout/chevron2"/>
    <dgm:cxn modelId="{03EF0297-21D4-48A1-BEBA-B4D257635ED7}" type="presParOf" srcId="{8701260A-6017-42DA-ACBC-F11B327CA6D0}" destId="{AF760BAC-B096-43B1-8883-3D686C46C3B7}" srcOrd="1" destOrd="0" presId="urn:microsoft.com/office/officeart/2005/8/layout/chevron2"/>
    <dgm:cxn modelId="{2F753117-A2A0-4071-888C-64A405379B56}" type="presParOf" srcId="{826E7B55-B095-446D-B8A6-ACC867BB7600}" destId="{3987DBC7-ECF5-4C8A-8DA0-0EBFED4D6C93}" srcOrd="3" destOrd="0" presId="urn:microsoft.com/office/officeart/2005/8/layout/chevron2"/>
    <dgm:cxn modelId="{E1989FE3-5E95-4281-BD45-79B0251333A2}" type="presParOf" srcId="{826E7B55-B095-446D-B8A6-ACC867BB7600}" destId="{F39CE0D0-372B-47E0-9B89-19DB7D0FB3C5}" srcOrd="4" destOrd="0" presId="urn:microsoft.com/office/officeart/2005/8/layout/chevron2"/>
    <dgm:cxn modelId="{AD3ED593-E6C9-47CC-9D0B-F61E34D73E73}" type="presParOf" srcId="{F39CE0D0-372B-47E0-9B89-19DB7D0FB3C5}" destId="{A1B1B85D-6EFA-4F20-A0FA-1499D13A41E4}" srcOrd="0" destOrd="0" presId="urn:microsoft.com/office/officeart/2005/8/layout/chevron2"/>
    <dgm:cxn modelId="{73DC52A8-426F-4BBC-A6B3-D4B9088AECE0}" type="presParOf" srcId="{F39CE0D0-372B-47E0-9B89-19DB7D0FB3C5}" destId="{33508172-75E5-4140-9546-1A19BECC166F}" srcOrd="1" destOrd="0" presId="urn:microsoft.com/office/officeart/2005/8/layout/chevron2"/>
    <dgm:cxn modelId="{E1493805-EFF3-48F1-AA2A-FBAB91B6FA29}" type="presParOf" srcId="{826E7B55-B095-446D-B8A6-ACC867BB7600}" destId="{5694A258-82C5-400C-9169-889798EC924E}" srcOrd="5" destOrd="0" presId="urn:microsoft.com/office/officeart/2005/8/layout/chevron2"/>
    <dgm:cxn modelId="{55E75241-3D4B-4FB2-9C0A-82174260C778}" type="presParOf" srcId="{826E7B55-B095-446D-B8A6-ACC867BB7600}" destId="{45B6CEDA-3178-454F-95AF-AE6B9FBEE253}" srcOrd="6" destOrd="0" presId="urn:microsoft.com/office/officeart/2005/8/layout/chevron2"/>
    <dgm:cxn modelId="{4214F68A-14CA-473E-9241-B57E231B0A8C}" type="presParOf" srcId="{45B6CEDA-3178-454F-95AF-AE6B9FBEE253}" destId="{7CF9B0C8-414E-404F-B9E0-5165086B1BA1}" srcOrd="0" destOrd="0" presId="urn:microsoft.com/office/officeart/2005/8/layout/chevron2"/>
    <dgm:cxn modelId="{7FC23409-E568-4192-8BCF-B398E53678DC}" type="presParOf" srcId="{45B6CEDA-3178-454F-95AF-AE6B9FBEE253}" destId="{8DE803D8-F656-463B-AEF3-988053CBE6B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9A942F-B035-499F-9F92-617280B9D490}">
      <dsp:nvSpPr>
        <dsp:cNvPr id="0" name=""/>
        <dsp:cNvSpPr/>
      </dsp:nvSpPr>
      <dsp:spPr>
        <a:xfrm>
          <a:off x="386102" y="2394"/>
          <a:ext cx="3449296" cy="102539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" pitchFamily="18" charset="0"/>
            </a:rPr>
            <a:t>Изменение количественных   характеристик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" pitchFamily="18" charset="0"/>
            </a:rPr>
            <a:t>содержания</a:t>
          </a:r>
          <a:endParaRPr lang="ru-RU" sz="1800" kern="1200" dirty="0">
            <a:latin typeface="Cambria" pitchFamily="18" charset="0"/>
          </a:endParaRPr>
        </a:p>
      </dsp:txBody>
      <dsp:txXfrm>
        <a:off x="386102" y="2394"/>
        <a:ext cx="3449296" cy="1025398"/>
      </dsp:txXfrm>
    </dsp:sp>
    <dsp:sp modelId="{294624A5-6CED-4575-8349-4E8E94C0D615}">
      <dsp:nvSpPr>
        <dsp:cNvPr id="0" name=""/>
        <dsp:cNvSpPr/>
      </dsp:nvSpPr>
      <dsp:spPr>
        <a:xfrm>
          <a:off x="731031" y="1027792"/>
          <a:ext cx="344929" cy="5983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8392"/>
              </a:lnTo>
              <a:lnTo>
                <a:pt x="344929" y="59839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F2F3A6-6B39-4F41-85D8-79EE2B1FD0A9}">
      <dsp:nvSpPr>
        <dsp:cNvPr id="0" name=""/>
        <dsp:cNvSpPr/>
      </dsp:nvSpPr>
      <dsp:spPr>
        <a:xfrm>
          <a:off x="1075961" y="1227257"/>
          <a:ext cx="1276571" cy="7978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" pitchFamily="18" charset="0"/>
            </a:rPr>
            <a:t>Стратегия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" pitchFamily="18" charset="0"/>
            </a:rPr>
            <a:t>ускорения</a:t>
          </a:r>
          <a:endParaRPr lang="ru-RU" sz="1600" kern="1200" dirty="0">
            <a:latin typeface="Cambria" pitchFamily="18" charset="0"/>
          </a:endParaRPr>
        </a:p>
      </dsp:txBody>
      <dsp:txXfrm>
        <a:off x="1075961" y="1227257"/>
        <a:ext cx="1276571" cy="797857"/>
      </dsp:txXfrm>
    </dsp:sp>
    <dsp:sp modelId="{D6FA38A7-2DF1-4655-9564-DEF3700EBC67}">
      <dsp:nvSpPr>
        <dsp:cNvPr id="0" name=""/>
        <dsp:cNvSpPr/>
      </dsp:nvSpPr>
      <dsp:spPr>
        <a:xfrm>
          <a:off x="731031" y="1027792"/>
          <a:ext cx="344929" cy="15957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5714"/>
              </a:lnTo>
              <a:lnTo>
                <a:pt x="344929" y="159571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B028FF-9C20-4C22-9F28-7A99D0501075}">
      <dsp:nvSpPr>
        <dsp:cNvPr id="0" name=""/>
        <dsp:cNvSpPr/>
      </dsp:nvSpPr>
      <dsp:spPr>
        <a:xfrm>
          <a:off x="1075961" y="2224578"/>
          <a:ext cx="1784034" cy="7978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" pitchFamily="18" charset="0"/>
            </a:rPr>
            <a:t>Стратегия интенсификации</a:t>
          </a:r>
          <a:endParaRPr lang="ru-RU" sz="1600" kern="1200" dirty="0">
            <a:latin typeface="Cambria" pitchFamily="18" charset="0"/>
          </a:endParaRPr>
        </a:p>
      </dsp:txBody>
      <dsp:txXfrm>
        <a:off x="1075961" y="2224578"/>
        <a:ext cx="1784034" cy="797857"/>
      </dsp:txXfrm>
    </dsp:sp>
    <dsp:sp modelId="{A9C8E557-8767-4478-A162-82ACED974141}">
      <dsp:nvSpPr>
        <dsp:cNvPr id="0" name=""/>
        <dsp:cNvSpPr/>
      </dsp:nvSpPr>
      <dsp:spPr>
        <a:xfrm>
          <a:off x="4234326" y="2394"/>
          <a:ext cx="3321304" cy="106724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" pitchFamily="18" charset="0"/>
            </a:rPr>
            <a:t>Изменение качественных характеристик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" pitchFamily="18" charset="0"/>
            </a:rPr>
            <a:t> содержания</a:t>
          </a:r>
          <a:endParaRPr lang="ru-RU" sz="1800" kern="1200" dirty="0">
            <a:latin typeface="Cambria" pitchFamily="18" charset="0"/>
          </a:endParaRPr>
        </a:p>
      </dsp:txBody>
      <dsp:txXfrm>
        <a:off x="4234326" y="2394"/>
        <a:ext cx="3321304" cy="1067245"/>
      </dsp:txXfrm>
    </dsp:sp>
    <dsp:sp modelId="{F52FBE5C-8BF3-4164-B4A7-6445209E9425}">
      <dsp:nvSpPr>
        <dsp:cNvPr id="0" name=""/>
        <dsp:cNvSpPr/>
      </dsp:nvSpPr>
      <dsp:spPr>
        <a:xfrm>
          <a:off x="4566457" y="1069640"/>
          <a:ext cx="352874" cy="7083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8377"/>
              </a:lnTo>
              <a:lnTo>
                <a:pt x="352874" y="708377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EA8F7E-3584-4E54-86B7-872C83CCBAE6}">
      <dsp:nvSpPr>
        <dsp:cNvPr id="0" name=""/>
        <dsp:cNvSpPr/>
      </dsp:nvSpPr>
      <dsp:spPr>
        <a:xfrm>
          <a:off x="4919332" y="1379089"/>
          <a:ext cx="1276571" cy="7978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" pitchFamily="18" charset="0"/>
            </a:rPr>
            <a:t>Стратегия обогащения</a:t>
          </a:r>
          <a:endParaRPr lang="ru-RU" sz="1400" kern="1200" dirty="0">
            <a:latin typeface="Cambria" pitchFamily="18" charset="0"/>
          </a:endParaRPr>
        </a:p>
      </dsp:txBody>
      <dsp:txXfrm>
        <a:off x="4919332" y="1379089"/>
        <a:ext cx="1276571" cy="797857"/>
      </dsp:txXfrm>
    </dsp:sp>
    <dsp:sp modelId="{84659B4F-7F34-4D9A-89F5-291BC13E2952}">
      <dsp:nvSpPr>
        <dsp:cNvPr id="0" name=""/>
        <dsp:cNvSpPr/>
      </dsp:nvSpPr>
      <dsp:spPr>
        <a:xfrm>
          <a:off x="4566457" y="1069640"/>
          <a:ext cx="340594" cy="16380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8016"/>
              </a:lnTo>
              <a:lnTo>
                <a:pt x="340594" y="1638016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79FF28-B84B-4F35-9580-FE1BBB080173}">
      <dsp:nvSpPr>
        <dsp:cNvPr id="0" name=""/>
        <dsp:cNvSpPr/>
      </dsp:nvSpPr>
      <dsp:spPr>
        <a:xfrm>
          <a:off x="4907051" y="2308728"/>
          <a:ext cx="1276571" cy="7978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" pitchFamily="18" charset="0"/>
            </a:rPr>
            <a:t>Углубленное обучение</a:t>
          </a:r>
          <a:endParaRPr lang="ru-RU" sz="1400" kern="1200" dirty="0">
            <a:latin typeface="Cambria" pitchFamily="18" charset="0"/>
          </a:endParaRPr>
        </a:p>
      </dsp:txBody>
      <dsp:txXfrm>
        <a:off x="4907051" y="2308728"/>
        <a:ext cx="1276571" cy="797857"/>
      </dsp:txXfrm>
    </dsp:sp>
    <dsp:sp modelId="{D14FF8C4-3FFF-4550-937A-4E3515ECDBEB}">
      <dsp:nvSpPr>
        <dsp:cNvPr id="0" name=""/>
        <dsp:cNvSpPr/>
      </dsp:nvSpPr>
      <dsp:spPr>
        <a:xfrm>
          <a:off x="4566457" y="1069640"/>
          <a:ext cx="340594" cy="2595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5430"/>
              </a:lnTo>
              <a:lnTo>
                <a:pt x="340594" y="259543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0A2D3C-295C-4182-AE05-2B869D2978B5}">
      <dsp:nvSpPr>
        <dsp:cNvPr id="0" name=""/>
        <dsp:cNvSpPr/>
      </dsp:nvSpPr>
      <dsp:spPr>
        <a:xfrm>
          <a:off x="4907051" y="3266142"/>
          <a:ext cx="2469502" cy="7978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" pitchFamily="18" charset="0"/>
            </a:rPr>
            <a:t>Исследовательское обучение</a:t>
          </a:r>
          <a:endParaRPr lang="ru-RU" sz="1400" kern="1200" dirty="0">
            <a:latin typeface="Cambria" pitchFamily="18" charset="0"/>
          </a:endParaRPr>
        </a:p>
      </dsp:txBody>
      <dsp:txXfrm>
        <a:off x="4907051" y="3266142"/>
        <a:ext cx="2469502" cy="79785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CDC9C9-7D5D-4B58-BE53-5E913FE54D09}">
      <dsp:nvSpPr>
        <dsp:cNvPr id="0" name=""/>
        <dsp:cNvSpPr/>
      </dsp:nvSpPr>
      <dsp:spPr>
        <a:xfrm>
          <a:off x="552106" y="3898"/>
          <a:ext cx="1643333" cy="122671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06800C-C6B0-475C-9C5F-14DE9CA064AD}">
      <dsp:nvSpPr>
        <dsp:cNvPr id="0" name=""/>
        <dsp:cNvSpPr/>
      </dsp:nvSpPr>
      <dsp:spPr>
        <a:xfrm>
          <a:off x="552106" y="1230612"/>
          <a:ext cx="1643333" cy="5274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0" rIns="15240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принцип связи теории с практикой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52106" y="1230612"/>
        <a:ext cx="1157277" cy="527487"/>
      </dsp:txXfrm>
    </dsp:sp>
    <dsp:sp modelId="{8360B9EF-0B15-4BD4-9FC7-9D663DB0D0F1}">
      <dsp:nvSpPr>
        <dsp:cNvPr id="0" name=""/>
        <dsp:cNvSpPr/>
      </dsp:nvSpPr>
      <dsp:spPr>
        <a:xfrm>
          <a:off x="1755871" y="1314399"/>
          <a:ext cx="575166" cy="575166"/>
        </a:xfrm>
        <a:prstGeom prst="ellipse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081A00-03F7-4BF6-A1F8-D2FEA154C260}">
      <dsp:nvSpPr>
        <dsp:cNvPr id="0" name=""/>
        <dsp:cNvSpPr/>
      </dsp:nvSpPr>
      <dsp:spPr>
        <a:xfrm>
          <a:off x="2481000" y="3898"/>
          <a:ext cx="1823492" cy="122671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267E0F-B959-4A92-BF4B-7014DE4A728A}">
      <dsp:nvSpPr>
        <dsp:cNvPr id="0" name=""/>
        <dsp:cNvSpPr/>
      </dsp:nvSpPr>
      <dsp:spPr>
        <a:xfrm>
          <a:off x="2473531" y="1126043"/>
          <a:ext cx="1838430" cy="73662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0" rIns="13970" bIns="0" numCol="1" spcCol="1270" anchor="ctr" anchorCtr="0">
          <a:noAutofit/>
        </a:bodyPr>
        <a:lstStyle/>
        <a:p>
          <a:pPr lvl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принцип систематичности и последовательности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73531" y="1126043"/>
        <a:ext cx="1294669" cy="736625"/>
      </dsp:txXfrm>
    </dsp:sp>
    <dsp:sp modelId="{7C2585AF-4800-4849-9491-FE9218913856}">
      <dsp:nvSpPr>
        <dsp:cNvPr id="0" name=""/>
        <dsp:cNvSpPr/>
      </dsp:nvSpPr>
      <dsp:spPr>
        <a:xfrm>
          <a:off x="3774844" y="1314399"/>
          <a:ext cx="575166" cy="575166"/>
        </a:xfrm>
        <a:prstGeom prst="ellipse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57BEB8-421B-4EA5-B14B-ED3F1B9E5333}">
      <dsp:nvSpPr>
        <dsp:cNvPr id="0" name=""/>
        <dsp:cNvSpPr/>
      </dsp:nvSpPr>
      <dsp:spPr>
        <a:xfrm>
          <a:off x="4492505" y="3898"/>
          <a:ext cx="1643333" cy="122671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C72E83-A2E4-4BA2-AB37-7798FCE3F672}">
      <dsp:nvSpPr>
        <dsp:cNvPr id="0" name=""/>
        <dsp:cNvSpPr/>
      </dsp:nvSpPr>
      <dsp:spPr>
        <a:xfrm>
          <a:off x="4492505" y="1230612"/>
          <a:ext cx="1643333" cy="5274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0" rIns="15240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принцип доступности изложения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492505" y="1230612"/>
        <a:ext cx="1157277" cy="527487"/>
      </dsp:txXfrm>
    </dsp:sp>
    <dsp:sp modelId="{3AF95F88-9E12-4B14-A6B8-2B4CD7BC00B2}">
      <dsp:nvSpPr>
        <dsp:cNvPr id="0" name=""/>
        <dsp:cNvSpPr/>
      </dsp:nvSpPr>
      <dsp:spPr>
        <a:xfrm>
          <a:off x="5696270" y="1314399"/>
          <a:ext cx="575166" cy="575166"/>
        </a:xfrm>
        <a:prstGeom prst="ellipse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F21B62-13B7-4E7E-8DCF-E8E633C42A30}">
      <dsp:nvSpPr>
        <dsp:cNvPr id="0" name=""/>
        <dsp:cNvSpPr/>
      </dsp:nvSpPr>
      <dsp:spPr>
        <a:xfrm>
          <a:off x="6414366" y="3898"/>
          <a:ext cx="1973890" cy="122671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B04774-51F1-4D95-8AC3-44C4C2855F2E}">
      <dsp:nvSpPr>
        <dsp:cNvPr id="0" name=""/>
        <dsp:cNvSpPr/>
      </dsp:nvSpPr>
      <dsp:spPr>
        <a:xfrm>
          <a:off x="6413931" y="1230612"/>
          <a:ext cx="1974761" cy="52748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0" rIns="12700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Принцип сознательности и активности учащихся в обучении</a:t>
          </a:r>
        </a:p>
      </dsp:txBody>
      <dsp:txXfrm>
        <a:off x="6413931" y="1230612"/>
        <a:ext cx="1390677" cy="527487"/>
      </dsp:txXfrm>
    </dsp:sp>
    <dsp:sp modelId="{54B1F681-8207-4A15-9370-4630C3D9B9C8}">
      <dsp:nvSpPr>
        <dsp:cNvPr id="0" name=""/>
        <dsp:cNvSpPr/>
      </dsp:nvSpPr>
      <dsp:spPr>
        <a:xfrm>
          <a:off x="7783409" y="1314399"/>
          <a:ext cx="575166" cy="575166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1E3A85-71D1-4E02-AC0F-81F481848310}">
      <dsp:nvSpPr>
        <dsp:cNvPr id="0" name=""/>
        <dsp:cNvSpPr/>
      </dsp:nvSpPr>
      <dsp:spPr>
        <a:xfrm>
          <a:off x="2591240" y="2174434"/>
          <a:ext cx="1759254" cy="122671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90A27B-7C5A-4B34-8DC6-D9F0B8230314}">
      <dsp:nvSpPr>
        <dsp:cNvPr id="0" name=""/>
        <dsp:cNvSpPr/>
      </dsp:nvSpPr>
      <dsp:spPr>
        <a:xfrm>
          <a:off x="2593599" y="3392681"/>
          <a:ext cx="1720685" cy="52748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0" rIns="15240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Принцип  краеведения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93599" y="3392681"/>
        <a:ext cx="1211750" cy="527487"/>
      </dsp:txXfrm>
    </dsp:sp>
    <dsp:sp modelId="{36C6F897-DE77-452A-83CA-1B3223C6A206}">
      <dsp:nvSpPr>
        <dsp:cNvPr id="0" name=""/>
        <dsp:cNvSpPr/>
      </dsp:nvSpPr>
      <dsp:spPr>
        <a:xfrm>
          <a:off x="3852965" y="3484934"/>
          <a:ext cx="575166" cy="575166"/>
        </a:xfrm>
        <a:prstGeom prst="ellipse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13452D-B94E-4D4B-A439-CA5FCE971149}">
      <dsp:nvSpPr>
        <dsp:cNvPr id="0" name=""/>
        <dsp:cNvSpPr/>
      </dsp:nvSpPr>
      <dsp:spPr>
        <a:xfrm>
          <a:off x="4570626" y="2174434"/>
          <a:ext cx="1643333" cy="122671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D40BC6-B1B6-4E93-A264-4FA5E198AF9C}">
      <dsp:nvSpPr>
        <dsp:cNvPr id="0" name=""/>
        <dsp:cNvSpPr/>
      </dsp:nvSpPr>
      <dsp:spPr>
        <a:xfrm>
          <a:off x="4570626" y="3401148"/>
          <a:ext cx="1643333" cy="5274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0" rIns="15240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Принцип научности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70626" y="3401148"/>
        <a:ext cx="1157277" cy="527487"/>
      </dsp:txXfrm>
    </dsp:sp>
    <dsp:sp modelId="{CFC972DE-1846-448B-8493-756769A177F5}">
      <dsp:nvSpPr>
        <dsp:cNvPr id="0" name=""/>
        <dsp:cNvSpPr/>
      </dsp:nvSpPr>
      <dsp:spPr>
        <a:xfrm>
          <a:off x="5774391" y="3484934"/>
          <a:ext cx="575166" cy="575166"/>
        </a:xfrm>
        <a:prstGeom prst="ellipse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8E4FDF2-8F69-4255-BC35-C49212B6FD60}">
      <dsp:nvSpPr>
        <dsp:cNvPr id="0" name=""/>
        <dsp:cNvSpPr/>
      </dsp:nvSpPr>
      <dsp:spPr>
        <a:xfrm rot="5400000">
          <a:off x="-164443" y="169174"/>
          <a:ext cx="1096287" cy="767401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 rot="5400000">
        <a:off x="-164443" y="169174"/>
        <a:ext cx="1096287" cy="767401"/>
      </dsp:txXfrm>
    </dsp:sp>
    <dsp:sp modelId="{6BD768CB-9093-4796-A135-05C1ADA93403}">
      <dsp:nvSpPr>
        <dsp:cNvPr id="0" name=""/>
        <dsp:cNvSpPr/>
      </dsp:nvSpPr>
      <dsp:spPr>
        <a:xfrm rot="5400000">
          <a:off x="3917840" y="-3126944"/>
          <a:ext cx="712587" cy="70134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400" kern="1200" dirty="0" smtClean="0">
              <a:latin typeface="Cambria" pitchFamily="18" charset="0"/>
            </a:rPr>
            <a:t> </a:t>
          </a:r>
          <a:r>
            <a:rPr lang="ru-RU" sz="1800" kern="1200" dirty="0" smtClean="0">
              <a:latin typeface="Cambria" pitchFamily="18" charset="0"/>
            </a:rPr>
            <a:t>Мне больше всего удалось…</a:t>
          </a:r>
          <a:endParaRPr lang="ru-RU" sz="1800" kern="1200" dirty="0"/>
        </a:p>
        <a:p>
          <a:pPr marL="228600" lvl="1" indent="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 rot="5400000">
        <a:off x="3917840" y="-3126944"/>
        <a:ext cx="712587" cy="7013464"/>
      </dsp:txXfrm>
    </dsp:sp>
    <dsp:sp modelId="{9E3774CA-8A33-4B69-81A1-5D837A899CE8}">
      <dsp:nvSpPr>
        <dsp:cNvPr id="0" name=""/>
        <dsp:cNvSpPr/>
      </dsp:nvSpPr>
      <dsp:spPr>
        <a:xfrm rot="5400000">
          <a:off x="-164443" y="1120959"/>
          <a:ext cx="1096287" cy="76740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5400000">
        <a:off x="-164443" y="1120959"/>
        <a:ext cx="1096287" cy="767401"/>
      </dsp:txXfrm>
    </dsp:sp>
    <dsp:sp modelId="{AF760BAC-B096-43B1-8883-3D686C46C3B7}">
      <dsp:nvSpPr>
        <dsp:cNvPr id="0" name=""/>
        <dsp:cNvSpPr/>
      </dsp:nvSpPr>
      <dsp:spPr>
        <a:xfrm rot="5400000">
          <a:off x="3917840" y="-2193922"/>
          <a:ext cx="712587" cy="70134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14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14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>
              <a:latin typeface="Cambria" pitchFamily="18" charset="0"/>
            </a:rPr>
            <a:t>За что ты можешь похвалить одноклассников?</a:t>
          </a:r>
          <a:endParaRPr lang="ru-RU" sz="18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>
              <a:latin typeface="Cambria" pitchFamily="18" charset="0"/>
            </a:rPr>
            <a:t>За что ты можешь себя похвалить?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1400" kern="1200" dirty="0" smtClean="0">
            <a:latin typeface="Cambria" pitchFamily="18" charset="0"/>
          </a:endParaRPr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</dsp:txBody>
      <dsp:txXfrm rot="5400000">
        <a:off x="3917840" y="-2193922"/>
        <a:ext cx="712587" cy="7013464"/>
      </dsp:txXfrm>
    </dsp:sp>
    <dsp:sp modelId="{A1B1B85D-6EFA-4F20-A0FA-1499D13A41E4}">
      <dsp:nvSpPr>
        <dsp:cNvPr id="0" name=""/>
        <dsp:cNvSpPr/>
      </dsp:nvSpPr>
      <dsp:spPr>
        <a:xfrm rot="5400000">
          <a:off x="-164443" y="2072744"/>
          <a:ext cx="1096287" cy="76740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5400000">
        <a:off x="-164443" y="2072744"/>
        <a:ext cx="1096287" cy="767401"/>
      </dsp:txXfrm>
    </dsp:sp>
    <dsp:sp modelId="{33508172-75E5-4140-9546-1A19BECC166F}">
      <dsp:nvSpPr>
        <dsp:cNvPr id="0" name=""/>
        <dsp:cNvSpPr/>
      </dsp:nvSpPr>
      <dsp:spPr>
        <a:xfrm rot="5400000">
          <a:off x="3917840" y="-1242137"/>
          <a:ext cx="712587" cy="70134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>
              <a:latin typeface="Cambria" pitchFamily="18" charset="0"/>
            </a:rPr>
            <a:t>Что меня удивило?</a:t>
          </a:r>
          <a:endParaRPr lang="ru-RU" sz="18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>
              <a:latin typeface="Cambria" pitchFamily="18" charset="0"/>
            </a:rPr>
            <a:t>Для меня было открытием то, что…</a:t>
          </a:r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</dsp:txBody>
      <dsp:txXfrm rot="5400000">
        <a:off x="3917840" y="-1242137"/>
        <a:ext cx="712587" cy="7013464"/>
      </dsp:txXfrm>
    </dsp:sp>
    <dsp:sp modelId="{7CF9B0C8-414E-404F-B9E0-5165086B1BA1}">
      <dsp:nvSpPr>
        <dsp:cNvPr id="0" name=""/>
        <dsp:cNvSpPr/>
      </dsp:nvSpPr>
      <dsp:spPr>
        <a:xfrm rot="5400000">
          <a:off x="-164443" y="3127423"/>
          <a:ext cx="1096287" cy="76740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5400000">
        <a:off x="-164443" y="3127423"/>
        <a:ext cx="1096287" cy="767401"/>
      </dsp:txXfrm>
    </dsp:sp>
    <dsp:sp modelId="{8DE803D8-F656-463B-AEF3-988053CBE6B1}">
      <dsp:nvSpPr>
        <dsp:cNvPr id="0" name=""/>
        <dsp:cNvSpPr/>
      </dsp:nvSpPr>
      <dsp:spPr>
        <a:xfrm rot="5400000">
          <a:off x="3814946" y="-187458"/>
          <a:ext cx="918375" cy="70134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11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400" kern="1200" dirty="0" smtClean="0">
              <a:latin typeface="Cambria" pitchFamily="18" charset="0"/>
            </a:rPr>
            <a:t> </a:t>
          </a:r>
          <a:r>
            <a:rPr lang="ru-RU" sz="1800" kern="1200" dirty="0" smtClean="0">
              <a:latin typeface="Cambria" pitchFamily="18" charset="0"/>
            </a:rPr>
            <a:t>Что на ваш взгляд удалось?</a:t>
          </a:r>
          <a:endParaRPr lang="ru-RU" sz="18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>
              <a:latin typeface="Cambria" pitchFamily="18" charset="0"/>
            </a:rPr>
            <a:t> Что на ваш взгляд не удалось? Почему? Что учесть на будущее?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1400" kern="1200" dirty="0" smtClean="0">
            <a:latin typeface="Cambria" pitchFamily="18" charset="0"/>
          </a:endParaRPr>
        </a:p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</dsp:txBody>
      <dsp:txXfrm rot="5400000">
        <a:off x="3814946" y="-187458"/>
        <a:ext cx="918375" cy="70134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0912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22684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74356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37441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489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24398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73783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4326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7516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266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1195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7431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yadi.sk/d/k71FOHMPI7AptQ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clock.angarsk.ru/museum_minerals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.jpeg"/><Relationship Id="rId4" Type="http://schemas.openxmlformats.org/officeDocument/2006/relationships/image" Target="../media/image2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2%D0%BE%D1%80%D0%B8%D0%B9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32.jpeg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jpeg"/><Relationship Id="rId7" Type="http://schemas.openxmlformats.org/officeDocument/2006/relationships/image" Target="../media/image5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png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jpe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jpeg"/><Relationship Id="rId10" Type="http://schemas.openxmlformats.org/officeDocument/2006/relationships/image" Target="../media/image80.png"/><Relationship Id="rId4" Type="http://schemas.openxmlformats.org/officeDocument/2006/relationships/image" Target="../media/image74.jpeg"/><Relationship Id="rId9" Type="http://schemas.openxmlformats.org/officeDocument/2006/relationships/image" Target="../media/image7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6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abirint.ru/authors/160782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abc-jewels.ru/entsiklopediya.php" TargetMode="External"/><Relationship Id="rId5" Type="http://schemas.openxmlformats.org/officeDocument/2006/relationships/hyperlink" Target="https://bigenc.ru/geology/text/2630634" TargetMode="External"/><Relationship Id="rId4" Type="http://schemas.openxmlformats.org/officeDocument/2006/relationships/hyperlink" Target="http://encyclopedia-stones.ru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image" Target="../media/image8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6.pn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10.gif"/><Relationship Id="rId10" Type="http://schemas.openxmlformats.org/officeDocument/2006/relationships/image" Target="../media/image5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4.jpeg"/><Relationship Id="rId1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739" y="0"/>
            <a:ext cx="9496338" cy="712541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72965" y="408444"/>
            <a:ext cx="80246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2C451B"/>
                </a:solidFill>
                <a:latin typeface="Cambria" pitchFamily="18" charset="0"/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lang="ru-RU" sz="2000" dirty="0" smtClean="0">
                <a:solidFill>
                  <a:srgbClr val="2C451B"/>
                </a:solidFill>
                <a:latin typeface="Cambria" pitchFamily="18" charset="0"/>
              </a:rPr>
              <a:t>«Средняя общеобразовательная школа № 6»</a:t>
            </a:r>
            <a:endParaRPr lang="ru-RU" sz="2000" dirty="0">
              <a:solidFill>
                <a:srgbClr val="2C451B"/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7585" y="2639681"/>
            <a:ext cx="781553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3175" cmpd="sng">
                  <a:solidFill>
                    <a:prstClr val="black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63500">
                    <a:srgbClr val="70AD47">
                      <a:satMod val="175000"/>
                      <a:alpha val="40000"/>
                    </a:srgb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«Путешествие </a:t>
            </a:r>
          </a:p>
          <a:p>
            <a:pPr algn="ctr"/>
            <a:r>
              <a:rPr lang="ru-RU" sz="4400" b="1" dirty="0" smtClean="0">
                <a:ln w="3175" cmpd="sng">
                  <a:solidFill>
                    <a:prstClr val="black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63500">
                    <a:srgbClr val="70AD47">
                      <a:satMod val="175000"/>
                      <a:alpha val="40000"/>
                    </a:srgb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в страну Самоцветов»</a:t>
            </a:r>
            <a:endParaRPr lang="ru-RU" sz="4400" b="1" dirty="0">
              <a:ln w="3175" cmpd="sng">
                <a:solidFill>
                  <a:prstClr val="black"/>
                </a:solidFill>
                <a:prstDash val="solid"/>
              </a:ln>
              <a:blipFill>
                <a:blip r:embed="rId3"/>
                <a:stretch>
                  <a:fillRect/>
                </a:stretch>
              </a:blipFill>
              <a:effectLst>
                <a:glow rad="63500">
                  <a:srgbClr val="70AD47">
                    <a:satMod val="175000"/>
                    <a:alpha val="40000"/>
                  </a:srgb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70115" y="1138123"/>
            <a:ext cx="6631682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ED7D31">
                    <a:lumMod val="50000"/>
                  </a:srgbClr>
                </a:solidFill>
                <a:latin typeface="Cambria" pitchFamily="18" charset="0"/>
                <a:cs typeface="Times New Roman" pitchFamily="18" charset="0"/>
              </a:rPr>
              <a:t>Авторы:</a:t>
            </a:r>
            <a:r>
              <a:rPr lang="ru-RU" dirty="0" smtClean="0">
                <a:solidFill>
                  <a:srgbClr val="ED7D31">
                    <a:lumMod val="50000"/>
                  </a:srgbClr>
                </a:solidFill>
                <a:latin typeface="Cambria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rgbClr val="ED7D31">
                    <a:lumMod val="50000"/>
                  </a:srgbClr>
                </a:solidFill>
                <a:latin typeface="Cambria" pitchFamily="18" charset="0"/>
                <a:cs typeface="Times New Roman" pitchFamily="18" charset="0"/>
              </a:rPr>
              <a:t>Яблочкина Марина Ивановна, учитель географии </a:t>
            </a:r>
          </a:p>
          <a:p>
            <a:r>
              <a:rPr lang="ru-RU" dirty="0" smtClean="0">
                <a:solidFill>
                  <a:srgbClr val="ED7D31">
                    <a:lumMod val="50000"/>
                  </a:srgbClr>
                </a:solidFill>
                <a:latin typeface="Cambria" pitchFamily="18" charset="0"/>
                <a:cs typeface="Times New Roman" pitchFamily="18" charset="0"/>
              </a:rPr>
              <a:t>Чеканова Людмила Леонидовна, учитель информатики </a:t>
            </a:r>
            <a:endParaRPr lang="ru-RU" dirty="0">
              <a:solidFill>
                <a:srgbClr val="ED7D31">
                  <a:lumMod val="50000"/>
                </a:srgbClr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7428" y="2219178"/>
            <a:ext cx="521035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Методическая разработка </a:t>
            </a:r>
          </a:p>
          <a:p>
            <a:pPr algn="ctr"/>
            <a:endParaRPr lang="ru-RU" sz="2000" b="1" dirty="0" smtClean="0">
              <a:solidFill>
                <a:srgbClr val="7F3A0B"/>
              </a:solidFill>
              <a:latin typeface="Cambr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86333" y="4288131"/>
            <a:ext cx="37980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7F3A0B"/>
                </a:solidFill>
                <a:latin typeface="Cambria" pitchFamily="18" charset="0"/>
              </a:rPr>
              <a:t>     </a:t>
            </a:r>
            <a:r>
              <a:rPr lang="ru-RU" b="1" dirty="0" smtClean="0">
                <a:solidFill>
                  <a:srgbClr val="7F3A0B"/>
                </a:solidFill>
                <a:latin typeface="Cambria" pitchFamily="18" charset="0"/>
              </a:rPr>
              <a:t>виртуальная экскурсия</a:t>
            </a:r>
          </a:p>
          <a:p>
            <a:r>
              <a:rPr lang="en-US" dirty="0" smtClean="0">
                <a:hlinkClick r:id="rId4"/>
              </a:rPr>
              <a:t>https://yadi.sk/d/k71FOHMPI7AptQ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709358" y="5339751"/>
            <a:ext cx="1967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г. Ангарск,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2021г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355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6234" y="338793"/>
            <a:ext cx="8295594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Организационные формы и сферы реализации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Cambria" panose="02040503050406030204" pitchFamily="18" charset="0"/>
              <a:cs typeface="Times New Roman" pitchFamily="18" charset="0"/>
            </a:endParaRPr>
          </a:p>
        </p:txBody>
      </p:sp>
      <p:pic>
        <p:nvPicPr>
          <p:cNvPr id="4" name="Picture 4" descr="тектоническая карта России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3493" y="862013"/>
            <a:ext cx="1921293" cy="1580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геолог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584"/>
          <a:stretch>
            <a:fillRect/>
          </a:stretch>
        </p:blipFill>
        <p:spPr>
          <a:xfrm>
            <a:off x="6887963" y="856526"/>
            <a:ext cx="1747787" cy="1569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202" y="2709253"/>
            <a:ext cx="15240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2" y="911311"/>
            <a:ext cx="2171979" cy="1496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9084" y="911312"/>
            <a:ext cx="2142916" cy="1525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925748" y="2679404"/>
            <a:ext cx="3856150" cy="39824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9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845027" y="2679405"/>
            <a:ext cx="3096954" cy="3997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1" descr="C:\Users\User\Desktop\геолог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-115416" y="4694082"/>
            <a:ext cx="1895618" cy="22246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68085E-6 L 0.79931 -0.0041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65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6626" name="AutoShape 2" descr="Картинки по запросу сиб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Картинки по запросу сиби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0" name="AutoShape 6" descr="Картинки по запросу сибирь"/>
          <p:cNvSpPr>
            <a:spLocks noChangeAspect="1" noChangeArrowheads="1"/>
          </p:cNvSpPr>
          <p:nvPr/>
        </p:nvSpPr>
        <p:spPr bwMode="auto">
          <a:xfrm>
            <a:off x="155575" y="-1897063"/>
            <a:ext cx="5943600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2" name="AutoShape 8" descr="Картинки по запросу сибирь"/>
          <p:cNvSpPr>
            <a:spLocks noChangeAspect="1" noChangeArrowheads="1"/>
          </p:cNvSpPr>
          <p:nvPr/>
        </p:nvSpPr>
        <p:spPr bwMode="auto">
          <a:xfrm>
            <a:off x="155575" y="-1897063"/>
            <a:ext cx="5943600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4131819" y="728398"/>
            <a:ext cx="5010150" cy="1777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uLnTx/>
                <a:uFillTx/>
                <a:latin typeface="Cambria" pitchFamily="18" charset="0"/>
              </a:rPr>
              <a:t>Сибирь 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uLnTx/>
                <a:uFillTx/>
                <a:latin typeface="Cambria" pitchFamily="18" charset="0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uLnTx/>
                <a:uFillTx/>
                <a:latin typeface="Cambria" pitchFamily="18" charset="0"/>
              </a:rPr>
              <a:t>Край, где несметный клад заложен.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uLnTx/>
                <a:uFillTx/>
                <a:latin typeface="Cambria" pitchFamily="18" charset="0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uLnTx/>
                <a:uFillTx/>
                <a:latin typeface="Cambria" pitchFamily="18" charset="0"/>
              </a:rPr>
              <a:t>Под слоем -слой мощней вдвойне.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uLnTx/>
                <a:uFillTx/>
                <a:latin typeface="Cambria" pitchFamily="18" charset="0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uLnTx/>
                <a:uFillTx/>
                <a:latin typeface="Cambria" pitchFamily="18" charset="0"/>
              </a:rPr>
              <a:t>Иной еще не потревожен,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uLnTx/>
                <a:uFillTx/>
                <a:latin typeface="Cambria" pitchFamily="18" charset="0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uLnTx/>
                <a:uFillTx/>
                <a:latin typeface="Cambria" pitchFamily="18" charset="0"/>
              </a:rPr>
              <a:t>Как донный лед на глубине.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uLnTx/>
                <a:uFillTx/>
                <a:latin typeface="Cambria" pitchFamily="18" charset="0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uLnTx/>
                <a:uFillTx/>
                <a:latin typeface="Cambria" pitchFamily="18" charset="0"/>
              </a:rPr>
              <a:t>                  ( А. Твардовский)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047" y="2481418"/>
            <a:ext cx="9115953" cy="236988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Недра Иркутской области содержат богатейшие природные ресурсы.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разнообразию и запасам полезных ископаемых область занимает одно из первых мест в стране. На её территории выявлены и разведаны более 700 месторождений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Есть среди этого многообразия и уникальные месторождения полудрагоценных и поделочных камней их вы можете увидеть в Ангарском музее минералов.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http://clock.angarsk.ru/museum_minerals/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 изучить эти чудо камни Сибири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35" name="Picture 11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47" y="59663"/>
            <a:ext cx="2495550" cy="2293761"/>
          </a:xfrm>
          <a:prstGeom prst="rect">
            <a:avLst/>
          </a:prstGeom>
          <a:noFill/>
        </p:spPr>
      </p:pic>
      <p:pic>
        <p:nvPicPr>
          <p:cNvPr id="15" name="Picture 11" descr="C:\Users\User\Desktop\геолог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2489" y="4493507"/>
            <a:ext cx="2450045" cy="2450045"/>
          </a:xfrm>
          <a:prstGeom prst="rect">
            <a:avLst/>
          </a:prstGeom>
          <a:noFill/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1008560" y="5062622"/>
            <a:ext cx="5090615" cy="1487386"/>
          </a:xfrm>
          <a:prstGeom prst="wedgeRoundRectCallout">
            <a:avLst>
              <a:gd name="adj1" fmla="val 66875"/>
              <a:gd name="adj2" fmla="val -5127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знакомства и поиска ответов на вопросы  совершим виртуальную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экскурсию!</a:t>
            </a: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60331" y="346099"/>
            <a:ext cx="72816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ED7D31">
                    <a:lumMod val="50000"/>
                  </a:srgbClr>
                </a:solidFill>
                <a:latin typeface="Cambria" panose="02040503050406030204" pitchFamily="18" charset="0"/>
              </a:rPr>
              <a:t>Педагогический и методический потенциал</a:t>
            </a: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25602" name="Picture 2" descr="Картинки по запросу ваза из гага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078" y="901546"/>
            <a:ext cx="2051598" cy="2948152"/>
          </a:xfrm>
          <a:prstGeom prst="rect">
            <a:avLst/>
          </a:prstGeom>
          <a:noFill/>
        </p:spPr>
      </p:pic>
      <p:pic>
        <p:nvPicPr>
          <p:cNvPr id="25604" name="Picture 4" descr="Картинки по запросу ваза из нефри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16914" y="999369"/>
            <a:ext cx="2950232" cy="2850329"/>
          </a:xfrm>
          <a:prstGeom prst="rect">
            <a:avLst/>
          </a:prstGeom>
          <a:noFill/>
        </p:spPr>
      </p:pic>
      <p:pic>
        <p:nvPicPr>
          <p:cNvPr id="25608" name="Picture 8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55163" y="1017789"/>
            <a:ext cx="1941238" cy="2715666"/>
          </a:xfrm>
          <a:prstGeom prst="rect">
            <a:avLst/>
          </a:prstGeom>
          <a:noFill/>
        </p:spPr>
      </p:pic>
      <p:pic>
        <p:nvPicPr>
          <p:cNvPr id="25610" name="Picture 10" descr="Картинки по запросу ваза из чароит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0431" y="862133"/>
            <a:ext cx="1862411" cy="2987565"/>
          </a:xfrm>
          <a:prstGeom prst="rect">
            <a:avLst/>
          </a:prstGeom>
          <a:noFill/>
        </p:spPr>
      </p:pic>
      <p:pic>
        <p:nvPicPr>
          <p:cNvPr id="25611" name="Picture 11" descr="C:\Users\User\Desktop\геолог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56762" y="4057650"/>
            <a:ext cx="2847945" cy="284794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314591" y="454530"/>
            <a:ext cx="4132285" cy="430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 геолога для учеников</a:t>
            </a:r>
            <a:endParaRPr lang="ru-RU" sz="2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>
            <a:off x="628650" y="4057650"/>
            <a:ext cx="2498135" cy="1021278"/>
          </a:xfrm>
          <a:prstGeom prst="wedgeRoundRectCallout">
            <a:avLst>
              <a:gd name="adj1" fmla="val 69910"/>
              <a:gd name="adj2" fmla="val 2593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каких поделочных камней изготовлены вазы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/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5804706" y="3849698"/>
            <a:ext cx="2498135" cy="1229230"/>
          </a:xfrm>
          <a:prstGeom prst="wedgeRoundRectCallout">
            <a:avLst>
              <a:gd name="adj1" fmla="val -69111"/>
              <a:gd name="adj2" fmla="val 3025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Где добываются и 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вам известно о месторождениях этих камней ?</a:t>
            </a: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277" y="141273"/>
            <a:ext cx="8769240" cy="6527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AutoShape 8" descr="&amp;Kcy;&amp;acy;&amp;rcy;&amp;tcy;&amp;icy;&amp;ncy;&amp;kcy;&amp;icy; &amp;pcy;&amp;ocy; &amp;zcy;&amp;acy;&amp;pcy;&amp;rcy;&amp;ocy;&amp;scy;&amp;ucy; gif  &amp;kcy;&amp;ncy;&amp;ocy;&amp;pcy;&amp;kcy;&amp;i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://hi-cd.ru/images/knopki/button5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6745" y="2815628"/>
            <a:ext cx="238125" cy="23812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242773" y="2299580"/>
            <a:ext cx="17009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«Сиреневое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чудо Сибири»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0" descr="http://hi-cd.ru/images/knopki/button5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1896" y="5033727"/>
            <a:ext cx="238125" cy="238125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709513" y="5106575"/>
            <a:ext cx="1925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«Камень жизни»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78416" y="5024589"/>
            <a:ext cx="1961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«Синезвездочка»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10" descr="http://hi-cd.ru/images/knopki/button5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4114" y="4333957"/>
            <a:ext cx="238125" cy="238125"/>
          </a:xfrm>
          <a:prstGeom prst="rect">
            <a:avLst/>
          </a:prstGeom>
          <a:noFill/>
        </p:spPr>
      </p:pic>
      <p:pic>
        <p:nvPicPr>
          <p:cNvPr id="21" name="Picture 10" descr="http://hi-cd.ru/images/knopki/button5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0634" y="3302093"/>
            <a:ext cx="238125" cy="238125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1620046" y="4191754"/>
            <a:ext cx="292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«Черный янтарь Сибири»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36035" y="3049500"/>
            <a:ext cx="2989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«Благословенный камень»</a:t>
            </a:r>
            <a:endParaRPr lang="ru-RU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67105" y="224135"/>
            <a:ext cx="74125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>
                  <a:solidFill>
                    <a:schemeClr val="tx1"/>
                  </a:solidFill>
                </a:ln>
                <a:blipFill>
                  <a:blip r:embed="rId5"/>
                  <a:stretch>
                    <a:fillRect/>
                  </a:stretch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Карта виртуальной экскурсии</a:t>
            </a:r>
            <a:endParaRPr lang="ru-RU" sz="4400" b="1" cap="none" spc="0" dirty="0">
              <a:ln w="1905">
                <a:solidFill>
                  <a:schemeClr val="tx1"/>
                </a:solidFill>
              </a:ln>
              <a:blipFill>
                <a:blip r:embed="rId5"/>
                <a:stretch>
                  <a:fillRect/>
                </a:stretch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 rot="18542341">
            <a:off x="5107522" y="4481466"/>
            <a:ext cx="8332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оз.Байкал</a:t>
            </a:r>
            <a:endParaRPr lang="ru-RU" sz="1200" dirty="0"/>
          </a:p>
        </p:txBody>
      </p:sp>
      <p:sp>
        <p:nvSpPr>
          <p:cNvPr id="27" name="Овал 26"/>
          <p:cNvSpPr/>
          <p:nvPr/>
        </p:nvSpPr>
        <p:spPr>
          <a:xfrm>
            <a:off x="4816443" y="4807390"/>
            <a:ext cx="117695" cy="9053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4347694" y="4538127"/>
            <a:ext cx="7142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Иркутск</a:t>
            </a:r>
            <a:endParaRPr lang="ru-RU" sz="1200" b="1" dirty="0"/>
          </a:p>
        </p:txBody>
      </p:sp>
      <p:cxnSp>
        <p:nvCxnSpPr>
          <p:cNvPr id="32" name="Прямая соединительная линия 31"/>
          <p:cNvCxnSpPr>
            <a:stCxn id="1034" idx="1"/>
          </p:cNvCxnSpPr>
          <p:nvPr/>
        </p:nvCxnSpPr>
        <p:spPr>
          <a:xfrm flipH="1" flipV="1">
            <a:off x="6835366" y="2820934"/>
            <a:ext cx="291379" cy="113757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6446067" y="2789404"/>
            <a:ext cx="23539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6041002" y="2836699"/>
            <a:ext cx="23539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4650828" y="3453897"/>
            <a:ext cx="135021" cy="203703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4983152" y="3153103"/>
            <a:ext cx="203703" cy="16827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4925085" y="3132499"/>
            <a:ext cx="2172832" cy="168394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3" descr="C:\Users\User\Desktop\вертолет1.png"/>
          <p:cNvPicPr>
            <a:picLocks noChangeAspect="1" noChangeArrowheads="1"/>
          </p:cNvPicPr>
          <p:nvPr/>
        </p:nvPicPr>
        <p:blipFill>
          <a:blip r:embed="rId6" cstate="print">
            <a:lum contrast="30000"/>
          </a:blip>
          <a:srcRect/>
          <a:stretch>
            <a:fillRect/>
          </a:stretch>
        </p:blipFill>
        <p:spPr bwMode="auto">
          <a:xfrm flipH="1">
            <a:off x="5097101" y="3449370"/>
            <a:ext cx="1017239" cy="797930"/>
          </a:xfrm>
          <a:prstGeom prst="rect">
            <a:avLst/>
          </a:prstGeom>
          <a:noFill/>
        </p:spPr>
      </p:pic>
      <p:cxnSp>
        <p:nvCxnSpPr>
          <p:cNvPr id="26" name="Прямая соединительная линия 25"/>
          <p:cNvCxnSpPr/>
          <p:nvPr/>
        </p:nvCxnSpPr>
        <p:spPr>
          <a:xfrm flipH="1">
            <a:off x="5298462" y="2962824"/>
            <a:ext cx="208230" cy="90535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5615333" y="2883995"/>
            <a:ext cx="23539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4603531" y="3766864"/>
            <a:ext cx="17481" cy="206046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4619297" y="4129472"/>
            <a:ext cx="1717" cy="142983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>
            <a:off x="4477407" y="4525952"/>
            <a:ext cx="103492" cy="219469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4477408" y="4776952"/>
            <a:ext cx="63061" cy="189186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>
            <a:stCxn id="12" idx="1"/>
          </p:cNvCxnSpPr>
          <p:nvPr/>
        </p:nvCxnSpPr>
        <p:spPr>
          <a:xfrm flipH="1" flipV="1">
            <a:off x="4590575" y="5028106"/>
            <a:ext cx="191321" cy="124684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11" descr="C:\Users\User\Desktop\геолог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3500" y="993576"/>
            <a:ext cx="1895618" cy="222469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364870" y="3053753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747073" y="2750024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788888" y="3944806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4731712" y="5316419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0698" y="-13008"/>
            <a:ext cx="9139938" cy="6858000"/>
          </a:xfrm>
          <a:prstGeom prst="rect">
            <a:avLst/>
          </a:prstGeom>
        </p:spPr>
      </p:pic>
      <p:pic>
        <p:nvPicPr>
          <p:cNvPr id="4" name="Picture 10" descr="http://hi-cd.ru/images/knopki/button5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0133" y="598966"/>
            <a:ext cx="307670" cy="30767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157870" y="530742"/>
            <a:ext cx="5422604" cy="430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Станция  1</a:t>
            </a:r>
            <a:r>
              <a:rPr lang="ru-RU" sz="2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«Сиреневое  чудо Сибири»</a:t>
            </a:r>
            <a:endParaRPr lang="ru-RU" sz="2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0" descr="вера рогов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3290" y="4082903"/>
            <a:ext cx="2409483" cy="2775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510364" y="1868331"/>
            <a:ext cx="7793665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менитый </a:t>
            </a:r>
            <a:r>
              <a:rPr lang="ru-RU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иркутский первооткрыватель </a:t>
            </a:r>
            <a:r>
              <a:rPr lang="ru-RU" alt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чароита -  заслуженный геолог России, доктор геолого-минералогических наук Рогова Вера </a:t>
            </a:r>
            <a:r>
              <a:rPr lang="ru-RU" altLang="ru-RU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Парфентьевна</a:t>
            </a:r>
            <a:r>
              <a:rPr lang="ru-RU" alt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 названием камня связана примечательная история (из статьи «Истории открытия чароита и других минералов» Веры Роговой):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«Долго обсуждали в лаборатории, как лучше назвать минерал, предлагались десятки разнообразных географических названий, ближайших гор, рек, озер. Ассоциация названия реки Чары и слова «чарующий» взяли верх...»</a:t>
            </a:r>
          </a:p>
        </p:txBody>
      </p:sp>
      <p:pic>
        <p:nvPicPr>
          <p:cNvPr id="35842" name="Picture 2" descr="http://baikal-info.ru/sites/default/files/styles/galleryformatter_slide/public/14-2_140.jpg?itok=-RX_KJuu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35" r="9364"/>
          <a:stretch/>
        </p:blipFill>
        <p:spPr bwMode="auto">
          <a:xfrm>
            <a:off x="3476846" y="4104167"/>
            <a:ext cx="4742121" cy="2753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350px-Russia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64265" cy="194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5-конечная звезда 2"/>
          <p:cNvSpPr/>
          <p:nvPr/>
        </p:nvSpPr>
        <p:spPr>
          <a:xfrm>
            <a:off x="1435864" y="857545"/>
            <a:ext cx="272955" cy="259307"/>
          </a:xfrm>
          <a:prstGeom prst="star5">
            <a:avLst/>
          </a:prstGeom>
          <a:solidFill>
            <a:srgbClr val="99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09284" y="1084544"/>
            <a:ext cx="58691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Cambria" pitchFamily="18" charset="0"/>
              </a:rPr>
              <a:t>Единственное в мире месторождение — Мурунские гольцы (всего площадь в 10 км²), находится на стыке Якутии и Иркутской области, на водоразделе реки Чара и реки Токко.</a:t>
            </a:r>
            <a:endParaRPr lang="ru-RU" sz="1600" dirty="0">
              <a:latin typeface="Cambria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1828800" y="1041991"/>
            <a:ext cx="754912" cy="19138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https://xn-----6kcbac1azfofe4cmqhvgl0bzre.xn--p1ai/images/c3acb99c9e07a0f06a86c5dda13f4d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6695" y="1887590"/>
            <a:ext cx="4107306" cy="4300559"/>
          </a:xfrm>
          <a:prstGeom prst="rect">
            <a:avLst/>
          </a:prstGeom>
          <a:noFill/>
        </p:spPr>
      </p:pic>
      <p:pic>
        <p:nvPicPr>
          <p:cNvPr id="2052" name="Picture 4" descr="https://xn-----6kcbac1azfofe4cmqhvgl0bzre.xn--p1ai/images/2a1d986fead4590e657ea86a5281ce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14518"/>
            <a:ext cx="5104152" cy="2873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-1" y="-1492"/>
            <a:ext cx="9144002" cy="343049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Этапы освоения чароита</a:t>
            </a:r>
          </a:p>
          <a:p>
            <a:pPr lvl="0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ь"/>
              <a:defRPr/>
            </a:pPr>
            <a:r>
              <a:rPr kumimoji="0" lang="ru-RU" alt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Первый - </a:t>
            </a:r>
            <a:r>
              <a:rPr lang="ru-RU" altLang="ru-RU" sz="2200" noProof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alt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первые глыбы с фиолетовыми минералами нашёл геолог В. Г.  </a:t>
            </a:r>
            <a:r>
              <a:rPr lang="ru-RU" alt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Дитмар</a:t>
            </a:r>
            <a:r>
              <a:rPr lang="ru-RU" alt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1948 году</a:t>
            </a:r>
            <a:r>
              <a:rPr kumimoji="0" lang="ru-RU" alt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ь"/>
              <a:tabLst/>
              <a:defRPr/>
            </a:pPr>
            <a:r>
              <a:rPr kumimoji="0" lang="ru-RU" alt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Второй – </a:t>
            </a:r>
            <a:r>
              <a:rPr lang="ru-RU" alt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найден чароит</a:t>
            </a:r>
            <a:r>
              <a:rPr kumimoji="0" lang="ru-RU" alt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супругами Роговыми (1960-е г.);</a:t>
            </a:r>
          </a:p>
          <a:p>
            <a:pPr lvl="0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ь"/>
              <a:defRPr/>
            </a:pPr>
            <a:r>
              <a:rPr kumimoji="0" lang="ru-RU" alt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Третий - найдено коренное месторождение Ю.А. Алексеевым</a:t>
            </a:r>
            <a:r>
              <a:rPr lang="ru-RU" sz="2400" dirty="0" smtClean="0">
                <a:solidFill>
                  <a:srgbClr val="002060"/>
                </a:solidFill>
              </a:rPr>
              <a:t> (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1970-е г).</a:t>
            </a:r>
            <a:r>
              <a:rPr kumimoji="0" lang="ru-RU" alt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ь"/>
              <a:tabLst/>
              <a:defRPr/>
            </a:pPr>
            <a:r>
              <a:rPr kumimoji="0" lang="ru-RU" alt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Четвертый -признание минерала  Международным комитетом (1977г.);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ь"/>
              <a:tabLst/>
              <a:defRPr/>
            </a:pPr>
            <a:r>
              <a:rPr kumimoji="0" lang="ru-RU" alt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Пятый – опытно- промышленная добыча чароита экспедицией </a:t>
            </a:r>
            <a:r>
              <a:rPr kumimoji="0" lang="en-US" alt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“</a:t>
            </a:r>
            <a:r>
              <a:rPr kumimoji="0" lang="ru-RU" alt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байкалкварцсамоцветами</a:t>
            </a:r>
            <a:r>
              <a:rPr kumimoji="0" lang="en-US" alt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”</a:t>
            </a:r>
            <a:r>
              <a:rPr kumimoji="0" lang="ru-RU" alt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(1973-1995 г.г.).</a:t>
            </a:r>
            <a:endParaRPr kumimoji="0" lang="ru-RU" altLang="ru-RU" sz="2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0755" y="6062260"/>
            <a:ext cx="8803757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dirty="0" smtClean="0">
                <a:solidFill>
                  <a:srgbClr val="002060"/>
                </a:solidFill>
                <a:latin typeface="Cambria" pitchFamily="18" charset="0"/>
              </a:rPr>
              <a:t>Современного состояния и </a:t>
            </a:r>
          </a:p>
          <a:p>
            <a:pPr algn="ctr">
              <a:defRPr/>
            </a:pPr>
            <a:r>
              <a:rPr lang="ru-RU" altLang="ru-RU" dirty="0" smtClean="0">
                <a:solidFill>
                  <a:srgbClr val="002060"/>
                </a:solidFill>
                <a:latin typeface="Cambria" pitchFamily="18" charset="0"/>
              </a:rPr>
              <a:t>экологическая обстановка на  месторождении в целом благоприятная.</a:t>
            </a:r>
            <a:endParaRPr lang="ru-RU" altLang="ru-RU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lang="ru-RU" altLang="ru-RU" sz="2800" b="1" noProof="0" dirty="0" smtClean="0">
                <a:solidFill>
                  <a:srgbClr val="66006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</a:t>
            </a:r>
            <a:r>
              <a:rPr kumimoji="0" lang="ru-RU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войства  чароита</a:t>
            </a:r>
            <a:br>
              <a:rPr kumimoji="0" lang="ru-RU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alt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</a:t>
            </a:r>
            <a:endParaRPr kumimoji="0" lang="ru-RU" alt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-3249738" y="1121867"/>
            <a:ext cx="4491684" cy="4614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: : : :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2000" b="1" i="1" u="none" strike="noStrike" kern="1200" cap="none" spc="0" normalizeH="0" baseline="0" noProof="0" dirty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6048168"/>
              </p:ext>
            </p:extLst>
          </p:nvPr>
        </p:nvGraphicFramePr>
        <p:xfrm>
          <a:off x="709684" y="1152632"/>
          <a:ext cx="7492620" cy="38147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7164"/>
                <a:gridCol w="5445456"/>
              </a:tblGrid>
              <a:tr h="411186">
                <a:tc>
                  <a:txBody>
                    <a:bodyPr/>
                    <a:lstStyle/>
                    <a:p>
                      <a:r>
                        <a:rPr kumimoji="0" lang="ru-RU" alt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Сингония: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моноклинальная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alt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Излом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занозистый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alt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 Блеск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alt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стеклянный с шелковистым отливом, особенно у волокнистых разновидностей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alt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Твердость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5-6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alt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Спаянность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средняя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alt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Люминесценция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данных нет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alt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Цвет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alt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сиреневый разных оттенков с переходом к фиолетовому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Плотность </a:t>
                      </a:r>
                      <a:endParaRPr lang="ru-RU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2,53-2,58 г/ см³ </a:t>
                      </a:r>
                    </a:p>
                    <a:p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1220" y="4412512"/>
            <a:ext cx="3523752" cy="2445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531627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44202" y="3195459"/>
            <a:ext cx="8638342" cy="366254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</a:rPr>
              <a:t>В некоторых чароитах  содержится радиоактивный стисиит, содержащий торий, он делает радиоактивным как сам минерал, так и содержащие его породы, поэтому при изготовлении из чароита ювелирных украшений и сувениров желательно проверить исходное сырьё на радиоактивность; </a:t>
            </a:r>
          </a:p>
          <a:p>
            <a:pPr algn="just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</a:rPr>
              <a:t>При температуре 1000° С чароит спекается в стеклянные шарики, не теряющие своего сиреневого цвета;</a:t>
            </a:r>
            <a:endParaRPr lang="ru-RU" sz="2000" dirty="0" smtClean="0">
              <a:solidFill>
                <a:srgbClr val="002060"/>
              </a:solidFill>
              <a:latin typeface="Cambria" pitchFamily="18" charset="0"/>
              <a:hlinkClick r:id="rId3" tooltip="Торий"/>
            </a:endParaRPr>
          </a:p>
          <a:p>
            <a:pPr algn="just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  <a:hlinkClick r:id="rId3" tooltip="Торий"/>
              </a:rPr>
              <a:t> </a:t>
            </a:r>
            <a:r>
              <a:rPr lang="ru-RU" altLang="ru-RU" sz="2000" dirty="0" smtClean="0">
                <a:solidFill>
                  <a:srgbClr val="002060"/>
                </a:solidFill>
                <a:latin typeface="Cambria" pitchFamily="18" charset="0"/>
              </a:rPr>
              <a:t>Сейчас  </a:t>
            </a:r>
            <a:r>
              <a:rPr lang="ru-RU" altLang="ru-RU" sz="2000" dirty="0">
                <a:solidFill>
                  <a:srgbClr val="002060"/>
                </a:solidFill>
                <a:latin typeface="Cambria" pitchFamily="18" charset="0"/>
              </a:rPr>
              <a:t>на мировом рынке цена килограмма необработанного чароита достигает 150 долларов;</a:t>
            </a:r>
          </a:p>
          <a:p>
            <a:pPr algn="just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altLang="ru-RU" sz="2000" dirty="0">
                <a:solidFill>
                  <a:srgbClr val="002060"/>
                </a:solidFill>
                <a:latin typeface="Cambria" pitchFamily="18" charset="0"/>
              </a:rPr>
              <a:t> Ваза высотой 30 см (в зависимости от сорта и цвета камня) </a:t>
            </a:r>
            <a:r>
              <a:rPr lang="ru-RU" altLang="ru-RU" sz="2000" dirty="0" smtClean="0">
                <a:solidFill>
                  <a:srgbClr val="002060"/>
                </a:solidFill>
                <a:latin typeface="Cambria" pitchFamily="18" charset="0"/>
              </a:rPr>
              <a:t>стоит до 18000 долларов. </a:t>
            </a:r>
            <a:endParaRPr lang="ru-RU" altLang="ru-RU" sz="2000" dirty="0">
              <a:solidFill>
                <a:srgbClr val="002060"/>
              </a:solidFill>
              <a:latin typeface="Cambria" pitchFamily="18" charset="0"/>
            </a:endParaRPr>
          </a:p>
        </p:txBody>
      </p:sp>
      <p:pic>
        <p:nvPicPr>
          <p:cNvPr id="19458" name="Picture 2" descr="&amp;Kcy;&amp;acy;&amp;rcy;&amp;tcy;&amp;icy;&amp;ncy;&amp;kcy;&amp;icy; &amp;pcy;&amp;ocy; &amp;zcy;&amp;acy;&amp;pcy;&amp;rcy;&amp;ocy;&amp;scy;&amp;ucy; &amp;icy;&amp;zcy;&amp;dcy;&amp;iecy;&amp;lcy;&amp;icy;&amp;yacy; &amp;icy;&amp;zcy; &amp;chcy;&amp;acy;&amp;rcy;&amp;ocy;&amp;icy;&amp;t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7805" y="435935"/>
            <a:ext cx="6794204" cy="264750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129206" y="-127591"/>
            <a:ext cx="3624262" cy="523220"/>
          </a:xfrm>
          <a:prstGeom prst="rect">
            <a:avLst/>
          </a:prstGeom>
          <a:ln>
            <a:solidFill>
              <a:srgbClr val="9900FF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660066"/>
                </a:solidFill>
                <a:latin typeface="Cambria" pitchFamily="18" charset="0"/>
              </a:rPr>
              <a:t>Интересные факты </a:t>
            </a:r>
            <a:endParaRPr lang="ru-RU" sz="2800" b="1" dirty="0">
              <a:solidFill>
                <a:srgbClr val="660066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17252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520995" y="2614780"/>
            <a:ext cx="775986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ru-RU" altLang="ru-RU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altLang="ru-RU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itchFamily="18" charset="0"/>
                <a:ea typeface="+mj-ea"/>
                <a:cs typeface="Times New Roman" pitchFamily="18" charset="0"/>
              </a:rPr>
            </a:br>
            <a:r>
              <a:rPr lang="ru-RU" altLang="ru-RU" sz="3000" dirty="0" smtClean="0">
                <a:solidFill>
                  <a:srgbClr val="660066"/>
                </a:solidFill>
                <a:latin typeface="Cambria" pitchFamily="18" charset="0"/>
                <a:ea typeface="+mj-ea"/>
                <a:cs typeface="Times New Roman" pitchFamily="18" charset="0"/>
              </a:rPr>
              <a:t>Ч</a:t>
            </a:r>
            <a:r>
              <a:rPr kumimoji="0" lang="ru-RU" altLang="ru-RU" sz="30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itchFamily="18" charset="0"/>
                <a:ea typeface="+mj-ea"/>
                <a:cs typeface="Times New Roman" pitchFamily="18" charset="0"/>
              </a:rPr>
              <a:t>ароит</a:t>
            </a:r>
            <a:r>
              <a:rPr lang="ru-RU" sz="3000" dirty="0" smtClean="0">
                <a:solidFill>
                  <a:srgbClr val="660066"/>
                </a:solidFill>
                <a:latin typeface="Cambria" pitchFamily="18" charset="0"/>
              </a:rPr>
              <a:t> наделен лечебными  свойствами: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Cambria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56402" y="3009014"/>
            <a:ext cx="819419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400" b="1" i="1" dirty="0">
              <a:solidFill>
                <a:srgbClr val="000074"/>
              </a:solidFill>
              <a:latin typeface="Monotype Corsiva" pitchFamily="66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altLang="ru-RU" sz="2400" dirty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Используется в лечении воспалительных </a:t>
            </a:r>
            <a:r>
              <a:rPr lang="ru-RU" altLang="ru-RU" sz="2400" dirty="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заболеваний;</a:t>
            </a:r>
            <a:endParaRPr lang="ru-RU" altLang="ru-RU" sz="2400" dirty="0">
              <a:solidFill>
                <a:srgbClr val="002060"/>
              </a:solidFill>
              <a:latin typeface="Cambria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altLang="ru-RU" sz="2400" dirty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Помогает при нарушениях функций сердечно-сосудистой системы, </a:t>
            </a:r>
            <a:r>
              <a:rPr lang="ru-RU" altLang="ru-RU" sz="2400" dirty="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мигренях;</a:t>
            </a:r>
            <a:endParaRPr lang="ru-RU" altLang="ru-RU" sz="2400" dirty="0">
              <a:solidFill>
                <a:srgbClr val="002060"/>
              </a:solidFill>
              <a:latin typeface="Cambria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altLang="ru-RU" sz="2400" dirty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Оказывает общее тонизирующее воздействие на весь </a:t>
            </a:r>
            <a:r>
              <a:rPr lang="ru-RU" altLang="ru-RU" sz="2400" dirty="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организм.</a:t>
            </a:r>
            <a:endParaRPr lang="ru-RU" altLang="ru-RU" sz="2400" dirty="0">
              <a:solidFill>
                <a:srgbClr val="002060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30722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4" name="Picture 4" descr="Картинки по запросу чароит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48525" cy="1690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81964" y="1222744"/>
            <a:ext cx="1410134" cy="1370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/>
          </p:cNvSpPr>
          <p:nvPr/>
        </p:nvSpPr>
        <p:spPr bwMode="auto">
          <a:xfrm>
            <a:off x="2849526" y="344365"/>
            <a:ext cx="5050465" cy="644463"/>
          </a:xfrm>
          <a:prstGeom prst="rect">
            <a:avLst/>
          </a:prstGeom>
          <a:ln>
            <a:solidFill>
              <a:srgbClr val="9900FF"/>
            </a:solidFill>
          </a:ln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solidFill>
                  <a:srgbClr val="660066"/>
                </a:solidFill>
                <a:latin typeface="Cambria" pitchFamily="18" charset="0"/>
                <a:ea typeface="+mj-ea"/>
                <a:cs typeface="+mj-cs"/>
              </a:rPr>
              <a:t>Чароит</a:t>
            </a:r>
            <a:r>
              <a:rPr kumimoji="0" lang="ru-RU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 благоприятен</a:t>
            </a:r>
            <a:r>
              <a:rPr kumimoji="0" lang="ru-RU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 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55028" y="1148317"/>
            <a:ext cx="1531641" cy="146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0527" y="1169581"/>
            <a:ext cx="1511287" cy="1449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52882" y="1148315"/>
            <a:ext cx="1502557" cy="14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10" descr="http://hi-cd.ru/images/knopki/button5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0521" y="556436"/>
            <a:ext cx="307670" cy="3076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969956" y="540085"/>
            <a:ext cx="51524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Станция 2.  «Благословенный камень»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301083" y="827750"/>
            <a:ext cx="5785057" cy="10115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.</a:t>
            </a:r>
            <a:b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/>
            </a:r>
            <a:b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</a:b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Коршуновское месторождение в Иркутской области</a:t>
            </a:r>
            <a:b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096084" y="1712189"/>
            <a:ext cx="5435015" cy="2756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593767" y="4562249"/>
            <a:ext cx="8018605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Начало разведки  с 1930 - 1931 гг. </a:t>
            </a:r>
            <a:endParaRPr lang="ru-RU" sz="1600" b="1" dirty="0" smtClean="0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Аметисты </a:t>
            </a:r>
            <a:r>
              <a:rPr lang="ru-RU" sz="1600" b="1" dirty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Коршуновского месторождения в промышленных масштабах </a:t>
            </a:r>
            <a:endParaRPr lang="ru-RU" sz="1600" b="1" dirty="0" smtClean="0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здесь </a:t>
            </a:r>
            <a:r>
              <a:rPr lang="ru-RU" sz="1600" b="1" dirty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не добываются, а являются сопутствующим кристаллическим минералом </a:t>
            </a:r>
            <a:endParaRPr lang="ru-RU" sz="1600" b="1" dirty="0" smtClean="0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1600" b="1" dirty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добыче железной руды.</a:t>
            </a:r>
          </a:p>
          <a:p>
            <a:pPr algn="just"/>
            <a:r>
              <a:rPr lang="ru-RU" sz="2000" b="1" dirty="0">
                <a:solidFill>
                  <a:srgbClr val="5C1F34"/>
                </a:solidFill>
              </a:rPr>
              <a:t>                                                                                         </a:t>
            </a:r>
            <a:endParaRPr lang="ru-RU" sz="2000" dirty="0">
              <a:solidFill>
                <a:srgbClr val="5C1F34"/>
              </a:solidFill>
              <a:latin typeface="Cambria" pitchFamily="18" charset="0"/>
            </a:endParaRPr>
          </a:p>
          <a:p>
            <a:pPr algn="just"/>
            <a:endParaRPr lang="ru-RU" sz="2000" b="1" dirty="0">
              <a:solidFill>
                <a:srgbClr val="5C1F34"/>
              </a:solidFill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4551" y="2047416"/>
            <a:ext cx="1831107" cy="1454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 descr="350px-Russia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094338" cy="1722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5-конечная звезда 10"/>
          <p:cNvSpPr/>
          <p:nvPr/>
        </p:nvSpPr>
        <p:spPr>
          <a:xfrm>
            <a:off x="1095154" y="935665"/>
            <a:ext cx="244548" cy="212652"/>
          </a:xfrm>
          <a:prstGeom prst="star5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>
            <a:endCxn id="11" idx="4"/>
          </p:cNvCxnSpPr>
          <p:nvPr/>
        </p:nvCxnSpPr>
        <p:spPr>
          <a:xfrm flipH="1" flipV="1">
            <a:off x="1339702" y="1016891"/>
            <a:ext cx="1105786" cy="39723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52834" y="391590"/>
            <a:ext cx="1821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3175">
                  <a:noFill/>
                </a:ln>
                <a:solidFill>
                  <a:srgbClr val="7F3A0B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Аннотация </a:t>
            </a:r>
            <a:endParaRPr lang="ru-RU" sz="2400" b="1" dirty="0">
              <a:ln w="3175">
                <a:noFill/>
              </a:ln>
              <a:solidFill>
                <a:srgbClr val="7F3A0B"/>
              </a:solidFill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7366" y="581700"/>
            <a:ext cx="7746522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</a:t>
            </a:r>
          </a:p>
          <a:p>
            <a:pPr algn="just"/>
            <a:r>
              <a:rPr lang="ru-RU" sz="1400" dirty="0" smtClean="0">
                <a:latin typeface="Cambria" pitchFamily="18" charset="0"/>
              </a:rPr>
              <a:t>	</a:t>
            </a:r>
            <a:r>
              <a:rPr lang="ru-RU" sz="1600" dirty="0" smtClean="0">
                <a:latin typeface="Cambria" pitchFamily="18" charset="0"/>
              </a:rPr>
              <a:t>В последнее время одним из основных факторов, препятствующих инновационному развитию промышленности России, является недостаток квалифицированных работников. Это можно отнести и к горнодобывающей отрасли. Россия стоит на пороге дефицита по добыче  рудного и нерудного сырья. Изменить данную ситуацию смогут высокоточное геологоразведочное оборудование и  квалифицированные кадры. Как разрешить данную проблему?  Современный педагог  может выступить в роли мотиватора к выбору учениками своей  будущей профессии. Методическая разработка «Путешествие в страну Самоцветов» направлена на деятельность школьников, которые интересуются изучением геологии и недрами Земли.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latin typeface="Cambria" pitchFamily="18" charset="0"/>
                <a:cs typeface="Times New Roman" pitchFamily="18" charset="0"/>
              </a:rPr>
              <a:t>Выбрана  нетрадиционная форма  проведения  занятий - виртуальная экскурсия,  в которой разработан маршрут путешествия  по уникальным  кладовым Иркутской области.</a:t>
            </a:r>
            <a:endParaRPr lang="ru-RU" sz="1600" dirty="0" smtClean="0">
              <a:latin typeface="Cambria" pitchFamily="18" charset="0"/>
            </a:endParaRPr>
          </a:p>
          <a:p>
            <a:pPr algn="just"/>
            <a:r>
              <a:rPr lang="ru-RU" sz="1600" dirty="0" smtClean="0">
                <a:latin typeface="Cambria" pitchFamily="18" charset="0"/>
              </a:rPr>
              <a:t>	 Занятие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  <a:cs typeface="Times New Roman" panose="02020603050405020304" pitchFamily="18" charset="0"/>
              </a:rPr>
              <a:t>целесообразно строить на  основе  обсуждения проблем, выдвижения гипотез, организации учебных исследований, дискуссии: «Выскажите свою точку зрения…», «Как вы считаете…?», «Оцените ситуацию…», «Что будет, если…?» . </a:t>
            </a:r>
            <a:r>
              <a:rPr lang="ru-RU" sz="1600" dirty="0" smtClean="0">
                <a:latin typeface="Cambria" pitchFamily="18" charset="0"/>
              </a:rPr>
              <a:t>Рекомендуется для   обучающихся 8-9 классов и может проводится в рамках  декады «Дня Земли» (апрель).</a:t>
            </a:r>
            <a:endParaRPr lang="ru-RU" sz="1600" dirty="0" smtClean="0">
              <a:solidFill>
                <a:prstClr val="black"/>
              </a:solidFill>
              <a:latin typeface="Cambria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 smtClean="0">
              <a:solidFill>
                <a:srgbClr val="FF0000"/>
              </a:solidFill>
              <a:latin typeface="Cambria" pitchFamily="18" charset="0"/>
            </a:endParaRPr>
          </a:p>
          <a:p>
            <a:pPr algn="just"/>
            <a:endParaRPr lang="ru-RU" sz="1400" dirty="0" smtClean="0"/>
          </a:p>
          <a:p>
            <a:pPr algn="just"/>
            <a:endParaRPr lang="ru-RU" sz="1400" dirty="0" smtClean="0"/>
          </a:p>
          <a:p>
            <a:pPr algn="just"/>
            <a:endParaRPr lang="ru-RU" sz="1400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just"/>
            <a:endParaRPr lang="ru-RU" sz="1400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ctr"/>
            <a:endParaRPr lang="ru-RU" sz="1400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34274" y="-19000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80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 Свойства  аметиста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800080"/>
              </a:solidFill>
              <a:effectLst/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graphicFrame>
        <p:nvGraphicFramePr>
          <p:cNvPr id="5" name="Group 104"/>
          <p:cNvGraphicFramePr>
            <a:graphicFrameLocks noGrp="1"/>
          </p:cNvGraphicFramePr>
          <p:nvPr/>
        </p:nvGraphicFramePr>
        <p:xfrm>
          <a:off x="618775" y="1034824"/>
          <a:ext cx="3673475" cy="4535489"/>
        </p:xfrm>
        <a:graphic>
          <a:graphicData uri="http://schemas.openxmlformats.org/drawingml/2006/table">
            <a:tbl>
              <a:tblPr/>
              <a:tblGrid>
                <a:gridCol w="1682750"/>
                <a:gridCol w="1990725"/>
              </a:tblGrid>
              <a:tr h="719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Формула                                                                          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SIO2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(кремнезем)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Класс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Силикаты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Сингония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Тригональная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Твёрдость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Излом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Раковистый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Блеск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Стеклянный,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mbria" pitchFamily="18" charset="0"/>
                        </a:rPr>
                        <a:t>перламутровый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Цвет черты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mbria" pitchFamily="18" charset="0"/>
                          <a:cs typeface="Times New Roman" pitchFamily="18" charset="0"/>
                        </a:rPr>
                        <a:t>Белый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 Box 105"/>
          <p:cNvSpPr txBox="1">
            <a:spLocks noChangeArrowheads="1"/>
          </p:cNvSpPr>
          <p:nvPr/>
        </p:nvSpPr>
        <p:spPr bwMode="auto">
          <a:xfrm>
            <a:off x="4380037" y="1020989"/>
            <a:ext cx="4392612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660066"/>
                </a:solidFill>
                <a:latin typeface="Cambria" pitchFamily="18" charset="0"/>
              </a:rPr>
              <a:t>   Основной цвет -фиолетовый во множестве оттенков. </a:t>
            </a:r>
          </a:p>
          <a:p>
            <a:r>
              <a:rPr lang="ru-RU" sz="2000" dirty="0">
                <a:solidFill>
                  <a:srgbClr val="660066"/>
                </a:solidFill>
                <a:latin typeface="Cambria" pitchFamily="18" charset="0"/>
              </a:rPr>
              <a:t>    В научном мире существует три гипотезы, объясняющие происхождение такого цвета: </a:t>
            </a:r>
          </a:p>
          <a:p>
            <a:r>
              <a:rPr lang="ru-RU" sz="2000" dirty="0">
                <a:solidFill>
                  <a:srgbClr val="660066"/>
                </a:solidFill>
                <a:latin typeface="Cambria" pitchFamily="18" charset="0"/>
              </a:rPr>
              <a:t>1. Минерал приобретает окраску в связи с взаимодействием </a:t>
            </a:r>
            <a:r>
              <a:rPr lang="ru-RU" sz="2000" dirty="0">
                <a:latin typeface="Cambria" pitchFamily="18" charset="0"/>
              </a:rPr>
              <a:t>железа и алюминия;</a:t>
            </a:r>
          </a:p>
          <a:p>
            <a:r>
              <a:rPr lang="ru-RU" sz="2000" dirty="0">
                <a:solidFill>
                  <a:srgbClr val="660066"/>
                </a:solidFill>
                <a:latin typeface="Cambria" pitchFamily="18" charset="0"/>
              </a:rPr>
              <a:t> 2. На цвет аметиста влияет наличие окислов </a:t>
            </a:r>
            <a:r>
              <a:rPr lang="ru-RU" sz="2000" dirty="0">
                <a:latin typeface="Cambria" pitchFamily="18" charset="0"/>
              </a:rPr>
              <a:t>железа и марганца</a:t>
            </a:r>
            <a:r>
              <a:rPr lang="ru-RU" sz="2000" dirty="0">
                <a:solidFill>
                  <a:srgbClr val="660066"/>
                </a:solidFill>
                <a:latin typeface="Cambria" pitchFamily="18" charset="0"/>
              </a:rPr>
              <a:t>;</a:t>
            </a:r>
          </a:p>
          <a:p>
            <a:r>
              <a:rPr lang="ru-RU" sz="2000" dirty="0">
                <a:solidFill>
                  <a:srgbClr val="660066"/>
                </a:solidFill>
                <a:latin typeface="Cambria" pitchFamily="18" charset="0"/>
              </a:rPr>
              <a:t> 3. В составе породы присутствуют примеси </a:t>
            </a:r>
            <a:r>
              <a:rPr lang="ru-RU" sz="2000" dirty="0">
                <a:latin typeface="Cambria" pitchFamily="18" charset="0"/>
              </a:rPr>
              <a:t>органического красящего вещества.</a:t>
            </a:r>
            <a:r>
              <a:rPr lang="ru-RU" sz="2000" dirty="0">
                <a:solidFill>
                  <a:srgbClr val="660066"/>
                </a:solidFill>
                <a:latin typeface="Cambria" pitchFamily="18" charset="0"/>
              </a:rPr>
              <a:t> Эта версия является наиболее последним объяснением уникальной окраски самоцвета.</a:t>
            </a: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574158" y="2326722"/>
            <a:ext cx="7953154" cy="1143000"/>
          </a:xfrm>
          <a:prstGeom prst="rect">
            <a:avLst/>
          </a:prstGeom>
        </p:spPr>
        <p:txBody>
          <a:bodyPr vert="horz" wrap="square" lIns="91440" tIns="45720" rIns="91440" bIns="45720" numCol="1" rtlCol="0" anchor="b" compatLnSpc="1">
            <a:prstTxWarp prst="textNoShape">
              <a:avLst/>
            </a:prstTxWarp>
            <a:noAutofit/>
          </a:bodyPr>
          <a:lstStyle/>
          <a:p>
            <a:pPr lvl="0" algn="just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  <a:ea typeface="+mj-ea"/>
                <a:cs typeface="+mj-cs"/>
              </a:rPr>
              <a:t>Под воздействием солнечного цвета минерал выгорает и теряет интенсивность окраски. </a:t>
            </a:r>
          </a:p>
          <a:p>
            <a:pPr lvl="0" algn="just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  <a:ea typeface="+mj-ea"/>
                <a:cs typeface="+mj-cs"/>
              </a:rPr>
              <a:t>Если нагреть камень до 200 градусов, то он начинает менять свой окрас от желтого до зеленоватого и совсем бесцветного. По мере остывания, аметист восстанавливает свой первоначальный цвет.</a:t>
            </a:r>
          </a:p>
          <a:p>
            <a:pPr lvl="0" algn="just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  <a:ea typeface="+mj-ea"/>
                <a:cs typeface="+mj-cs"/>
              </a:rPr>
              <a:t> В течение каждых 25 лет своей жизни, минерал теряет в интенсивности цвета примерно 20%.</a:t>
            </a:r>
          </a:p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dirty="0" smtClean="0">
                <a:solidFill>
                  <a:srgbClr val="660066"/>
                </a:solidFill>
                <a:latin typeface="Cambria" pitchFamily="18" charset="0"/>
                <a:ea typeface="+mj-ea"/>
                <a:cs typeface="+mj-cs"/>
              </a:rPr>
              <a:t>Форма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нахождения аметиста:</a:t>
            </a:r>
            <a:r>
              <a:rPr lang="ru-RU" sz="2400" dirty="0" smtClean="0">
                <a:solidFill>
                  <a:srgbClr val="660066"/>
                </a:solidFill>
                <a:latin typeface="Cambria" pitchFamily="18" charset="0"/>
                <a:ea typeface="+mj-ea"/>
                <a:cs typeface="+mj-cs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жеоды, друзы, щетки</a:t>
            </a:r>
          </a:p>
        </p:txBody>
      </p:sp>
      <p:pic>
        <p:nvPicPr>
          <p:cNvPr id="5" name="Picture 4" descr="1_92350_quartz_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82502" y="3646966"/>
            <a:ext cx="3062177" cy="3211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0_178cf_27f393d9_XL"/>
          <p:cNvPicPr>
            <a:picLocks noChangeAspect="1" noChangeArrowheads="1"/>
          </p:cNvPicPr>
          <p:nvPr/>
        </p:nvPicPr>
        <p:blipFill>
          <a:blip r:embed="rId4" cstate="print"/>
          <a:srcRect l="10629" r="10629"/>
          <a:stretch>
            <a:fillRect/>
          </a:stretch>
        </p:blipFill>
        <p:spPr bwMode="auto">
          <a:xfrm>
            <a:off x="4903566" y="3710762"/>
            <a:ext cx="3031803" cy="3147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937820" y="311427"/>
            <a:ext cx="362426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660066"/>
                </a:solidFill>
                <a:latin typeface="Cambria" pitchFamily="18" charset="0"/>
              </a:rPr>
              <a:t>Интересные факты </a:t>
            </a:r>
            <a:endParaRPr lang="ru-RU" sz="2800" b="1" dirty="0">
              <a:solidFill>
                <a:srgbClr val="660066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2211573" y="414669"/>
            <a:ext cx="4678326" cy="520995"/>
          </a:xfrm>
          <a:prstGeom prst="rect">
            <a:avLst/>
          </a:prstGeom>
          <a:ln>
            <a:solidFill>
              <a:srgbClr val="9900FF"/>
            </a:solidFill>
          </a:ln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Аметист благоприятен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 </a:t>
            </a: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492249" y="2114263"/>
            <a:ext cx="806450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dirty="0">
                <a:solidFill>
                  <a:srgbClr val="660066"/>
                </a:solidFill>
                <a:latin typeface="Cambria" pitchFamily="18" charset="0"/>
              </a:rPr>
              <a:t>Аметист наделен лечебными  и магическими свойствами:</a:t>
            </a:r>
            <a:endParaRPr lang="ru-RU" sz="2400" dirty="0">
              <a:solidFill>
                <a:srgbClr val="660066"/>
              </a:solidFill>
              <a:latin typeface="Cambria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660066"/>
                </a:solidFill>
                <a:latin typeface="Cambria" pitchFamily="18" charset="0"/>
              </a:rPr>
              <a:t> Считается </a:t>
            </a:r>
            <a:r>
              <a:rPr lang="ru-RU" sz="2000" dirty="0">
                <a:solidFill>
                  <a:srgbClr val="660066"/>
                </a:solidFill>
                <a:latin typeface="Cambria" pitchFamily="18" charset="0"/>
              </a:rPr>
              <a:t>амулетом от ядов, опьянения, лечит ожоги, раны. 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660066"/>
                </a:solidFill>
                <a:latin typeface="Cambria" pitchFamily="18" charset="0"/>
              </a:rPr>
              <a:t> Воду</a:t>
            </a:r>
            <a:r>
              <a:rPr lang="ru-RU" sz="2000" dirty="0">
                <a:solidFill>
                  <a:srgbClr val="660066"/>
                </a:solidFill>
                <a:latin typeface="Cambria" pitchFamily="18" charset="0"/>
              </a:rPr>
              <a:t>, в которой несколько часов лежали аметисты, можно применять для лечения простудных заболеваний. 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660066"/>
                </a:solidFill>
                <a:latin typeface="Cambria" pitchFamily="18" charset="0"/>
              </a:rPr>
              <a:t> Амулет </a:t>
            </a:r>
            <a:r>
              <a:rPr lang="ru-RU" sz="2000" dirty="0">
                <a:solidFill>
                  <a:srgbClr val="660066"/>
                </a:solidFill>
                <a:latin typeface="Cambria" pitchFamily="18" charset="0"/>
              </a:rPr>
              <a:t>из аметиста помогает при головных болях, бессоннице и депрессиях. </a:t>
            </a: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9488" y="998913"/>
            <a:ext cx="2742518" cy="1310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5854" y="973777"/>
            <a:ext cx="1255236" cy="1306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 txBox="1">
            <a:spLocks/>
          </p:cNvSpPr>
          <p:nvPr/>
        </p:nvSpPr>
        <p:spPr bwMode="auto">
          <a:xfrm>
            <a:off x="640824" y="4284779"/>
            <a:ext cx="4248472" cy="1143000"/>
          </a:xfrm>
          <a:prstGeom prst="rect">
            <a:avLst/>
          </a:prstGeom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Изделия из аметиста</a:t>
            </a:r>
          </a:p>
        </p:txBody>
      </p:sp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49694" y="4524497"/>
            <a:ext cx="2872714" cy="1088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10" descr="http://hi-cd.ru/images/knopki/button5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903" y="556436"/>
            <a:ext cx="307670" cy="3076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969956" y="540085"/>
            <a:ext cx="50738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Станция 3.  «Черный янтарь Сибири»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4" descr="геолог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584"/>
          <a:stretch>
            <a:fillRect/>
          </a:stretch>
        </p:blipFill>
        <p:spPr>
          <a:xfrm>
            <a:off x="0" y="1913863"/>
            <a:ext cx="3955611" cy="4944137"/>
          </a:xfrm>
          <a:prstGeom prst="rect">
            <a:avLst/>
          </a:prstGeom>
        </p:spPr>
      </p:pic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2552920" y="1074963"/>
            <a:ext cx="5644782" cy="67710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900" dirty="0">
                <a:solidFill>
                  <a:srgbClr val="4D4D4D"/>
                </a:solidFill>
                <a:latin typeface="Cambria" pitchFamily="18" charset="0"/>
              </a:rPr>
              <a:t>Гагат в Осинском районе образовался в юрский период, его возраст – около 200 млн. лет. </a:t>
            </a:r>
          </a:p>
        </p:txBody>
      </p:sp>
      <p:pic>
        <p:nvPicPr>
          <p:cNvPr id="11" name="Picture 5" descr="350px-Russia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75367" cy="187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5-конечная звезда 14"/>
          <p:cNvSpPr/>
          <p:nvPr/>
        </p:nvSpPr>
        <p:spPr>
          <a:xfrm>
            <a:off x="1233376" y="1212112"/>
            <a:ext cx="233917" cy="138223"/>
          </a:xfrm>
          <a:prstGeom prst="star5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 стрелкой 17"/>
          <p:cNvCxnSpPr>
            <a:stCxn id="14" idx="1"/>
          </p:cNvCxnSpPr>
          <p:nvPr/>
        </p:nvCxnSpPr>
        <p:spPr>
          <a:xfrm flipH="1">
            <a:off x="1573618" y="1413517"/>
            <a:ext cx="979302" cy="325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1722474" y="1442753"/>
            <a:ext cx="724121" cy="456464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3314" name="Picture 2" descr="&amp;Kcy;&amp;acy;&amp;rcy;&amp;tcy;&amp;icy;&amp;ncy;&amp;kcy;&amp;icy; &amp;pcy;&amp;ocy; &amp;zcy;&amp;acy;&amp;pcy;&amp;rcy;&amp;ocy;&amp;scy;&amp;ucy; &amp;ocy;&amp;scy;&amp;icy;&amp;ncy;&amp;scy;&amp;kcy;&amp;icy;&amp;jcy; &amp;rcy;&amp;acy;&amp;jcy;&amp;ocy;&amp;ncy; &amp;gcy;&amp;acy;&amp;gcy;&amp;acy;&amp;tcy;&amp;acy;"/>
          <p:cNvPicPr>
            <a:picLocks noChangeAspect="1" noChangeArrowheads="1"/>
          </p:cNvPicPr>
          <p:nvPr/>
        </p:nvPicPr>
        <p:blipFill>
          <a:blip r:embed="rId6" cstate="print">
            <a:lum contrast="-10000"/>
          </a:blip>
          <a:srcRect/>
          <a:stretch>
            <a:fillRect/>
          </a:stretch>
        </p:blipFill>
        <p:spPr bwMode="auto">
          <a:xfrm>
            <a:off x="4132152" y="1967024"/>
            <a:ext cx="4429125" cy="4763386"/>
          </a:xfrm>
          <a:prstGeom prst="rect">
            <a:avLst/>
          </a:prstGeom>
          <a:noFill/>
        </p:spPr>
      </p:pic>
      <p:sp>
        <p:nvSpPr>
          <p:cNvPr id="24" name="Овал 23"/>
          <p:cNvSpPr/>
          <p:nvPr/>
        </p:nvSpPr>
        <p:spPr>
          <a:xfrm>
            <a:off x="6028660" y="5369442"/>
            <a:ext cx="148856" cy="11695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16" descr="gagat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93767" y="332509"/>
            <a:ext cx="2087089" cy="1128156"/>
          </a:xfrm>
          <a:prstGeom prst="rect">
            <a:avLst/>
          </a:prstGeom>
          <a:noFill/>
        </p:spPr>
      </p:pic>
      <p:graphicFrame>
        <p:nvGraphicFramePr>
          <p:cNvPr id="5" name="Group 34"/>
          <p:cNvGraphicFramePr>
            <a:graphicFrameLocks noGrp="1"/>
          </p:cNvGraphicFramePr>
          <p:nvPr/>
        </p:nvGraphicFramePr>
        <p:xfrm>
          <a:off x="615692" y="2243470"/>
          <a:ext cx="7643812" cy="3313009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085543"/>
                <a:gridCol w="4558269"/>
              </a:tblGrid>
              <a:tr h="6427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Свойства  гагата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D4D4D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D4D4D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4849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Цвет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D4D4D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черный, буровато-черный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D4D4D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881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Блеск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D4D4D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сильный матовый,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полированных поверхностях - смолянистый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D4D4D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259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Твердость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D4D4D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 – 3,5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D4D4D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259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Излом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D4D4D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раковистый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D4D4D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259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Плотность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D4D4D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1,3-1,4 г/см³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D4D4D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259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Прозрачность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D4D4D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непрозрачный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D4D4D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11536" y="695982"/>
            <a:ext cx="3330142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Cambria" pitchFamily="18" charset="0"/>
              </a:rPr>
              <a:t>Свойства гагата</a:t>
            </a:r>
            <a:endParaRPr lang="ru-RU" sz="3200" b="1" dirty="0">
              <a:latin typeface="Cambr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34586" y="1372728"/>
            <a:ext cx="54545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способность электризоваться в результате трения его называют  «черным янтарем»;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265814" y="1059979"/>
            <a:ext cx="8878186" cy="367150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Гагат назван по городу и реке </a:t>
            </a:r>
            <a:r>
              <a:rPr kumimoji="0" lang="ru-RU" b="0" i="0" u="none" strike="noStrike" kern="1200" cap="none" spc="0" normalizeH="0" baseline="0" noProof="0" dirty="0" err="1" smtClean="0">
                <a:ln>
                  <a:noFill/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Гагес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 в Малой Азии (там, где сейчас Турция);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Синонимы гагата: европейский гагат (гагат-уитби), кавказский гагат (гишер – другая версия название гагата происходит от армянского слова «гишери» – «ночь»);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Cambria" pitchFamily="18" charset="0"/>
              </a:rPr>
              <a:t>Наиболее пластичные разновидности гагата в старину использовались для изготовления свечей. Горят такие свечи ярко, подобно нефтяным лампам, но коптят;</a:t>
            </a:r>
          </a:p>
          <a:p>
            <a:pPr lvl="0" algn="just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ü"/>
              <a:defRPr/>
            </a:pPr>
            <a:r>
              <a:rPr lang="ru-RU" dirty="0" smtClean="0">
                <a:latin typeface="Cambria" pitchFamily="18" charset="0"/>
              </a:rPr>
              <a:t>На фото: самый крупный экземпляр гагата, найденный в </a:t>
            </a:r>
            <a:r>
              <a:rPr lang="ru-RU" dirty="0" err="1" smtClean="0">
                <a:latin typeface="Cambria" pitchFamily="18" charset="0"/>
              </a:rPr>
              <a:t>Уитби</a:t>
            </a:r>
            <a:r>
              <a:rPr lang="ru-RU" dirty="0" smtClean="0">
                <a:latin typeface="Cambria" pitchFamily="18" charset="0"/>
              </a:rPr>
              <a:t>. Фотография сделана перед магазином </a:t>
            </a:r>
            <a:r>
              <a:rPr lang="ru-RU" dirty="0" err="1" smtClean="0">
                <a:latin typeface="Cambria" pitchFamily="18" charset="0"/>
              </a:rPr>
              <a:t>W.Hamond</a:t>
            </a:r>
            <a:r>
              <a:rPr lang="ru-RU" dirty="0" smtClean="0">
                <a:latin typeface="Cambria" pitchFamily="18" charset="0"/>
              </a:rPr>
              <a:t>, который продает драгоценности из гагата с 1860 года по сей день. Магазин славится украшениями, а также музеем редких драгоценностей из гагата викторианского периода.</a:t>
            </a:r>
            <a:r>
              <a:rPr lang="en-US" dirty="0" smtClean="0">
                <a:latin typeface="Cambria" pitchFamily="18" charset="0"/>
              </a:rPr>
              <a:t> whamond.com</a:t>
            </a:r>
            <a:endParaRPr kumimoji="0" lang="ru-RU" b="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37820" y="439017"/>
            <a:ext cx="362426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latin typeface="Cambria" pitchFamily="18" charset="0"/>
              </a:rPr>
              <a:t>Интересные факты 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45058" name="AutoShape 2" descr="https://ic.pics.livejournal.com/world_jewellery/72610970/294044/294044_600.jpg"/>
          <p:cNvSpPr>
            <a:spLocks noChangeAspect="1" noChangeArrowheads="1"/>
          </p:cNvSpPr>
          <p:nvPr/>
        </p:nvSpPr>
        <p:spPr bwMode="auto">
          <a:xfrm>
            <a:off x="155575" y="-1668463"/>
            <a:ext cx="5238750" cy="34766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060" name="Picture 4" descr="https://ic.pics.livejournal.com/world_jewellery/72610970/294044/294044_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2084" y="4029740"/>
            <a:ext cx="5284381" cy="2647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590800" y="568586"/>
            <a:ext cx="5816221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4D4D4D"/>
                </a:solidFill>
                <a:latin typeface="Cambria" pitchFamily="18" charset="0"/>
              </a:rPr>
              <a:t>Лечебные свойства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4D4D4D"/>
                </a:solidFill>
                <a:latin typeface="Cambria" pitchFamily="18" charset="0"/>
              </a:rPr>
              <a:t>          гагата</a:t>
            </a: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542260" y="1940922"/>
            <a:ext cx="539070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7B1F4F"/>
              </a:buClr>
              <a:buFont typeface="Wingdings" pitchFamily="2" charset="2"/>
              <a:buChar char="ü"/>
              <a:defRPr/>
            </a:pPr>
            <a:r>
              <a:rPr lang="ru-RU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Лечение сердечнососудистой системы;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7B1F4F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Болезни печени, поджелудочной железы и почек;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7B1F4F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Эффективен при мигрени, эпилепсии, судорогах;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7B1F4F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Лечит простуду;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7B1F4F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Помогает при расстройствах нервной системы, вспышках гнева и раздражениях;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7B1F4F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Снижает стресс, улучшает настроение и функции дыхательной системы, слуха и зрения.</a:t>
            </a:r>
            <a:endParaRPr lang="ru-RU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798" y="437084"/>
            <a:ext cx="1357979" cy="1438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8888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4201" y="2402958"/>
            <a:ext cx="1074397" cy="122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C:\Documents and Settings\User\Рабочий стол\384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6371" y="2413590"/>
            <a:ext cx="1067535" cy="111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35121" y="4405246"/>
            <a:ext cx="3512245" cy="4801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800" dirty="0" smtClean="0">
                <a:latin typeface="Cambria" pitchFamily="18" charset="0"/>
              </a:rPr>
              <a:t>Гагат благоприятен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6384" y="5053014"/>
            <a:ext cx="1658630" cy="1528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805376" y="1775637"/>
            <a:ext cx="25111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latin typeface="Cambria" pitchFamily="18" charset="0"/>
              </a:rPr>
              <a:t>Изделия из гагата</a:t>
            </a:r>
            <a:endParaRPr lang="ru-RU" sz="2200" dirty="0">
              <a:latin typeface="Cambri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92055" y="5080786"/>
            <a:ext cx="1465853" cy="1553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29494" y="4986668"/>
            <a:ext cx="1678002" cy="1602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82896" y="4922875"/>
            <a:ext cx="1669749" cy="16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AutoShape 7" descr="&amp;Kcy;&amp;acy;&amp;rcy;&amp;tcy;&amp;icy;&amp;ncy;&amp;kcy;&amp;icy; &amp;pcy;&amp;ocy; &amp;zcy;&amp;acy;&amp;pcy;&amp;rcy;&amp;ocy;&amp;scy;&amp;ucy; &amp;gcy;&amp;acy;&amp;gcy;&amp;acy;&amp;t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C:\Users\User\Desktop\290381_60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01243" y="3615070"/>
            <a:ext cx="1137241" cy="10667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-223284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10" descr="http://hi-cd.ru/images/knopki/button5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0521" y="556436"/>
            <a:ext cx="307670" cy="3076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42338" y="522549"/>
            <a:ext cx="602363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Станция 4.  </a:t>
            </a:r>
            <a:r>
              <a:rPr lang="ru-RU" sz="21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«Камень жизни» и </a:t>
            </a:r>
            <a:r>
              <a:rPr lang="ru-RU" sz="2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«Синезведочка» </a:t>
            </a:r>
            <a:endParaRPr lang="ru-RU" sz="21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5" descr="350px-Russia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64265" cy="194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5-конечная звезда 11"/>
          <p:cNvSpPr/>
          <p:nvPr/>
        </p:nvSpPr>
        <p:spPr>
          <a:xfrm>
            <a:off x="1265274" y="1286541"/>
            <a:ext cx="202018" cy="191386"/>
          </a:xfrm>
          <a:prstGeom prst="star5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147237" y="904343"/>
            <a:ext cx="53907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Cambria" pitchFamily="18" charset="0"/>
              </a:rPr>
              <a:t>Малобыстринское месторождение (</a:t>
            </a:r>
            <a:r>
              <a:rPr lang="ru-RU" dirty="0" err="1" smtClean="0">
                <a:latin typeface="Cambria" pitchFamily="18" charset="0"/>
              </a:rPr>
              <a:t>Слюдянский</a:t>
            </a:r>
            <a:r>
              <a:rPr lang="ru-RU" dirty="0" smtClean="0">
                <a:latin typeface="Cambria" pitchFamily="18" charset="0"/>
              </a:rPr>
              <a:t> район)</a:t>
            </a:r>
            <a:r>
              <a:rPr lang="ru-RU" dirty="0" smtClean="0"/>
              <a:t> </a:t>
            </a:r>
            <a:r>
              <a:rPr lang="ru-RU" dirty="0" smtClean="0">
                <a:latin typeface="Cambria" pitchFamily="18" charset="0"/>
              </a:rPr>
              <a:t>находится в верховьях реки Малая Быстрая (приток Иркута) в 15 км от её устья на хребте, разделяющем реки </a:t>
            </a:r>
            <a:r>
              <a:rPr lang="ru-RU" dirty="0" err="1" smtClean="0">
                <a:latin typeface="Cambria" pitchFamily="18" charset="0"/>
              </a:rPr>
              <a:t>Лазурка</a:t>
            </a:r>
            <a:r>
              <a:rPr lang="ru-RU" dirty="0" smtClean="0">
                <a:latin typeface="Cambria" pitchFamily="18" charset="0"/>
              </a:rPr>
              <a:t> и Малая Быстрая на высоте около 1400 м.</a:t>
            </a:r>
            <a:r>
              <a:rPr lang="ru-RU" b="1" dirty="0" smtClean="0"/>
              <a:t> </a:t>
            </a:r>
            <a:endParaRPr lang="ru-RU" dirty="0" smtClean="0"/>
          </a:p>
          <a:p>
            <a:pPr algn="just"/>
            <a:endParaRPr lang="ru-RU" dirty="0">
              <a:latin typeface="Cambria" pitchFamily="18" charset="0"/>
            </a:endParaRPr>
          </a:p>
        </p:txBody>
      </p:sp>
      <p:cxnSp>
        <p:nvCxnSpPr>
          <p:cNvPr id="16" name="Прямая со стрелкой 15"/>
          <p:cNvCxnSpPr>
            <a:endCxn id="12" idx="4"/>
          </p:cNvCxnSpPr>
          <p:nvPr/>
        </p:nvCxnSpPr>
        <p:spPr>
          <a:xfrm flipH="1">
            <a:off x="1467292" y="1052623"/>
            <a:ext cx="1711843" cy="30702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3727" y="2371061"/>
            <a:ext cx="6162181" cy="4270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21" name="Прямая со стрелкой 20"/>
          <p:cNvCxnSpPr/>
          <p:nvPr/>
        </p:nvCxnSpPr>
        <p:spPr>
          <a:xfrm flipH="1">
            <a:off x="3189767" y="1063256"/>
            <a:ext cx="10634" cy="49654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31626" y="3754698"/>
            <a:ext cx="26262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Cambria" pitchFamily="18" charset="0"/>
              </a:rPr>
              <a:t>Месторождение  нефрита   в бассейне реки </a:t>
            </a:r>
            <a:r>
              <a:rPr lang="ru-RU" sz="1600" dirty="0" err="1" smtClean="0">
                <a:latin typeface="Cambria" pitchFamily="18" charset="0"/>
              </a:rPr>
              <a:t>Онот</a:t>
            </a:r>
            <a:r>
              <a:rPr lang="ru-RU" sz="1600" dirty="0" smtClean="0">
                <a:latin typeface="Cambria" pitchFamily="18" charset="0"/>
              </a:rPr>
              <a:t>, Восточные Саяны</a:t>
            </a:r>
            <a:endParaRPr lang="ru-RU" sz="16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6" name="Picture 2" descr="Картинки по запросу добыча лазурита  в прибайкаль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489" y="363589"/>
            <a:ext cx="3333750" cy="2505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48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1860" y="342822"/>
            <a:ext cx="4953000" cy="2525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771916" y="2767221"/>
            <a:ext cx="7442200" cy="1143000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 smtClean="0">
                <a:solidFill>
                  <a:srgbClr val="000074"/>
                </a:solidFill>
                <a:latin typeface="Times New Roman" pitchFamily="18" charset="0"/>
                <a:cs typeface="Times New Roman" pitchFamily="18" charset="0"/>
              </a:rPr>
              <a:t>Малобыстринское  месторождение лазурита</a:t>
            </a:r>
            <a:br>
              <a:rPr lang="ru-RU" altLang="ru-RU" sz="2800" dirty="0" smtClean="0">
                <a:solidFill>
                  <a:srgbClr val="000074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dirty="0" smtClean="0">
                <a:solidFill>
                  <a:srgbClr val="000074"/>
                </a:solidFill>
                <a:latin typeface="Times New Roman" pitchFamily="18" charset="0"/>
                <a:cs typeface="Times New Roman" pitchFamily="18" charset="0"/>
              </a:rPr>
              <a:t>в Иркутской области</a:t>
            </a:r>
          </a:p>
        </p:txBody>
      </p:sp>
      <p:pic>
        <p:nvPicPr>
          <p:cNvPr id="15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882" y="3674386"/>
            <a:ext cx="2368446" cy="2986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697676" y="4002304"/>
            <a:ext cx="5561904" cy="229293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Открытие крупнейшего месторождения в России Малобыстринского – принадлежит  </a:t>
            </a:r>
            <a:r>
              <a:rPr lang="ru-RU" altLang="ru-RU" sz="22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Григорию </a:t>
            </a:r>
            <a:r>
              <a:rPr lang="ru-RU" altLang="ru-RU" sz="22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Маркианович </a:t>
            </a:r>
            <a:r>
              <a:rPr lang="ru-RU" altLang="ru-RU" sz="22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Пермикину </a:t>
            </a:r>
            <a:r>
              <a:rPr lang="ru-RU" altLang="ru-RU" sz="22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22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1813-1879г.г.)</a:t>
            </a:r>
          </a:p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Лазуритное месторождение образовалось при метаморфизме древнейших соленых толщ, изначально обогащенных серою. </a:t>
            </a: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4" name="Group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6558824"/>
              </p:ext>
            </p:extLst>
          </p:nvPr>
        </p:nvGraphicFramePr>
        <p:xfrm>
          <a:off x="0" y="2000184"/>
          <a:ext cx="4790364" cy="48578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19013"/>
                <a:gridCol w="3171351"/>
              </a:tblGrid>
              <a:tr h="779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Свойства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нефрита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1275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Цвет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Белый, кремовый, разнообразные оттенки зелёного, желтый, желто-зелёный, серовато-коричневый, голубой и черный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7152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Блеск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стеклянного до жирного, тусклый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895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Твердость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5,5 – 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895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Излом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Раковистый, парафиновидный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895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Плотность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2,90-3,44 г/см³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895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Прозрачность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Полупрозрачный и непрозрачный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360428" cy="1979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0" cap="rnd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578221" y="0"/>
            <a:ext cx="4067034" cy="3011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700" i="0" u="none" strike="noStrike" kern="1200" cap="none" spc="0" normalizeH="0" baseline="0" noProof="0" dirty="0" smtClean="0">
                <a:ln>
                  <a:noFill/>
                </a:ln>
                <a:solidFill>
                  <a:srgbClr val="22089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700" i="0" u="none" strike="noStrike" kern="1200" cap="none" spc="0" normalizeH="0" baseline="0" noProof="0" dirty="0" smtClean="0">
                <a:ln>
                  <a:noFill/>
                </a:ln>
                <a:solidFill>
                  <a:srgbClr val="22089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700" i="0" u="none" strike="noStrike" kern="1200" cap="none" spc="0" normalizeH="0" baseline="0" noProof="0" dirty="0" smtClean="0">
                <a:ln>
                  <a:noFill/>
                </a:ln>
                <a:solidFill>
                  <a:srgbClr val="22089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	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700" i="0" u="none" strike="noStrike" kern="1200" cap="none" spc="0" normalizeH="0" baseline="0" noProof="0" dirty="0" smtClean="0">
                <a:ln>
                  <a:noFill/>
                </a:ln>
                <a:solidFill>
                  <a:srgbClr val="22089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700" i="0" u="none" strike="noStrike" kern="1200" cap="none" spc="0" normalizeH="0" baseline="0" noProof="0" dirty="0" smtClean="0">
                <a:ln>
                  <a:noFill/>
                </a:ln>
                <a:solidFill>
                  <a:srgbClr val="22089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700" i="0" u="none" strike="noStrike" kern="1200" cap="none" spc="0" normalizeH="0" baseline="0" noProof="0" dirty="0" smtClean="0">
                <a:ln>
                  <a:noFill/>
                </a:ln>
                <a:solidFill>
                  <a:srgbClr val="22089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700" i="0" u="none" strike="noStrike" kern="1200" cap="none" spc="0" normalizeH="0" baseline="0" noProof="0" dirty="0" smtClean="0">
                <a:ln>
                  <a:noFill/>
                </a:ln>
                <a:solidFill>
                  <a:srgbClr val="22089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</a:t>
            </a:r>
            <a:endParaRPr kumimoji="0" lang="ru-RU" altLang="ru-RU" sz="2600" i="0" u="none" strike="noStrike" kern="1200" cap="none" spc="0" normalizeH="0" baseline="0" noProof="0" dirty="0">
              <a:ln>
                <a:noFill/>
              </a:ln>
              <a:solidFill>
                <a:srgbClr val="220892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37849" y="586774"/>
            <a:ext cx="2085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ambria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Cambria" pitchFamily="18" charset="0"/>
              </a:rPr>
              <a:t>Свойства</a:t>
            </a:r>
            <a:endParaRPr lang="ru-RU" sz="32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70791" y="1293983"/>
            <a:ext cx="5571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нефрита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 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        </a:t>
            </a:r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</a:rPr>
              <a:t>и                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лазурита</a:t>
            </a:r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</a:rPr>
              <a:t> </a:t>
            </a:r>
            <a:endParaRPr lang="ru-RU" sz="2400" dirty="0">
              <a:solidFill>
                <a:srgbClr val="002060"/>
              </a:solidFill>
              <a:latin typeface="Cambria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851988" y="1988289"/>
          <a:ext cx="4292012" cy="48697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6006"/>
                <a:gridCol w="2146006"/>
              </a:tblGrid>
              <a:tr h="9277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Свойства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лазурита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273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Цвет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лазурно-синий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927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Черта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голубая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317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Твердость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5-6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317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Спайность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отсутствует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494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Излом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altLang="ru-RU" sz="180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мелкораковистый, зернистый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494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Сингония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кубическая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596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Степень прозрачности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непрозрачен</a:t>
                      </a:r>
                      <a:endParaRPr lang="ru-RU" sz="18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25693" y="1154225"/>
            <a:ext cx="80672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</a:t>
            </a:r>
            <a:endParaRPr lang="ru-RU" sz="1400" dirty="0" smtClean="0"/>
          </a:p>
          <a:p>
            <a:pPr algn="just"/>
            <a:endParaRPr lang="ru-RU" sz="1400" dirty="0" smtClean="0"/>
          </a:p>
          <a:p>
            <a:pPr algn="just"/>
            <a:endParaRPr lang="ru-RU" sz="1400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just"/>
            <a:endParaRPr lang="ru-RU" sz="1400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ctr"/>
            <a:endParaRPr lang="ru-RU" sz="1400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460" y="800063"/>
            <a:ext cx="8067213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Методическая разработка </a:t>
            </a:r>
            <a:r>
              <a:rPr lang="ru-RU" dirty="0" smtClean="0">
                <a:solidFill>
                  <a:srgbClr val="FF0000"/>
                </a:solidFill>
                <a:latin typeface="Cambria" pitchFamily="18" charset="0"/>
              </a:rPr>
              <a:t>«Путешествие в страну Самоцветов»</a:t>
            </a:r>
            <a:r>
              <a:rPr lang="ru-RU" dirty="0" smtClean="0">
                <a:latin typeface="Cambria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8-9 классов является продолжением  в изучении и систематизации информации о полезных ископаемых России на примере своего края. Данное мероприятие построено в форме виртуальной экскурсии, которая направляет обучающихся на поиск ответов на вопросы, нахождению дополнительной и интересной информации.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В ходе виртуальной экскурсии не только развивается познавательный интерес к предмету и воспитывается бережное отношение к окружающей среде, но  создается положительная мотивация к выбору будущей профессии. Данная форма занятий выбрана неслучайно, так как многие виды  полезных ископаемых находятся в малоосвоенных и труднодоступных районах.</a:t>
            </a:r>
            <a:endParaRPr lang="ru-RU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just"/>
            <a:endParaRPr lang="ru-RU" sz="1400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just"/>
            <a:endParaRPr lang="ru-RU" sz="1400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just"/>
            <a:endParaRPr lang="ru-RU" sz="1400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ctr"/>
            <a:endParaRPr lang="ru-RU" sz="1400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488" y="371872"/>
            <a:ext cx="76462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Пояснительная записка</a:t>
            </a:r>
          </a:p>
          <a:p>
            <a:pPr algn="ctr"/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-138223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28688" y="357188"/>
            <a:ext cx="7358062" cy="7167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Национальный камень Китая</a:t>
            </a: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9763" y="1208250"/>
            <a:ext cx="2154237" cy="2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0" cap="rnd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80635"/>
            <a:ext cx="1785938" cy="224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0" cap="rnd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ксапв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6360" y="1197619"/>
            <a:ext cx="3143250" cy="222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0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218884"/>
            <a:ext cx="2071687" cy="222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" y="3424939"/>
            <a:ext cx="9143999" cy="249299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en-US" sz="2000" dirty="0">
                <a:solidFill>
                  <a:srgbClr val="2C451B"/>
                </a:solidFill>
                <a:latin typeface="Cambria" pitchFamily="18" charset="0"/>
              </a:rPr>
              <a:t>Нефрит</a:t>
            </a:r>
            <a:r>
              <a:rPr lang="ru-RU" sz="2000" dirty="0">
                <a:solidFill>
                  <a:srgbClr val="2C451B"/>
                </a:solidFill>
                <a:latin typeface="Cambria" pitchFamily="18" charset="0"/>
              </a:rPr>
              <a:t> всегда был материалом, </a:t>
            </a:r>
            <a:r>
              <a:rPr lang="ru-RU" sz="2000" dirty="0" smtClean="0">
                <a:solidFill>
                  <a:srgbClr val="2C451B"/>
                </a:solidFill>
                <a:latin typeface="Cambria" pitchFamily="18" charset="0"/>
              </a:rPr>
              <a:t>который </a:t>
            </a:r>
            <a:r>
              <a:rPr lang="ru-RU" sz="2000" dirty="0">
                <a:solidFill>
                  <a:srgbClr val="2C451B"/>
                </a:solidFill>
                <a:latin typeface="Cambria" pitchFamily="18" charset="0"/>
              </a:rPr>
              <a:t>в Китае ценился выше золота и </a:t>
            </a:r>
            <a:r>
              <a:rPr lang="ru-RU" sz="2000" dirty="0" smtClean="0">
                <a:solidFill>
                  <a:srgbClr val="2C451B"/>
                </a:solidFill>
                <a:latin typeface="Cambria" pitchFamily="18" charset="0"/>
              </a:rPr>
              <a:t>серебра;</a:t>
            </a:r>
          </a:p>
          <a:p>
            <a:pPr marL="457200" indent="-457200" algn="just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rgbClr val="2C451B"/>
                </a:solidFill>
                <a:latin typeface="Cambria" pitchFamily="18" charset="0"/>
              </a:rPr>
              <a:t>Конфуций говорил о хорошем человеке:  «Его мораль чиста, как нефрит». 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rgbClr val="2C451B"/>
                </a:solidFill>
                <a:latin typeface="Cambria" pitchFamily="18" charset="0"/>
              </a:rPr>
              <a:t>Секрет высокой прочности на удар заключается в особенностях строения нефрита. Тонкие переплетения спутано – волокнистых  кристаллов делают его таким прочным;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rgbClr val="2C451B"/>
                </a:solidFill>
                <a:latin typeface="Cambria" pitchFamily="18" charset="0"/>
              </a:rPr>
              <a:t>Медали летних Олимпийских игр 2008 года, проходивших в Пекине, инкрустированы нефритом, полностью вырезан из сибирского нефрита.</a:t>
            </a:r>
          </a:p>
        </p:txBody>
      </p:sp>
      <p:pic>
        <p:nvPicPr>
          <p:cNvPr id="10" name="Picture 11" descr="G:\Нефрит работа\нефрит новая\olimpic_medals_200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492" y="5841275"/>
            <a:ext cx="2200275" cy="1016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439056" y="530772"/>
            <a:ext cx="5680935" cy="46166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Лечебные свойства </a:t>
            </a: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нефрита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лазурита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40242" y="1165512"/>
            <a:ext cx="3912781" cy="460796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2200" dirty="0" smtClean="0">
                <a:solidFill>
                  <a:srgbClr val="006600"/>
                </a:solidFill>
                <a:latin typeface="Cambria" pitchFamily="18" charset="0"/>
              </a:rPr>
              <a:t>Излечивает болезни почек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2200" dirty="0" smtClean="0">
                <a:solidFill>
                  <a:srgbClr val="006600"/>
                </a:solidFill>
                <a:latin typeface="Cambria" pitchFamily="18" charset="0"/>
              </a:rPr>
              <a:t>Нормализует работу мочеполовой и сердечно -  сосудистой системы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2200" dirty="0" smtClean="0">
                <a:solidFill>
                  <a:srgbClr val="006600"/>
                </a:solidFill>
                <a:latin typeface="Cambria" pitchFamily="18" charset="0"/>
              </a:rPr>
              <a:t>Избавляет от зубной боли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2200" dirty="0" smtClean="0">
                <a:solidFill>
                  <a:srgbClr val="006600"/>
                </a:solidFill>
                <a:latin typeface="Cambria" pitchFamily="18" charset="0"/>
              </a:rPr>
              <a:t>Помогает страдающим заболеваниями  на нервной почве и психическими недугами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2200" dirty="0" smtClean="0">
                <a:solidFill>
                  <a:srgbClr val="006600"/>
                </a:solidFill>
                <a:latin typeface="Cambria" pitchFamily="18" charset="0"/>
              </a:rPr>
              <a:t>Лечит аритмию и нормализует артериальное давление</a:t>
            </a:r>
            <a:endParaRPr lang="ru-RU" altLang="ru-RU" sz="2800" b="1" i="1" dirty="0" smtClean="0">
              <a:solidFill>
                <a:srgbClr val="000074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800" b="1" i="1" dirty="0" smtClean="0">
              <a:solidFill>
                <a:srgbClr val="000074"/>
              </a:solidFill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085986" y="1583906"/>
            <a:ext cx="460851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79388" indent="-179388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2200" dirty="0" smtClean="0">
                <a:solidFill>
                  <a:srgbClr val="000074"/>
                </a:solidFill>
                <a:latin typeface="Cambria" pitchFamily="18" charset="0"/>
                <a:cs typeface="Times New Roman" pitchFamily="18" charset="0"/>
              </a:rPr>
              <a:t>Уничтожает меланхолию,      укрепляет сон</a:t>
            </a:r>
            <a:r>
              <a:rPr lang="ru-RU" altLang="ru-RU" sz="2200" dirty="0" smtClean="0">
                <a:solidFill>
                  <a:srgbClr val="000074"/>
                </a:solidFill>
                <a:latin typeface="Cambria" pitchFamily="18" charset="0"/>
              </a:rPr>
              <a:t>.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4056859" y="1235177"/>
            <a:ext cx="460851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2200" dirty="0" smtClean="0">
                <a:solidFill>
                  <a:srgbClr val="000074"/>
                </a:solidFill>
                <a:latin typeface="Cambria" pitchFamily="18" charset="0"/>
                <a:cs typeface="Times New Roman" pitchFamily="18" charset="0"/>
              </a:rPr>
              <a:t>Улучшает кровообращение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4084403" y="3245344"/>
            <a:ext cx="460851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2200" dirty="0" smtClean="0">
                <a:solidFill>
                  <a:srgbClr val="000074"/>
                </a:solidFill>
                <a:latin typeface="Cambria" pitchFamily="18" charset="0"/>
                <a:cs typeface="Times New Roman" pitchFamily="18" charset="0"/>
              </a:rPr>
              <a:t>Повышает физические силы</a:t>
            </a: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4073437" y="2415430"/>
            <a:ext cx="468947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179388" indent="-179388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2200" dirty="0" smtClean="0">
                <a:solidFill>
                  <a:srgbClr val="000074"/>
                </a:solidFill>
                <a:latin typeface="Cambria" pitchFamily="18" charset="0"/>
                <a:cs typeface="Times New Roman" pitchFamily="18" charset="0"/>
              </a:rPr>
              <a:t>Активизирует деятельность щитовидной железы</a:t>
            </a:r>
            <a:r>
              <a:rPr lang="ru-RU" altLang="ru-RU" sz="2200" b="1" dirty="0" smtClean="0">
                <a:solidFill>
                  <a:srgbClr val="00007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4107072" y="3814544"/>
            <a:ext cx="460851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2200" dirty="0" smtClean="0">
                <a:solidFill>
                  <a:srgbClr val="000074"/>
                </a:solidFill>
                <a:latin typeface="Cambria" pitchFamily="18" charset="0"/>
                <a:cs typeface="Times New Roman" pitchFamily="18" charset="0"/>
              </a:rPr>
              <a:t>Лечит радикулит, астму</a:t>
            </a: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4110038" y="4331230"/>
            <a:ext cx="4534232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179388" indent="-179388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2200" dirty="0" smtClean="0">
                <a:solidFill>
                  <a:srgbClr val="000074"/>
                </a:solidFill>
                <a:latin typeface="Cambria" pitchFamily="18" charset="0"/>
                <a:cs typeface="Times New Roman" pitchFamily="18" charset="0"/>
              </a:rPr>
              <a:t>Применение лазурита показано при малокровии, заболевании кожи, нервном истощении</a:t>
            </a:r>
            <a:r>
              <a:rPr lang="ru-RU" altLang="ru-RU" sz="2200" b="1" dirty="0" smtClean="0">
                <a:solidFill>
                  <a:srgbClr val="00007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7" name="Picture 7" descr="http://www.ladykiss.ru/wp-content/gallery/lazur/sov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879321" y="5071730"/>
            <a:ext cx="1264677" cy="1786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5703" y="5146158"/>
            <a:ext cx="2666087" cy="1711842"/>
          </a:xfrm>
          <a:prstGeom prst="rect">
            <a:avLst/>
          </a:prstGeom>
          <a:noFill/>
          <a:ln w="63500" cap="rnd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823" y="4616970"/>
            <a:ext cx="2383435" cy="19637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8072" y="4616972"/>
            <a:ext cx="2591157" cy="19433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1113" y="4615363"/>
            <a:ext cx="2620425" cy="19653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10" name="TextBox 9"/>
          <p:cNvSpPr txBox="1"/>
          <p:nvPr/>
        </p:nvSpPr>
        <p:spPr>
          <a:xfrm>
            <a:off x="2061161" y="3793450"/>
            <a:ext cx="52197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музея минералов г.Ангарска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92850" y="662586"/>
            <a:ext cx="3343223" cy="4247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нефрит благоприятен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776577" y="694483"/>
            <a:ext cx="3418565" cy="4247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</a:rPr>
              <a:t>лазурит благоприятен </a:t>
            </a: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2503" y="1254642"/>
            <a:ext cx="1035619" cy="1048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82744" y="1307805"/>
            <a:ext cx="1760564" cy="168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99280" y="1275907"/>
            <a:ext cx="1134051" cy="1129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11805" y="2381693"/>
            <a:ext cx="1296105" cy="126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36253" y="1286539"/>
            <a:ext cx="1283997" cy="1165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33106" y="1271233"/>
            <a:ext cx="1239023" cy="1224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98807" y="2432262"/>
            <a:ext cx="1246003" cy="120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611231" y="373912"/>
            <a:ext cx="263565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Заключение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5" name="Picture 11" descr="C:\Users\User\Desktop\геолог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4978" y="2817036"/>
            <a:ext cx="2574895" cy="257489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96479" y="1142409"/>
            <a:ext cx="7744108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00" dirty="0" smtClean="0">
                <a:latin typeface="Cambria" pitchFamily="18" charset="0"/>
              </a:rPr>
              <a:t>Наша экскурсия окончена. Теперь нам предстоит  подготовить </a:t>
            </a:r>
          </a:p>
          <a:p>
            <a:r>
              <a:rPr lang="ru-RU" sz="1900" dirty="0" smtClean="0">
                <a:latin typeface="Cambria" pitchFamily="18" charset="0"/>
              </a:rPr>
              <a:t>выступление с опорой на задания в маршрутном листе и обсудить</a:t>
            </a:r>
          </a:p>
          <a:p>
            <a:r>
              <a:rPr lang="ru-RU" sz="1900" dirty="0" smtClean="0">
                <a:latin typeface="Cambria" pitchFamily="18" charset="0"/>
              </a:rPr>
              <a:t>современное  экологическое состояние изученных месторождений.</a:t>
            </a:r>
            <a:endParaRPr lang="ru-RU" sz="1900" dirty="0">
              <a:latin typeface="Cambria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5996092" y="2329242"/>
            <a:ext cx="2498135" cy="1229230"/>
          </a:xfrm>
          <a:prstGeom prst="wedgeRoundRectCallout">
            <a:avLst>
              <a:gd name="adj1" fmla="val -69111"/>
              <a:gd name="adj2" fmla="val 3025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Назовите первооткрывателя чароита?</a:t>
            </a: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94750" y="2754546"/>
            <a:ext cx="2498135" cy="1229230"/>
          </a:xfrm>
          <a:prstGeom prst="wedgeRoundRectCallout">
            <a:avLst>
              <a:gd name="adj1" fmla="val 76451"/>
              <a:gd name="adj2" fmla="val 2419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гагат  называют  «черным янтарем»?</a:t>
            </a: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13518" y="2415363"/>
            <a:ext cx="247375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mbria" pitchFamily="18" charset="0"/>
              </a:rPr>
              <a:t>Блиц - вопросы</a:t>
            </a:r>
            <a:endParaRPr lang="ru-RU" sz="24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541587" y="4253736"/>
            <a:ext cx="2498135" cy="1229230"/>
          </a:xfrm>
          <a:prstGeom prst="wedgeRoundRectCallout">
            <a:avLst>
              <a:gd name="adj1" fmla="val 81558"/>
              <a:gd name="adj2" fmla="val -5105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Назовите минерал, который по прочности не уступает стали?</a:t>
            </a: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5953560" y="3998554"/>
            <a:ext cx="2498135" cy="1229230"/>
          </a:xfrm>
          <a:prstGeom prst="wedgeRoundRectCallout">
            <a:avLst>
              <a:gd name="adj1" fmla="val -72942"/>
              <a:gd name="adj2" fmla="val -3634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какого поделочного камня изготовлена ваза?</a:t>
            </a: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9812" y="5156789"/>
            <a:ext cx="869621" cy="1449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ая прямоугольная выноска 15"/>
          <p:cNvSpPr/>
          <p:nvPr/>
        </p:nvSpPr>
        <p:spPr>
          <a:xfrm>
            <a:off x="3242256" y="5423318"/>
            <a:ext cx="2498135" cy="1229230"/>
          </a:xfrm>
          <a:prstGeom prst="wedgeRoundRectCallout">
            <a:avLst>
              <a:gd name="adj1" fmla="val 28781"/>
              <a:gd name="adj2" fmla="val -6316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Перечислите формы нахождения аметиста ?</a:t>
            </a: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96479" y="1142409"/>
            <a:ext cx="18473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900" dirty="0">
              <a:latin typeface="Cambria" pitchFamily="18" charset="0"/>
            </a:endParaRPr>
          </a:p>
        </p:txBody>
      </p:sp>
      <p:pic>
        <p:nvPicPr>
          <p:cNvPr id="18" name="Picture 11" descr="C:\Users\User\Desktop\геолог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0"/>
            <a:ext cx="2201333" cy="2201333"/>
          </a:xfrm>
          <a:prstGeom prst="rect">
            <a:avLst/>
          </a:prstGeom>
          <a:noFill/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2600760" y="508000"/>
            <a:ext cx="3427506" cy="1303867"/>
          </a:xfrm>
          <a:prstGeom prst="wedgeRoundRectCallout">
            <a:avLst>
              <a:gd name="adj1" fmla="val -72942"/>
              <a:gd name="adj2" fmla="val -3634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Предлагаю участникам оценить свою деятельность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728134" y="1947334"/>
          <a:ext cx="778086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433430" y="475511"/>
            <a:ext cx="192834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ambria" pitchFamily="18" charset="0"/>
              </a:rPr>
              <a:t>Рефлексия</a:t>
            </a:r>
            <a:endParaRPr lang="ru-RU" sz="2800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050" name="AutoShape 2" descr="Картинки по запросу добыча чароита"/>
          <p:cNvSpPr>
            <a:spLocks noChangeAspect="1" noChangeArrowheads="1"/>
          </p:cNvSpPr>
          <p:nvPr/>
        </p:nvSpPr>
        <p:spPr bwMode="auto">
          <a:xfrm>
            <a:off x="155575" y="-1897063"/>
            <a:ext cx="4162425" cy="3952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125971" y="520994"/>
            <a:ext cx="3666709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</a:rPr>
              <a:t>Источники информации </a:t>
            </a:r>
            <a:endParaRPr lang="ru-RU" sz="2400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8856" y="1106641"/>
            <a:ext cx="8846288" cy="61555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200" dirty="0" smtClean="0">
                <a:latin typeface="Cambria" pitchFamily="18" charset="0"/>
              </a:rPr>
              <a:t>Алексеев А. И., Николина В. В.,  Лишкина Е.К.,</a:t>
            </a:r>
            <a:r>
              <a:rPr lang="ru-RU" sz="2200" dirty="0" smtClean="0">
                <a:latin typeface="Cambria" pitchFamily="18" charset="0"/>
                <a:hlinkClick r:id="rId3"/>
              </a:rPr>
              <a:t> </a:t>
            </a:r>
            <a:r>
              <a:rPr lang="ru-RU" sz="2200" dirty="0" smtClean="0">
                <a:latin typeface="Cambria" pitchFamily="18" charset="0"/>
              </a:rPr>
              <a:t>География. 8 класс. Учебник. ФГОС. –М: Просвещение, 2017.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200" dirty="0" smtClean="0">
                <a:latin typeface="Cambria" pitchFamily="18" charset="0"/>
              </a:rPr>
              <a:t>Бояркин В. М. География Иркутской области.- Иркутск: Восточно-Сибирская компания, 2015.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200" dirty="0" smtClean="0">
                <a:latin typeface="Cambria" pitchFamily="18" charset="0"/>
              </a:rPr>
              <a:t>Бранд Л. Чары камней. - СПб.: Наука и Техника, 2007.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200" dirty="0" smtClean="0">
                <a:latin typeface="Cambria" pitchFamily="18" charset="0"/>
              </a:rPr>
              <a:t>География. Атлас. 8-9 класс. УМК Полярная звезда Матвеев А.В.,2017.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latin typeface="Cambria" pitchFamily="18" charset="0"/>
              </a:rPr>
              <a:t>Атлас Иркутск и Иркутская область.- Издательство: ВостСибАГП,2017.</a:t>
            </a:r>
            <a:endParaRPr lang="ru-RU" sz="2200" dirty="0" smtClean="0">
              <a:latin typeface="Cambria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200" dirty="0" smtClean="0">
                <a:latin typeface="Cambria" pitchFamily="18" charset="0"/>
              </a:rPr>
              <a:t>Григорьев В.М., Немков Г.И.  Учителю географии о геологии и минеральных  ресурсах СССР. -  М.: Просвещение,1984. 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200" dirty="0" smtClean="0">
                <a:latin typeface="Cambria" pitchFamily="18" charset="0"/>
              </a:rPr>
              <a:t> </a:t>
            </a:r>
            <a:r>
              <a:rPr lang="ru-RU" sz="2200" u="sng" dirty="0" smtClean="0">
                <a:latin typeface="Cambria" pitchFamily="18" charset="0"/>
                <a:hlinkClick r:id="rId4"/>
              </a:rPr>
              <a:t>http://encyclopedia-stones.ru/</a:t>
            </a:r>
            <a:r>
              <a:rPr lang="ru-RU" sz="2200" dirty="0" smtClean="0">
                <a:latin typeface="Cambria" pitchFamily="18" charset="0"/>
              </a:rPr>
              <a:t> - энциклопедия драгоценных и поделочных камней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200" u="sng" dirty="0" smtClean="0">
                <a:latin typeface="Cambria" pitchFamily="18" charset="0"/>
                <a:hlinkClick r:id="rId5"/>
              </a:rPr>
              <a:t>https://bigenc.ru/geology/text/2630634</a:t>
            </a:r>
            <a:r>
              <a:rPr lang="ru-RU" sz="2200" dirty="0" smtClean="0">
                <a:latin typeface="Cambria" pitchFamily="18" charset="0"/>
              </a:rPr>
              <a:t> - большая российская энциклопедия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200" u="sng" dirty="0" smtClean="0">
                <a:latin typeface="Cambria" pitchFamily="18" charset="0"/>
                <a:hlinkClick r:id="rId6"/>
              </a:rPr>
              <a:t>https://abc-jewels.ru/entsiklopediya.php</a:t>
            </a:r>
            <a:r>
              <a:rPr lang="ru-RU" sz="2200" dirty="0" smtClean="0">
                <a:latin typeface="Cambria" pitchFamily="18" charset="0"/>
              </a:rPr>
              <a:t> - энциклопедия драгоценных камней</a:t>
            </a:r>
          </a:p>
          <a:p>
            <a:endParaRPr lang="ru-RU" sz="2200" dirty="0" smtClean="0">
              <a:latin typeface="Cambria" pitchFamily="18" charset="0"/>
            </a:endParaRPr>
          </a:p>
          <a:p>
            <a:endParaRPr lang="ru-RU" sz="22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-101600"/>
            <a:ext cx="9139938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99196" y="931333"/>
            <a:ext cx="7533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2609" y="182090"/>
            <a:ext cx="76462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Пояснительная записка</a:t>
            </a:r>
          </a:p>
          <a:p>
            <a:pPr algn="ctr"/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4453" y="517477"/>
            <a:ext cx="8117457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95300" algn="l"/>
              </a:tabLst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Цель : </a:t>
            </a:r>
            <a:r>
              <a:rPr lang="ru-RU" sz="1600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углубление познаний обучающихся  в естественнонаучной области и создание положительной мотивации к выбору будущей профессии.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95300" algn="l"/>
              </a:tabLst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Задачи </a:t>
            </a: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Cambria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495300" algn="l"/>
              </a:tabLst>
            </a:pPr>
            <a:r>
              <a:rPr lang="ru-RU" sz="1600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Вовлекать обучающихся в активную практическую деятельность по изучению  минеральных ресурсов на примере своего края; </a:t>
            </a:r>
            <a:endParaRPr lang="ru-RU" sz="1600" dirty="0" smtClean="0">
              <a:latin typeface="Cambria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495300" algn="l"/>
              </a:tabLst>
            </a:pPr>
            <a:r>
              <a:rPr lang="ru-RU" sz="1600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Развивать познавательную, творческую активность у школьников к окружающему миру;</a:t>
            </a:r>
            <a:endParaRPr lang="ru-RU" sz="1600" dirty="0" smtClean="0">
              <a:latin typeface="Cambria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495300" algn="l"/>
              </a:tabLst>
            </a:pPr>
            <a:r>
              <a:rPr lang="ru-RU" sz="1600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Cambria" pitchFamily="18" charset="0"/>
              </a:rPr>
              <a:t>Совершенствовать умение </a:t>
            </a:r>
            <a:r>
              <a:rPr lang="ru-RU" sz="1600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работать с различными источниками информации,  с компьютерными платформами и редакторами;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495300" algn="l"/>
              </a:tabLst>
            </a:pPr>
            <a:r>
              <a:rPr lang="ru-RU" sz="1600" dirty="0" smtClean="0">
                <a:latin typeface="Cambria" pitchFamily="18" charset="0"/>
              </a:rPr>
              <a:t>Совершенствовать </a:t>
            </a:r>
            <a:r>
              <a:rPr lang="ru-RU" sz="1600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исследовательские и личностные компетенции для получения конкурентоспособного профессионального образования;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495300" algn="l"/>
              </a:tabLst>
            </a:pPr>
            <a:r>
              <a:rPr lang="ru-RU" sz="1600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Развивать коммуникативные навыки по умению работать в группе, вести дискуссию, отстаивать свою точку зрения. </a:t>
            </a:r>
            <a:endParaRPr lang="ru-RU" sz="1600" dirty="0" smtClean="0">
              <a:latin typeface="Cambria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ED7D31">
                    <a:lumMod val="50000"/>
                  </a:srgbClr>
                </a:solidFill>
                <a:latin typeface="Cambria" panose="02040503050406030204" pitchFamily="18" charset="0"/>
                <a:cs typeface="Times New Roman" pitchFamily="18" charset="0"/>
              </a:rPr>
              <a:t>Методы и формы обучения: </a:t>
            </a:r>
            <a:r>
              <a:rPr lang="ru-RU" sz="1600" dirty="0" smtClean="0">
                <a:latin typeface="Cambria" pitchFamily="18" charset="0"/>
              </a:rPr>
              <a:t>проблемные, поисковые, эвристические, исследовательские, проектные - в сочетании с методами индивидуальной и групповой работы. Эти методы имеют высокий познавательно-мотивирующий потенциал и соответствуют уровню познавательной активности  школьника.</a:t>
            </a:r>
          </a:p>
          <a:p>
            <a:pPr algn="just"/>
            <a:r>
              <a:rPr lang="ru-RU" altLang="ru-RU" sz="1600" b="1" kern="0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</a:rPr>
              <a:t>Экскурсия</a:t>
            </a:r>
            <a:r>
              <a:rPr lang="ru-RU" altLang="ru-RU" sz="1600" kern="0" dirty="0" smtClean="0">
                <a:latin typeface="Cambria" panose="02040503050406030204" pitchFamily="18" charset="0"/>
              </a:rPr>
              <a:t> – один из способов конкретного и предметного изучения, которому во все времена придавали большое значение! Она расширяет кругозор знаний и углубляет их по предмету, по истории родного края и т. д.</a:t>
            </a:r>
            <a:endParaRPr lang="ru-RU" sz="1600" dirty="0" smtClean="0"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95300" algn="l"/>
              </a:tabLst>
            </a:pPr>
            <a:endParaRPr lang="ru-RU" sz="1400" dirty="0" smtClean="0">
              <a:latin typeface="Cambr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4619" y="931333"/>
            <a:ext cx="770818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latin typeface="Cambria" pitchFamily="18" charset="0"/>
                <a:cs typeface="Times New Roman" pitchFamily="18" charset="0"/>
              </a:rPr>
              <a:t>Предметные:</a:t>
            </a:r>
            <a:r>
              <a:rPr lang="ru-RU" sz="1600" dirty="0" smtClean="0">
                <a:latin typeface="Cambria" pitchFamily="18" charset="0"/>
                <a:cs typeface="Times New Roman" pitchFamily="18" charset="0"/>
              </a:rPr>
              <a:t> организация знаний о тектонических структурах, рельефе, полезных ископаемых России на примере своего края и об особенностях их размещения; </a:t>
            </a:r>
            <a:r>
              <a:rPr lang="ru-RU" sz="1600" dirty="0" smtClean="0">
                <a:latin typeface="Cambria" pitchFamily="18" charset="0"/>
              </a:rPr>
              <a:t>выявления экологических проблем, связанных с добычей полезных ископаемых;</a:t>
            </a:r>
            <a:r>
              <a:rPr lang="ru-RU" sz="1600" dirty="0" smtClean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Cambria" pitchFamily="18" charset="0"/>
                <a:cs typeface="Times New Roman" pitchFamily="18" charset="0"/>
              </a:rPr>
              <a:t>развитие картографических умений (география); освоение эффективных приёмов поиска и хранения информации в информационной среде; приобретение навыка формирования и организации собственного информационного пространства (информатика) .</a:t>
            </a:r>
            <a:endParaRPr lang="ru-RU" sz="1600" u="sng" dirty="0" smtClean="0">
              <a:solidFill>
                <a:srgbClr val="C00000"/>
              </a:solidFill>
              <a:latin typeface="Cambria" pitchFamily="18" charset="0"/>
              <a:cs typeface="Times New Roman" pitchFamily="18" charset="0"/>
            </a:endParaRPr>
          </a:p>
          <a:p>
            <a:pPr algn="just"/>
            <a:endParaRPr lang="ru-RU" sz="1600" b="1" smtClean="0">
              <a:latin typeface="Cambria" pitchFamily="18" charset="0"/>
              <a:cs typeface="Times New Roman" pitchFamily="18" charset="0"/>
            </a:endParaRPr>
          </a:p>
          <a:p>
            <a:pPr algn="just"/>
            <a:r>
              <a:rPr lang="ru-RU" sz="1600" b="1" smtClean="0">
                <a:latin typeface="Cambria" pitchFamily="18" charset="0"/>
                <a:cs typeface="Times New Roman" pitchFamily="18" charset="0"/>
              </a:rPr>
              <a:t>Метапредметные</a:t>
            </a:r>
            <a:r>
              <a:rPr lang="ru-RU" sz="1600" b="1" dirty="0" smtClean="0">
                <a:latin typeface="Cambria" pitchFamily="18" charset="0"/>
                <a:cs typeface="Times New Roman" pitchFamily="18" charset="0"/>
              </a:rPr>
              <a:t>:</a:t>
            </a:r>
            <a:r>
              <a:rPr lang="ru-RU" sz="1600" dirty="0" smtClean="0">
                <a:latin typeface="Cambria" pitchFamily="18" charset="0"/>
                <a:cs typeface="Times New Roman" pitchFamily="18" charset="0"/>
              </a:rPr>
              <a:t> формирование умений:</a:t>
            </a:r>
          </a:p>
          <a:p>
            <a:pPr marL="342900" indent="-342900" algn="just"/>
            <a:r>
              <a:rPr lang="ru-RU" sz="1600" dirty="0" smtClean="0">
                <a:latin typeface="Cambria" pitchFamily="18" charset="0"/>
                <a:cs typeface="Times New Roman" pitchFamily="18" charset="0"/>
              </a:rPr>
              <a:t>1)  работать индивидуально или в группе; </a:t>
            </a:r>
          </a:p>
          <a:p>
            <a:pPr marL="342900" indent="-342900" algn="just"/>
            <a:r>
              <a:rPr lang="ru-RU" sz="1600" dirty="0" smtClean="0">
                <a:latin typeface="Cambria" pitchFamily="18" charset="0"/>
                <a:cs typeface="Times New Roman" pitchFamily="18" charset="0"/>
              </a:rPr>
              <a:t>2)  принимать участие в обсуждении выступлений сверстников; </a:t>
            </a:r>
          </a:p>
          <a:p>
            <a:pPr marL="342900" indent="-342900" algn="just"/>
            <a:r>
              <a:rPr lang="ru-RU" sz="1600" dirty="0" smtClean="0">
                <a:latin typeface="Cambria" pitchFamily="18" charset="0"/>
                <a:cs typeface="Times New Roman" pitchFamily="18" charset="0"/>
              </a:rPr>
              <a:t>3) анализировать и систематизировать информацию и заполнять таблицы;</a:t>
            </a:r>
          </a:p>
          <a:p>
            <a:pPr algn="just"/>
            <a:r>
              <a:rPr lang="ru-RU" sz="1600" dirty="0" smtClean="0">
                <a:latin typeface="Cambria" pitchFamily="18" charset="0"/>
                <a:cs typeface="Times New Roman" pitchFamily="18" charset="0"/>
              </a:rPr>
              <a:t>4) подготавливать материалы (аналитическую справку, сообщение или доклад, и т. д.) о полезных ископаемых и проблемах их рационального использования;</a:t>
            </a:r>
          </a:p>
          <a:p>
            <a:pPr algn="just"/>
            <a:endParaRPr lang="ru-RU" sz="1600" dirty="0" smtClean="0">
              <a:latin typeface="Cambria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Cambria" pitchFamily="18" charset="0"/>
                <a:cs typeface="Times New Roman" pitchFamily="18" charset="0"/>
              </a:rPr>
              <a:t>Личностные:</a:t>
            </a:r>
            <a:r>
              <a:rPr lang="ru-RU" sz="1600" dirty="0" smtClean="0">
                <a:latin typeface="Cambria" pitchFamily="18" charset="0"/>
                <a:cs typeface="Times New Roman" pitchFamily="18" charset="0"/>
              </a:rPr>
              <a:t> развитие умений самостоятельного поиска информации в книгах, Интернете и на картах. Понимание значимости  сохранения невозобновимых природных ресурсов и  бережному отношению к ним.</a:t>
            </a:r>
            <a:endParaRPr lang="ru-RU" sz="1600" dirty="0"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196" y="445994"/>
            <a:ext cx="76462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Планируемые результаты обучения</a:t>
            </a:r>
          </a:p>
          <a:p>
            <a:pPr algn="ctr"/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57459" y="1181706"/>
            <a:ext cx="4816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7F3A0B"/>
                </a:solidFill>
                <a:latin typeface="Cambria" pitchFamily="18" charset="0"/>
              </a:rPr>
              <a:t>Методическая составляющая разработки</a:t>
            </a:r>
            <a:endParaRPr lang="ru-RU" b="1" dirty="0">
              <a:ln w="3175">
                <a:noFill/>
              </a:ln>
              <a:solidFill>
                <a:srgbClr val="7F3A0B"/>
              </a:solidFill>
              <a:latin typeface="Cambria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5693" y="1154225"/>
            <a:ext cx="80672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</a:t>
            </a:r>
            <a:endParaRPr lang="ru-RU" sz="1400" dirty="0" smtClean="0"/>
          </a:p>
          <a:p>
            <a:pPr algn="just"/>
            <a:endParaRPr lang="ru-RU" sz="1400" dirty="0" smtClean="0"/>
          </a:p>
          <a:p>
            <a:pPr algn="just"/>
            <a:endParaRPr lang="ru-RU" sz="1400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just"/>
            <a:endParaRPr lang="ru-RU" sz="1400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ctr"/>
            <a:endParaRPr lang="ru-RU" sz="1400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503207" y="1734867"/>
          <a:ext cx="794173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033060" y="1199870"/>
            <a:ext cx="153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456A2C"/>
                </a:solidFill>
                <a:latin typeface="Cambria" pitchFamily="18" charset="0"/>
              </a:rPr>
              <a:t>Два подхода</a:t>
            </a:r>
            <a:endParaRPr lang="ru-RU" b="1" dirty="0">
              <a:solidFill>
                <a:srgbClr val="456A2C"/>
              </a:solidFill>
              <a:latin typeface="Cambria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5939047" y="3795862"/>
            <a:ext cx="2040470" cy="16932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968227" y="3298325"/>
            <a:ext cx="237067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959440" y="4400909"/>
            <a:ext cx="237067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Блок-схема: альтернативный процесс 19"/>
          <p:cNvSpPr/>
          <p:nvPr/>
        </p:nvSpPr>
        <p:spPr>
          <a:xfrm>
            <a:off x="7205451" y="2933939"/>
            <a:ext cx="1769535" cy="787400"/>
          </a:xfrm>
          <a:prstGeom prst="flowChartAlternateProcess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Cambria" pitchFamily="18" charset="0"/>
              </a:rPr>
              <a:t>Проблематизация</a:t>
            </a:r>
          </a:p>
          <a:p>
            <a:pPr algn="ctr"/>
            <a:r>
              <a:rPr lang="ru-RU" sz="1400" dirty="0" smtClean="0">
                <a:latin typeface="Cambria" pitchFamily="18" charset="0"/>
              </a:rPr>
              <a:t>обучения</a:t>
            </a:r>
            <a:endParaRPr lang="ru-RU" sz="1400" dirty="0">
              <a:latin typeface="Cambria" pitchFamily="18" charset="0"/>
            </a:endParaRP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7188200" y="4002337"/>
            <a:ext cx="1955800" cy="787400"/>
          </a:xfrm>
          <a:prstGeom prst="flowChartAlternateProcess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latin typeface="Cambria" pitchFamily="18" charset="0"/>
              </a:rPr>
              <a:t>Междисциплинарное</a:t>
            </a:r>
          </a:p>
          <a:p>
            <a:pPr algn="ctr"/>
            <a:r>
              <a:rPr lang="ru-RU" sz="1300" dirty="0" smtClean="0">
                <a:latin typeface="Cambria" pitchFamily="18" charset="0"/>
              </a:rPr>
              <a:t>обучение</a:t>
            </a:r>
            <a:endParaRPr lang="ru-RU" sz="1300" dirty="0">
              <a:latin typeface="Cambr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4226" y="307191"/>
            <a:ext cx="81665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ED7D31">
                    <a:lumMod val="50000"/>
                  </a:srgbClr>
                </a:solidFill>
                <a:latin typeface="Cambria" panose="02040503050406030204" pitchFamily="18" charset="0"/>
              </a:rPr>
              <a:t>Практическая  значимость </a:t>
            </a:r>
          </a:p>
          <a:p>
            <a:pPr algn="ctr"/>
            <a:r>
              <a:rPr lang="ru-RU" sz="2400" b="1" dirty="0" smtClean="0">
                <a:solidFill>
                  <a:srgbClr val="ED7D31">
                    <a:lumMod val="50000"/>
                  </a:srgbClr>
                </a:solidFill>
                <a:latin typeface="Cambria" panose="02040503050406030204" pitchFamily="18" charset="0"/>
              </a:rPr>
              <a:t>для естественнонаучного образования  </a:t>
            </a:r>
            <a:endParaRPr lang="ru-RU" sz="2400" b="1" dirty="0">
              <a:ln w="3175" cmpd="sng">
                <a:solidFill>
                  <a:prstClr val="black"/>
                </a:solidFill>
                <a:prstDash val="solid"/>
              </a:ln>
              <a:solidFill>
                <a:srgbClr val="ED7D31">
                  <a:lumMod val="50000"/>
                </a:srgbClr>
              </a:solidFill>
              <a:effectLst>
                <a:glow rad="63500">
                  <a:srgbClr val="70AD47">
                    <a:satMod val="175000"/>
                    <a:alpha val="40000"/>
                  </a:srgbClr>
                </a:glo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97738" y="491594"/>
            <a:ext cx="4816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7F3A0B"/>
                </a:solidFill>
                <a:latin typeface="Cambria" pitchFamily="18" charset="0"/>
              </a:rPr>
              <a:t>Методическая составляющая разработки</a:t>
            </a:r>
            <a:endParaRPr lang="ru-RU" b="1" dirty="0">
              <a:ln w="3175">
                <a:noFill/>
              </a:ln>
              <a:solidFill>
                <a:srgbClr val="7F3A0B"/>
              </a:solidFill>
              <a:latin typeface="Cambria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5693" y="1154225"/>
            <a:ext cx="80672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</a:t>
            </a:r>
            <a:endParaRPr lang="ru-RU" sz="1400" dirty="0" smtClean="0"/>
          </a:p>
          <a:p>
            <a:pPr algn="just"/>
            <a:endParaRPr lang="ru-RU" sz="1400" dirty="0" smtClean="0"/>
          </a:p>
          <a:p>
            <a:pPr algn="just"/>
            <a:endParaRPr lang="ru-RU" sz="1400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just"/>
            <a:endParaRPr lang="ru-RU" sz="1400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ctr"/>
            <a:endParaRPr lang="ru-RU" sz="1400" dirty="0" smtClean="0">
              <a:ln w="3175">
                <a:noFill/>
              </a:ln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0" y="1151466"/>
          <a:ext cx="894079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 descr="C:\Users\User\Desktop\книга-как-источник-знания-37881181.jpg"/>
          <p:cNvPicPr>
            <a:picLocks noChangeAspect="1" noChangeArrowheads="1"/>
          </p:cNvPicPr>
          <p:nvPr/>
        </p:nvPicPr>
        <p:blipFill>
          <a:blip r:embed="rId8" cstate="print"/>
          <a:srcRect r="7119"/>
          <a:stretch>
            <a:fillRect/>
          </a:stretch>
        </p:blipFill>
        <p:spPr bwMode="auto">
          <a:xfrm>
            <a:off x="4614335" y="3361266"/>
            <a:ext cx="1481665" cy="1168400"/>
          </a:xfrm>
          <a:prstGeom prst="rect">
            <a:avLst/>
          </a:prstGeom>
          <a:noFill/>
        </p:spPr>
      </p:pic>
      <p:pic>
        <p:nvPicPr>
          <p:cNvPr id="1028" name="Picture 4" descr="C:\Users\User\Desktop\d119f7233d042c924df15f93413fd77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27866" y="1185334"/>
            <a:ext cx="1089367" cy="1075266"/>
          </a:xfrm>
          <a:prstGeom prst="rect">
            <a:avLst/>
          </a:prstGeom>
          <a:noFill/>
        </p:spPr>
      </p:pic>
      <p:pic>
        <p:nvPicPr>
          <p:cNvPr id="1029" name="Picture 5" descr="C:\Users\User\Desktop\illustration-denfants-mains-tenant-des-elements-de-geographie-de-compass-carte-livre-monde-jumelles-et-loupe-pcjf8a.jpg"/>
          <p:cNvPicPr>
            <a:picLocks noChangeAspect="1" noChangeArrowheads="1"/>
          </p:cNvPicPr>
          <p:nvPr/>
        </p:nvPicPr>
        <p:blipFill>
          <a:blip r:embed="rId10" cstate="print"/>
          <a:srcRect t="23816" b="10207"/>
          <a:stretch>
            <a:fillRect/>
          </a:stretch>
        </p:blipFill>
        <p:spPr bwMode="auto">
          <a:xfrm>
            <a:off x="6519332" y="1210733"/>
            <a:ext cx="1820335" cy="1163838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97691" y="3420533"/>
            <a:ext cx="1586441" cy="1091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 descr="ÐÐ°ÑÑÐ¸Ð½ÐºÐ¸ Ð¿Ð¾ Ð·Ð°Ð¿ÑÐ¾ÑÑ ÐºÐ»Ð¸Ð¿Ð°ÑÑ  ÐºÐ¾Ð¼Ð¿Ð°Ñ Ð¸ Ð³Ð»Ð¾Ð±ÑÑ"/>
          <p:cNvPicPr>
            <a:picLocks noChangeAspect="1" noChangeArrowheads="1"/>
          </p:cNvPicPr>
          <p:nvPr/>
        </p:nvPicPr>
        <p:blipFill>
          <a:blip r:embed="rId12" cstate="print"/>
          <a:srcRect l="6497" t="6765" r="5316" b="6765"/>
          <a:stretch>
            <a:fillRect/>
          </a:stretch>
        </p:blipFill>
        <p:spPr bwMode="auto">
          <a:xfrm>
            <a:off x="618067" y="1185333"/>
            <a:ext cx="1473200" cy="1159934"/>
          </a:xfrm>
          <a:prstGeom prst="rect">
            <a:avLst/>
          </a:prstGeom>
          <a:noFill/>
        </p:spPr>
      </p:pic>
      <p:pic>
        <p:nvPicPr>
          <p:cNvPr id="1034" name="Picture 1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3" cstate="print"/>
          <a:srcRect r="5233" b="14216"/>
          <a:stretch>
            <a:fillRect/>
          </a:stretch>
        </p:blipFill>
        <p:spPr bwMode="auto">
          <a:xfrm>
            <a:off x="4775201" y="1240609"/>
            <a:ext cx="1295400" cy="1036924"/>
          </a:xfrm>
          <a:prstGeom prst="rect">
            <a:avLst/>
          </a:prstGeom>
          <a:noFill/>
        </p:spPr>
      </p:pic>
      <p:sp>
        <p:nvSpPr>
          <p:cNvPr id="1036" name="AutoShape 12" descr="ÐÐ°ÑÑÐ¸Ð½ÐºÐ¸ Ð¿Ð¾ Ð·Ð°Ð¿ÑÐ¾ÑÑ Ð¸Ð½ÑÐµÑÐ½ÐµÑ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ÐÐ°ÑÑÐ¸Ð½ÐºÐ¸ Ð¿Ð¾ Ð·Ð°Ð¿ÑÐ¾ÑÑ Ð¸Ð½ÑÐµÑÐ½ÐµÑ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0" name="Picture 16" descr="ÐÐ°ÑÑÐ¸Ð½ÐºÐ¸ Ð¿Ð¾ Ð·Ð°Ð¿ÑÐ¾ÑÑ Ð¸Ð½ÑÐµÑÐ½ÐµÑ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456642" y="1312332"/>
            <a:ext cx="640292" cy="640292"/>
          </a:xfrm>
          <a:prstGeom prst="rect">
            <a:avLst/>
          </a:prstGeom>
          <a:noFill/>
        </p:spPr>
      </p:pic>
      <p:pic>
        <p:nvPicPr>
          <p:cNvPr id="1044" name="Picture 20" descr="ÐÐ°ÑÑÐ¸Ð½ÐºÐ¸ Ð¿Ð¾ Ð·Ð°Ð¿ÑÐ¾ÑÑ ÐºÐ½Ð¾Ð¿ÐºÐ° Ð³Ð¸Ñ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794377" y="4661432"/>
            <a:ext cx="513290" cy="513290"/>
          </a:xfrm>
          <a:prstGeom prst="rect">
            <a:avLst/>
          </a:prstGeom>
          <a:noFill/>
        </p:spPr>
      </p:pic>
      <p:pic>
        <p:nvPicPr>
          <p:cNvPr id="20" name="Picture 20" descr="ÐÐ°ÑÑÐ¸Ð½ÐºÐ¸ Ð¿Ð¾ Ð·Ð°Ð¿ÑÐ¾ÑÑ ÐºÐ½Ð¾Ð¿ÐºÐ° Ð³Ð¸Ñ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855510" y="4661431"/>
            <a:ext cx="513290" cy="513290"/>
          </a:xfrm>
          <a:prstGeom prst="rect">
            <a:avLst/>
          </a:prstGeom>
          <a:noFill/>
        </p:spPr>
      </p:pic>
      <p:pic>
        <p:nvPicPr>
          <p:cNvPr id="21" name="Picture 20" descr="ÐÐ°ÑÑÐ¸Ð½ÐºÐ¸ Ð¿Ð¾ Ð·Ð°Ð¿ÑÐ¾ÑÑ ÐºÐ½Ð¾Ð¿ÐºÐ° Ð³Ð¸Ñ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781177" y="2485498"/>
            <a:ext cx="513290" cy="513290"/>
          </a:xfrm>
          <a:prstGeom prst="rect">
            <a:avLst/>
          </a:prstGeom>
          <a:noFill/>
        </p:spPr>
      </p:pic>
      <p:pic>
        <p:nvPicPr>
          <p:cNvPr id="22" name="Picture 20" descr="ÐÐ°ÑÑÐ¸Ð½ÐºÐ¸ Ð¿Ð¾ Ð·Ð°Ð¿ÑÐ¾ÑÑ ÐºÐ½Ð¾Ð¿ÐºÐ° Ð³Ð¸Ñ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804710" y="2485498"/>
            <a:ext cx="513290" cy="513290"/>
          </a:xfrm>
          <a:prstGeom prst="rect">
            <a:avLst/>
          </a:prstGeom>
          <a:noFill/>
        </p:spPr>
      </p:pic>
      <p:pic>
        <p:nvPicPr>
          <p:cNvPr id="23" name="Picture 20" descr="ÐÐ°ÑÑÐ¸Ð½ÐºÐ¸ Ð¿Ð¾ Ð·Ð°Ð¿ÑÐ¾ÑÑ ÐºÐ½Ð¾Ð¿ÐºÐ° Ð³Ð¸Ñ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726644" y="2468564"/>
            <a:ext cx="513290" cy="513290"/>
          </a:xfrm>
          <a:prstGeom prst="rect">
            <a:avLst/>
          </a:prstGeom>
          <a:noFill/>
        </p:spPr>
      </p:pic>
      <p:pic>
        <p:nvPicPr>
          <p:cNvPr id="24" name="Picture 20" descr="ÐÐ°ÑÑÐ¸Ð½ÐºÐ¸ Ð¿Ð¾ Ð·Ð°Ð¿ÑÐ¾ÑÑ ÐºÐ½Ð¾Ð¿ÐºÐ° Ð³Ð¸Ñ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09444" y="2485498"/>
            <a:ext cx="513290" cy="51329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483080" y="5359279"/>
            <a:ext cx="8203720" cy="3385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584200" y="772510"/>
            <a:ext cx="7866117" cy="4682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491356" y="468628"/>
            <a:ext cx="4531433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</a:rPr>
              <a:t>Содержание  экскурсии</a:t>
            </a:r>
          </a:p>
          <a:p>
            <a:endParaRPr lang="ru-RU" sz="2800" b="1" dirty="0" smtClean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r>
              <a:rPr lang="en-US" sz="2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https://yadi.sk/d/k71FOHMPI7AptQ</a:t>
            </a:r>
            <a:endParaRPr lang="ru-RU" sz="20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 t="13122"/>
          <a:stretch>
            <a:fillRect/>
          </a:stretch>
        </p:blipFill>
        <p:spPr bwMode="auto">
          <a:xfrm>
            <a:off x="472967" y="1587260"/>
            <a:ext cx="8671033" cy="4889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95223" y="561042"/>
            <a:ext cx="79104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3175" cmpd="sng">
                  <a:solidFill>
                    <a:prstClr val="black"/>
                  </a:soli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effectLst>
                  <a:glow rad="63500">
                    <a:srgbClr val="70AD47">
                      <a:satMod val="175000"/>
                      <a:alpha val="40000"/>
                    </a:srgb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«Путешествие </a:t>
            </a:r>
          </a:p>
          <a:p>
            <a:pPr algn="ctr"/>
            <a:r>
              <a:rPr lang="ru-RU" sz="3600" b="1" dirty="0" smtClean="0">
                <a:ln w="3175" cmpd="sng">
                  <a:solidFill>
                    <a:prstClr val="black"/>
                  </a:soli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effectLst>
                  <a:glow rad="63500">
                    <a:srgbClr val="70AD47">
                      <a:satMod val="175000"/>
                      <a:alpha val="40000"/>
                    </a:srgb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в страну Самоцветов»</a:t>
            </a:r>
            <a:endParaRPr lang="ru-RU" sz="3600" b="1" dirty="0">
              <a:ln w="3175" cmpd="sng">
                <a:solidFill>
                  <a:prstClr val="black"/>
                </a:solidFill>
                <a:prstDash val="solid"/>
              </a:ln>
              <a:blipFill>
                <a:blip r:embed="rId4"/>
                <a:stretch>
                  <a:fillRect/>
                </a:stretch>
              </a:blipFill>
              <a:effectLst>
                <a:glow rad="63500">
                  <a:srgbClr val="70AD47">
                    <a:satMod val="175000"/>
                    <a:alpha val="40000"/>
                  </a:srgb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3607</TotalTime>
  <Words>1911</Words>
  <Application>Microsoft Office PowerPoint</Application>
  <PresentationFormat>Экран (4:3)</PresentationFormat>
  <Paragraphs>334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Тема Office</vt:lpstr>
      <vt:lpstr>2_Тема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Пользователь Windows</cp:lastModifiedBy>
  <cp:revision>373</cp:revision>
  <dcterms:created xsi:type="dcterms:W3CDTF">2013-11-19T05:52:05Z</dcterms:created>
  <dcterms:modified xsi:type="dcterms:W3CDTF">2021-03-05T00:55:45Z</dcterms:modified>
</cp:coreProperties>
</file>