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1063F-9927-4024-AADA-59A7993CBD9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9D51BE-02B3-4F88-88CD-A554A935AA7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9921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1063F-9927-4024-AADA-59A7993CBD9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9D51BE-02B3-4F88-88CD-A554A935AA7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3867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1063F-9927-4024-AADA-59A7993CBD9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9D51BE-02B3-4F88-88CD-A554A935AA7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0762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1063F-9927-4024-AADA-59A7993CBD9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9D51BE-02B3-4F88-88CD-A554A935AA7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7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1063F-9927-4024-AADA-59A7993CBD9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9D51BE-02B3-4F88-88CD-A554A935AA7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8716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1063F-9927-4024-AADA-59A7993CBD9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9D51BE-02B3-4F88-88CD-A554A935AA7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9047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1063F-9927-4024-AADA-59A7993CBD9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9D51BE-02B3-4F88-88CD-A554A935AA7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5859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1063F-9927-4024-AADA-59A7993CBD9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9D51BE-02B3-4F88-88CD-A554A935AA7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367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1063F-9927-4024-AADA-59A7993CBD9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9D51BE-02B3-4F88-88CD-A554A935AA7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205432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1063F-9927-4024-AADA-59A7993CBD9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9D51BE-02B3-4F88-88CD-A554A935AA7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2674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1063F-9927-4024-AADA-59A7993CBD9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9D51BE-02B3-4F88-88CD-A554A935AA7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2415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063F-9927-4024-AADA-59A7993CBD9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51BE-02B3-4F88-88CD-A554A935AA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8112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063F-9927-4024-AADA-59A7993CBD9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51BE-02B3-4F88-88CD-A554A935AA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362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063F-9927-4024-AADA-59A7993CBD9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51BE-02B3-4F88-88CD-A554A935AA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095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063F-9927-4024-AADA-59A7993CBD9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51BE-02B3-4F88-88CD-A554A935AA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7380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063F-9927-4024-AADA-59A7993CBD9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51BE-02B3-4F88-88CD-A554A935AA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5535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063F-9927-4024-AADA-59A7993CBD9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51BE-02B3-4F88-88CD-A554A935AA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5712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063F-9927-4024-AADA-59A7993CBD9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51BE-02B3-4F88-88CD-A554A935AA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073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063F-9927-4024-AADA-59A7993CBD9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51BE-02B3-4F88-88CD-A554A935AA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9575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063F-9927-4024-AADA-59A7993CBD9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51BE-02B3-4F88-88CD-A554A935AA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9592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063F-9927-4024-AADA-59A7993CBD9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51BE-02B3-4F88-88CD-A554A935AA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029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063F-9927-4024-AADA-59A7993CBD9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51BE-02B3-4F88-88CD-A554A935AA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75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561063F-9927-4024-AADA-59A7993CBD9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D9D51BE-02B3-4F88-88CD-A554A935AA7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2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1063F-9927-4024-AADA-59A7993CBD9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D51BE-02B3-4F88-88CD-A554A935AA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841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4%D0%B0%D0%B9%D0%BB:Konigsburg_graph.svg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hyperlink" Target="http://ru.wikipedia.org/wiki/%D0%A4%D0%B0%D0%B9%D0%BB:Konigsberg_bridges.png" TargetMode="Externa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ru.wikipedia.org/wiki/%D0%A4%D0%B0%D0%B9%D0%BB:Konigsburg.pn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ru.wikipedia.org/wiki/%D0%A4%D0%B0%D0%B9%D0%BB:Kaliningrad_most_7_sboku.jpg" TargetMode="Externa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Занятие №9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4143380"/>
            <a:ext cx="8501154" cy="185738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Приёмы устного счёта. Решение олимпиадных задач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4" name="Рисунок 3" descr="C:\Documents and Settings\нина\Local Settings\Temporary Internet Files\Content.IE5\XS2LFO8T\MCj0320702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428736"/>
            <a:ext cx="1928826" cy="1781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306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i="1" dirty="0">
                <a:solidFill>
                  <a:schemeClr val="bg2">
                    <a:lumMod val="25000"/>
                  </a:schemeClr>
                </a:solidFill>
              </a:rPr>
              <a:t>Исключите </a:t>
            </a:r>
            <a:r>
              <a:rPr lang="ru-RU" sz="4000" b="1" i="1" dirty="0" smtClean="0">
                <a:solidFill>
                  <a:schemeClr val="bg2">
                    <a:lumMod val="25000"/>
                  </a:schemeClr>
                </a:solidFill>
              </a:rPr>
              <a:t>лишнюю фигуру</a:t>
            </a:r>
            <a:r>
              <a:rPr lang="ru-RU" sz="4000" b="1" i="1" dirty="0">
                <a:solidFill>
                  <a:schemeClr val="bg2">
                    <a:lumMod val="25000"/>
                  </a:schemeClr>
                </a:solidFill>
              </a:rPr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pSp>
        <p:nvGrpSpPr>
          <p:cNvPr id="1043" name="Group 19"/>
          <p:cNvGrpSpPr>
            <a:grpSpLocks/>
          </p:cNvGrpSpPr>
          <p:nvPr/>
        </p:nvGrpSpPr>
        <p:grpSpPr bwMode="auto">
          <a:xfrm rot="16257332" flipV="1">
            <a:off x="1116601" y="4120013"/>
            <a:ext cx="845222" cy="1778756"/>
            <a:chOff x="2040" y="2473"/>
            <a:chExt cx="525" cy="1157"/>
          </a:xfrm>
        </p:grpSpPr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2115" y="2473"/>
              <a:ext cx="227" cy="227"/>
            </a:xfrm>
            <a:prstGeom prst="ellipse">
              <a:avLst/>
            </a:prstGeom>
            <a:solidFill>
              <a:srgbClr val="FFFFFF"/>
            </a:solidFill>
            <a:ln w="34925">
              <a:solidFill>
                <a:srgbClr val="1D7D58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cxnSp>
          <p:nvCxnSpPr>
            <p:cNvPr id="1045" name="AutoShape 21"/>
            <p:cNvCxnSpPr>
              <a:cxnSpLocks noChangeShapeType="1"/>
            </p:cNvCxnSpPr>
            <p:nvPr/>
          </p:nvCxnSpPr>
          <p:spPr bwMode="auto">
            <a:xfrm>
              <a:off x="2235" y="2700"/>
              <a:ext cx="0" cy="555"/>
            </a:xfrm>
            <a:prstGeom prst="straightConnector1">
              <a:avLst/>
            </a:prstGeom>
            <a:noFill/>
            <a:ln w="34925">
              <a:solidFill>
                <a:srgbClr val="1D7D58"/>
              </a:solidFill>
              <a:round/>
              <a:headEnd/>
              <a:tailEnd/>
            </a:ln>
          </p:spPr>
        </p:cxnSp>
        <p:cxnSp>
          <p:nvCxnSpPr>
            <p:cNvPr id="1046" name="AutoShape 22"/>
            <p:cNvCxnSpPr>
              <a:cxnSpLocks noChangeShapeType="1"/>
            </p:cNvCxnSpPr>
            <p:nvPr/>
          </p:nvCxnSpPr>
          <p:spPr bwMode="auto">
            <a:xfrm flipV="1">
              <a:off x="2040" y="2835"/>
              <a:ext cx="405" cy="180"/>
            </a:xfrm>
            <a:prstGeom prst="straightConnector1">
              <a:avLst/>
            </a:prstGeom>
            <a:noFill/>
            <a:ln w="34925">
              <a:solidFill>
                <a:srgbClr val="1D7D58"/>
              </a:solidFill>
              <a:round/>
              <a:headEnd/>
              <a:tailEnd/>
            </a:ln>
          </p:spPr>
        </p:cxnSp>
        <p:cxnSp>
          <p:nvCxnSpPr>
            <p:cNvPr id="1047" name="AutoShape 23"/>
            <p:cNvCxnSpPr>
              <a:cxnSpLocks noChangeShapeType="1"/>
            </p:cNvCxnSpPr>
            <p:nvPr/>
          </p:nvCxnSpPr>
          <p:spPr bwMode="auto">
            <a:xfrm flipH="1">
              <a:off x="2040" y="3255"/>
              <a:ext cx="195" cy="375"/>
            </a:xfrm>
            <a:prstGeom prst="straightConnector1">
              <a:avLst/>
            </a:prstGeom>
            <a:noFill/>
            <a:ln w="34925">
              <a:solidFill>
                <a:srgbClr val="1D7D58"/>
              </a:solidFill>
              <a:round/>
              <a:headEnd/>
              <a:tailEnd/>
            </a:ln>
          </p:spPr>
        </p:cxnSp>
        <p:cxnSp>
          <p:nvCxnSpPr>
            <p:cNvPr id="1048" name="AutoShape 24"/>
            <p:cNvCxnSpPr>
              <a:cxnSpLocks noChangeShapeType="1"/>
            </p:cNvCxnSpPr>
            <p:nvPr/>
          </p:nvCxnSpPr>
          <p:spPr bwMode="auto">
            <a:xfrm>
              <a:off x="2235" y="3255"/>
              <a:ext cx="210" cy="375"/>
            </a:xfrm>
            <a:prstGeom prst="straightConnector1">
              <a:avLst/>
            </a:prstGeom>
            <a:noFill/>
            <a:ln w="34925">
              <a:solidFill>
                <a:srgbClr val="1D7D58"/>
              </a:solidFill>
              <a:round/>
              <a:headEnd/>
              <a:tailEnd/>
            </a:ln>
          </p:spPr>
        </p:cxnSp>
        <p:cxnSp>
          <p:nvCxnSpPr>
            <p:cNvPr id="1049" name="AutoShape 25"/>
            <p:cNvCxnSpPr>
              <a:cxnSpLocks noChangeShapeType="1"/>
            </p:cNvCxnSpPr>
            <p:nvPr/>
          </p:nvCxnSpPr>
          <p:spPr bwMode="auto">
            <a:xfrm>
              <a:off x="2040" y="3630"/>
              <a:ext cx="75" cy="0"/>
            </a:xfrm>
            <a:prstGeom prst="straightConnector1">
              <a:avLst/>
            </a:prstGeom>
            <a:noFill/>
            <a:ln w="34925">
              <a:solidFill>
                <a:srgbClr val="1D7D58"/>
              </a:solidFill>
              <a:round/>
              <a:headEnd/>
              <a:tailEnd/>
            </a:ln>
          </p:spPr>
        </p:cxnSp>
        <p:cxnSp>
          <p:nvCxnSpPr>
            <p:cNvPr id="1050" name="AutoShape 26"/>
            <p:cNvCxnSpPr>
              <a:cxnSpLocks noChangeShapeType="1"/>
            </p:cNvCxnSpPr>
            <p:nvPr/>
          </p:nvCxnSpPr>
          <p:spPr bwMode="auto">
            <a:xfrm>
              <a:off x="2445" y="3630"/>
              <a:ext cx="120" cy="0"/>
            </a:xfrm>
            <a:prstGeom prst="straightConnector1">
              <a:avLst/>
            </a:prstGeom>
            <a:noFill/>
            <a:ln w="34925">
              <a:solidFill>
                <a:srgbClr val="1D7D58"/>
              </a:solidFill>
              <a:round/>
              <a:headEnd/>
              <a:tailEnd/>
            </a:ln>
          </p:spPr>
        </p:cxnSp>
      </p:grpSp>
      <p:grpSp>
        <p:nvGrpSpPr>
          <p:cNvPr id="76" name="Группа 75"/>
          <p:cNvGrpSpPr/>
          <p:nvPr/>
        </p:nvGrpSpPr>
        <p:grpSpPr>
          <a:xfrm>
            <a:off x="3714744" y="4286256"/>
            <a:ext cx="4643470" cy="1071570"/>
            <a:chOff x="5803838" y="2314386"/>
            <a:chExt cx="1681256" cy="356575"/>
          </a:xfrm>
        </p:grpSpPr>
        <p:grpSp>
          <p:nvGrpSpPr>
            <p:cNvPr id="1059" name="Group 35"/>
            <p:cNvGrpSpPr>
              <a:grpSpLocks/>
            </p:cNvGrpSpPr>
            <p:nvPr/>
          </p:nvGrpSpPr>
          <p:grpSpPr bwMode="auto">
            <a:xfrm rot="13666457">
              <a:off x="5965838" y="2220856"/>
              <a:ext cx="288105" cy="612106"/>
              <a:chOff x="2040" y="2473"/>
              <a:chExt cx="525" cy="1157"/>
            </a:xfrm>
          </p:grpSpPr>
          <p:sp>
            <p:nvSpPr>
              <p:cNvPr id="1060" name="Oval 36"/>
              <p:cNvSpPr>
                <a:spLocks noChangeArrowheads="1"/>
              </p:cNvSpPr>
              <p:nvPr/>
            </p:nvSpPr>
            <p:spPr bwMode="auto">
              <a:xfrm>
                <a:off x="2115" y="2473"/>
                <a:ext cx="227" cy="227"/>
              </a:xfrm>
              <a:prstGeom prst="ellipse">
                <a:avLst/>
              </a:prstGeom>
              <a:solidFill>
                <a:srgbClr val="FFFFFF"/>
              </a:solidFill>
              <a:ln w="34925">
                <a:solidFill>
                  <a:srgbClr val="1D7D58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061" name="AutoShape 37"/>
              <p:cNvCxnSpPr>
                <a:cxnSpLocks noChangeShapeType="1"/>
              </p:cNvCxnSpPr>
              <p:nvPr/>
            </p:nvCxnSpPr>
            <p:spPr bwMode="auto">
              <a:xfrm>
                <a:off x="2235" y="2700"/>
                <a:ext cx="0" cy="555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62" name="AutoShape 38"/>
              <p:cNvCxnSpPr>
                <a:cxnSpLocks noChangeShapeType="1"/>
              </p:cNvCxnSpPr>
              <p:nvPr/>
            </p:nvCxnSpPr>
            <p:spPr bwMode="auto">
              <a:xfrm flipV="1">
                <a:off x="2040" y="2835"/>
                <a:ext cx="405" cy="180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63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040" y="3255"/>
                <a:ext cx="195" cy="375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64" name="AutoShape 40"/>
              <p:cNvCxnSpPr>
                <a:cxnSpLocks noChangeShapeType="1"/>
              </p:cNvCxnSpPr>
              <p:nvPr/>
            </p:nvCxnSpPr>
            <p:spPr bwMode="auto">
              <a:xfrm>
                <a:off x="2235" y="3255"/>
                <a:ext cx="210" cy="375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65" name="AutoShape 41"/>
              <p:cNvCxnSpPr>
                <a:cxnSpLocks noChangeShapeType="1"/>
              </p:cNvCxnSpPr>
              <p:nvPr/>
            </p:nvCxnSpPr>
            <p:spPr bwMode="auto">
              <a:xfrm>
                <a:off x="2040" y="3630"/>
                <a:ext cx="75" cy="0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66" name="AutoShape 42"/>
              <p:cNvCxnSpPr>
                <a:cxnSpLocks noChangeShapeType="1"/>
              </p:cNvCxnSpPr>
              <p:nvPr/>
            </p:nvCxnSpPr>
            <p:spPr bwMode="auto">
              <a:xfrm>
                <a:off x="2445" y="3630"/>
                <a:ext cx="120" cy="0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</p:grpSp>
        <p:grpSp>
          <p:nvGrpSpPr>
            <p:cNvPr id="1067" name="Group 43"/>
            <p:cNvGrpSpPr>
              <a:grpSpLocks/>
            </p:cNvGrpSpPr>
            <p:nvPr/>
          </p:nvGrpSpPr>
          <p:grpSpPr bwMode="auto">
            <a:xfrm rot="18814451">
              <a:off x="7034988" y="2152386"/>
              <a:ext cx="288105" cy="612106"/>
              <a:chOff x="2040" y="2473"/>
              <a:chExt cx="525" cy="1157"/>
            </a:xfrm>
          </p:grpSpPr>
          <p:sp>
            <p:nvSpPr>
              <p:cNvPr id="1068" name="Oval 44"/>
              <p:cNvSpPr>
                <a:spLocks noChangeArrowheads="1"/>
              </p:cNvSpPr>
              <p:nvPr/>
            </p:nvSpPr>
            <p:spPr bwMode="auto">
              <a:xfrm>
                <a:off x="2115" y="2473"/>
                <a:ext cx="227" cy="227"/>
              </a:xfrm>
              <a:prstGeom prst="ellipse">
                <a:avLst/>
              </a:prstGeom>
              <a:solidFill>
                <a:srgbClr val="FFFFFF"/>
              </a:solidFill>
              <a:ln w="34925">
                <a:solidFill>
                  <a:srgbClr val="1D7D58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069" name="AutoShape 45"/>
              <p:cNvCxnSpPr>
                <a:cxnSpLocks noChangeShapeType="1"/>
              </p:cNvCxnSpPr>
              <p:nvPr/>
            </p:nvCxnSpPr>
            <p:spPr bwMode="auto">
              <a:xfrm>
                <a:off x="2235" y="2700"/>
                <a:ext cx="0" cy="555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70" name="AutoShape 46"/>
              <p:cNvCxnSpPr>
                <a:cxnSpLocks noChangeShapeType="1"/>
              </p:cNvCxnSpPr>
              <p:nvPr/>
            </p:nvCxnSpPr>
            <p:spPr bwMode="auto">
              <a:xfrm flipV="1">
                <a:off x="2040" y="2835"/>
                <a:ext cx="405" cy="180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71" name="AutoShape 47"/>
              <p:cNvCxnSpPr>
                <a:cxnSpLocks noChangeShapeType="1"/>
              </p:cNvCxnSpPr>
              <p:nvPr/>
            </p:nvCxnSpPr>
            <p:spPr bwMode="auto">
              <a:xfrm flipH="1">
                <a:off x="2040" y="3255"/>
                <a:ext cx="195" cy="375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72" name="AutoShape 48"/>
              <p:cNvCxnSpPr>
                <a:cxnSpLocks noChangeShapeType="1"/>
              </p:cNvCxnSpPr>
              <p:nvPr/>
            </p:nvCxnSpPr>
            <p:spPr bwMode="auto">
              <a:xfrm>
                <a:off x="2235" y="3255"/>
                <a:ext cx="210" cy="375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73" name="AutoShape 49"/>
              <p:cNvCxnSpPr>
                <a:cxnSpLocks noChangeShapeType="1"/>
              </p:cNvCxnSpPr>
              <p:nvPr/>
            </p:nvCxnSpPr>
            <p:spPr bwMode="auto">
              <a:xfrm>
                <a:off x="2040" y="3630"/>
                <a:ext cx="75" cy="0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74" name="AutoShape 50"/>
              <p:cNvCxnSpPr>
                <a:cxnSpLocks noChangeShapeType="1"/>
              </p:cNvCxnSpPr>
              <p:nvPr/>
            </p:nvCxnSpPr>
            <p:spPr bwMode="auto">
              <a:xfrm>
                <a:off x="2445" y="3630"/>
                <a:ext cx="120" cy="0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</p:grpSp>
      </p:grpSp>
      <p:grpSp>
        <p:nvGrpSpPr>
          <p:cNvPr id="75" name="Группа 74"/>
          <p:cNvGrpSpPr/>
          <p:nvPr/>
        </p:nvGrpSpPr>
        <p:grpSpPr>
          <a:xfrm>
            <a:off x="714348" y="1285860"/>
            <a:ext cx="7858180" cy="1928826"/>
            <a:chOff x="1285852" y="2214554"/>
            <a:chExt cx="2928959" cy="611747"/>
          </a:xfrm>
        </p:grpSpPr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1285852" y="2214554"/>
              <a:ext cx="288274" cy="611747"/>
              <a:chOff x="2040" y="2473"/>
              <a:chExt cx="525" cy="1157"/>
            </a:xfrm>
          </p:grpSpPr>
          <p:sp>
            <p:nvSpPr>
              <p:cNvPr id="1028" name="Oval 4"/>
              <p:cNvSpPr>
                <a:spLocks noChangeArrowheads="1"/>
              </p:cNvSpPr>
              <p:nvPr/>
            </p:nvSpPr>
            <p:spPr bwMode="auto">
              <a:xfrm>
                <a:off x="2115" y="2473"/>
                <a:ext cx="227" cy="227"/>
              </a:xfrm>
              <a:prstGeom prst="ellipse">
                <a:avLst/>
              </a:prstGeom>
              <a:solidFill>
                <a:srgbClr val="FFFFFF"/>
              </a:solidFill>
              <a:ln w="34925">
                <a:solidFill>
                  <a:srgbClr val="1D7D58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029" name="AutoShape 5"/>
              <p:cNvCxnSpPr>
                <a:cxnSpLocks noChangeShapeType="1"/>
              </p:cNvCxnSpPr>
              <p:nvPr/>
            </p:nvCxnSpPr>
            <p:spPr bwMode="auto">
              <a:xfrm>
                <a:off x="2235" y="2700"/>
                <a:ext cx="0" cy="555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30" name="AutoShape 6"/>
              <p:cNvCxnSpPr>
                <a:cxnSpLocks noChangeShapeType="1"/>
              </p:cNvCxnSpPr>
              <p:nvPr/>
            </p:nvCxnSpPr>
            <p:spPr bwMode="auto">
              <a:xfrm flipV="1">
                <a:off x="2040" y="2835"/>
                <a:ext cx="405" cy="180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31" name="AutoShape 7"/>
              <p:cNvCxnSpPr>
                <a:cxnSpLocks noChangeShapeType="1"/>
              </p:cNvCxnSpPr>
              <p:nvPr/>
            </p:nvCxnSpPr>
            <p:spPr bwMode="auto">
              <a:xfrm flipH="1">
                <a:off x="2040" y="3255"/>
                <a:ext cx="195" cy="375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32" name="AutoShape 8"/>
              <p:cNvCxnSpPr>
                <a:cxnSpLocks noChangeShapeType="1"/>
              </p:cNvCxnSpPr>
              <p:nvPr/>
            </p:nvCxnSpPr>
            <p:spPr bwMode="auto">
              <a:xfrm>
                <a:off x="2235" y="3255"/>
                <a:ext cx="210" cy="375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33" name="AutoShape 9"/>
              <p:cNvCxnSpPr>
                <a:cxnSpLocks noChangeShapeType="1"/>
              </p:cNvCxnSpPr>
              <p:nvPr/>
            </p:nvCxnSpPr>
            <p:spPr bwMode="auto">
              <a:xfrm>
                <a:off x="2040" y="3630"/>
                <a:ext cx="75" cy="0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34" name="AutoShape 10"/>
              <p:cNvCxnSpPr>
                <a:cxnSpLocks noChangeShapeType="1"/>
              </p:cNvCxnSpPr>
              <p:nvPr/>
            </p:nvCxnSpPr>
            <p:spPr bwMode="auto">
              <a:xfrm>
                <a:off x="2445" y="3630"/>
                <a:ext cx="120" cy="0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</p:grpSp>
        <p:grpSp>
          <p:nvGrpSpPr>
            <p:cNvPr id="1035" name="Group 11"/>
            <p:cNvGrpSpPr>
              <a:grpSpLocks/>
            </p:cNvGrpSpPr>
            <p:nvPr/>
          </p:nvGrpSpPr>
          <p:grpSpPr bwMode="auto">
            <a:xfrm rot="7760884">
              <a:off x="2327063" y="2285383"/>
              <a:ext cx="288105" cy="612106"/>
              <a:chOff x="2040" y="2473"/>
              <a:chExt cx="525" cy="1157"/>
            </a:xfrm>
          </p:grpSpPr>
          <p:sp>
            <p:nvSpPr>
              <p:cNvPr id="1036" name="Oval 12"/>
              <p:cNvSpPr>
                <a:spLocks noChangeArrowheads="1"/>
              </p:cNvSpPr>
              <p:nvPr/>
            </p:nvSpPr>
            <p:spPr bwMode="auto">
              <a:xfrm>
                <a:off x="2115" y="2473"/>
                <a:ext cx="227" cy="227"/>
              </a:xfrm>
              <a:prstGeom prst="ellipse">
                <a:avLst/>
              </a:prstGeom>
              <a:solidFill>
                <a:srgbClr val="FFFFFF"/>
              </a:solidFill>
              <a:ln w="34925">
                <a:solidFill>
                  <a:srgbClr val="1D7D58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037" name="AutoShape 13"/>
              <p:cNvCxnSpPr>
                <a:cxnSpLocks noChangeShapeType="1"/>
              </p:cNvCxnSpPr>
              <p:nvPr/>
            </p:nvCxnSpPr>
            <p:spPr bwMode="auto">
              <a:xfrm>
                <a:off x="2235" y="2700"/>
                <a:ext cx="0" cy="555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38" name="AutoShape 14"/>
              <p:cNvCxnSpPr>
                <a:cxnSpLocks noChangeShapeType="1"/>
              </p:cNvCxnSpPr>
              <p:nvPr/>
            </p:nvCxnSpPr>
            <p:spPr bwMode="auto">
              <a:xfrm flipV="1">
                <a:off x="2040" y="2835"/>
                <a:ext cx="405" cy="180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39" name="AutoShape 15"/>
              <p:cNvCxnSpPr>
                <a:cxnSpLocks noChangeShapeType="1"/>
              </p:cNvCxnSpPr>
              <p:nvPr/>
            </p:nvCxnSpPr>
            <p:spPr bwMode="auto">
              <a:xfrm flipH="1">
                <a:off x="2040" y="3255"/>
                <a:ext cx="195" cy="375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40" name="AutoShape 16"/>
              <p:cNvCxnSpPr>
                <a:cxnSpLocks noChangeShapeType="1"/>
              </p:cNvCxnSpPr>
              <p:nvPr/>
            </p:nvCxnSpPr>
            <p:spPr bwMode="auto">
              <a:xfrm>
                <a:off x="2235" y="3255"/>
                <a:ext cx="210" cy="375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41" name="AutoShape 17"/>
              <p:cNvCxnSpPr>
                <a:cxnSpLocks noChangeShapeType="1"/>
              </p:cNvCxnSpPr>
              <p:nvPr/>
            </p:nvCxnSpPr>
            <p:spPr bwMode="auto">
              <a:xfrm>
                <a:off x="2040" y="3630"/>
                <a:ext cx="75" cy="0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1042" name="AutoShape 18"/>
              <p:cNvCxnSpPr>
                <a:cxnSpLocks noChangeShapeType="1"/>
              </p:cNvCxnSpPr>
              <p:nvPr/>
            </p:nvCxnSpPr>
            <p:spPr bwMode="auto">
              <a:xfrm>
                <a:off x="2445" y="3630"/>
                <a:ext cx="120" cy="0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</p:grpSp>
        <p:grpSp>
          <p:nvGrpSpPr>
            <p:cNvPr id="66" name="Group 3"/>
            <p:cNvGrpSpPr>
              <a:grpSpLocks/>
            </p:cNvGrpSpPr>
            <p:nvPr/>
          </p:nvGrpSpPr>
          <p:grpSpPr bwMode="auto">
            <a:xfrm rot="16200000">
              <a:off x="3724175" y="2276561"/>
              <a:ext cx="266891" cy="714380"/>
              <a:chOff x="2040" y="2473"/>
              <a:chExt cx="525" cy="1157"/>
            </a:xfrm>
          </p:grpSpPr>
          <p:sp>
            <p:nvSpPr>
              <p:cNvPr id="67" name="Oval 4"/>
              <p:cNvSpPr>
                <a:spLocks noChangeArrowheads="1"/>
              </p:cNvSpPr>
              <p:nvPr/>
            </p:nvSpPr>
            <p:spPr bwMode="auto">
              <a:xfrm>
                <a:off x="2115" y="2473"/>
                <a:ext cx="227" cy="227"/>
              </a:xfrm>
              <a:prstGeom prst="ellipse">
                <a:avLst/>
              </a:prstGeom>
              <a:solidFill>
                <a:srgbClr val="FFFFFF"/>
              </a:solidFill>
              <a:ln w="34925">
                <a:solidFill>
                  <a:srgbClr val="1D7D58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68" name="AutoShape 5"/>
              <p:cNvCxnSpPr>
                <a:cxnSpLocks noChangeShapeType="1"/>
              </p:cNvCxnSpPr>
              <p:nvPr/>
            </p:nvCxnSpPr>
            <p:spPr bwMode="auto">
              <a:xfrm>
                <a:off x="2235" y="2700"/>
                <a:ext cx="0" cy="555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69" name="AutoShape 6"/>
              <p:cNvCxnSpPr>
                <a:cxnSpLocks noChangeShapeType="1"/>
              </p:cNvCxnSpPr>
              <p:nvPr/>
            </p:nvCxnSpPr>
            <p:spPr bwMode="auto">
              <a:xfrm flipV="1">
                <a:off x="2040" y="2835"/>
                <a:ext cx="405" cy="180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70" name="AutoShape 7"/>
              <p:cNvCxnSpPr>
                <a:cxnSpLocks noChangeShapeType="1"/>
              </p:cNvCxnSpPr>
              <p:nvPr/>
            </p:nvCxnSpPr>
            <p:spPr bwMode="auto">
              <a:xfrm flipH="1">
                <a:off x="2040" y="3255"/>
                <a:ext cx="195" cy="375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71" name="AutoShape 8"/>
              <p:cNvCxnSpPr>
                <a:cxnSpLocks noChangeShapeType="1"/>
              </p:cNvCxnSpPr>
              <p:nvPr/>
            </p:nvCxnSpPr>
            <p:spPr bwMode="auto">
              <a:xfrm>
                <a:off x="2235" y="3255"/>
                <a:ext cx="210" cy="375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72" name="AutoShape 9"/>
              <p:cNvCxnSpPr>
                <a:cxnSpLocks noChangeShapeType="1"/>
              </p:cNvCxnSpPr>
              <p:nvPr/>
            </p:nvCxnSpPr>
            <p:spPr bwMode="auto">
              <a:xfrm>
                <a:off x="2040" y="3630"/>
                <a:ext cx="75" cy="0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  <p:cxnSp>
            <p:nvCxnSpPr>
              <p:cNvPr id="73" name="AutoShape 10"/>
              <p:cNvCxnSpPr>
                <a:cxnSpLocks noChangeShapeType="1"/>
              </p:cNvCxnSpPr>
              <p:nvPr/>
            </p:nvCxnSpPr>
            <p:spPr bwMode="auto">
              <a:xfrm>
                <a:off x="2445" y="3630"/>
                <a:ext cx="120" cy="0"/>
              </a:xfrm>
              <a:prstGeom prst="straightConnector1">
                <a:avLst/>
              </a:prstGeom>
              <a:noFill/>
              <a:ln w="34925">
                <a:solidFill>
                  <a:srgbClr val="1D7D58"/>
                </a:solidFill>
                <a:round/>
                <a:headEnd/>
                <a:tailEnd/>
              </a:ln>
            </p:spPr>
          </p:cxnSp>
        </p:grpSp>
      </p:grpSp>
      <p:sp>
        <p:nvSpPr>
          <p:cNvPr id="65" name="TextBox 64"/>
          <p:cNvSpPr txBox="1"/>
          <p:nvPr/>
        </p:nvSpPr>
        <p:spPr>
          <a:xfrm>
            <a:off x="857224" y="321468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1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857620" y="321468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2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286644" y="314324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3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214414" y="557214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4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643438" y="550070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5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286644" y="542926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6</a:t>
            </a:r>
            <a:endParaRPr lang="ru-RU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2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14290"/>
            <a:ext cx="4572032" cy="500066"/>
          </a:xfrm>
        </p:spPr>
        <p:txBody>
          <a:bodyPr>
            <a:noAutofit/>
          </a:bodyPr>
          <a:lstStyle/>
          <a:p>
            <a:pPr lvl="0"/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Решение домашних 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задач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071546"/>
            <a:ext cx="5257808" cy="400052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i="1" dirty="0">
                <a:solidFill>
                  <a:srgbClr val="0070C0"/>
                </a:solidFill>
              </a:rPr>
              <a:t>8.1. </a:t>
            </a:r>
            <a:r>
              <a:rPr lang="ru-RU" dirty="0"/>
              <a:t>17·4+16·2=100(кг</a:t>
            </a:r>
            <a:r>
              <a:rPr lang="ru-RU" dirty="0" smtClean="0"/>
              <a:t>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8.2</a:t>
            </a:r>
            <a:r>
              <a:rPr lang="ru-RU" sz="2800" b="1" i="1" dirty="0">
                <a:solidFill>
                  <a:srgbClr val="0070C0"/>
                </a:solidFill>
              </a:rPr>
              <a:t>. </a:t>
            </a:r>
            <a:r>
              <a:rPr lang="ru-RU" i="1" dirty="0"/>
              <a:t>Ответ:</a:t>
            </a:r>
            <a:r>
              <a:rPr lang="ru-RU" dirty="0"/>
              <a:t> четверг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800" b="1" i="1" dirty="0">
                <a:solidFill>
                  <a:srgbClr val="0070C0"/>
                </a:solidFill>
              </a:rPr>
              <a:t>8.3. </a:t>
            </a:r>
          </a:p>
          <a:p>
            <a:pPr>
              <a:buNone/>
            </a:pPr>
            <a:r>
              <a:rPr lang="ru-RU" b="1" i="1" dirty="0"/>
              <a:t> </a:t>
            </a:r>
            <a:endParaRPr lang="ru-RU" dirty="0"/>
          </a:p>
          <a:p>
            <a:pPr>
              <a:buNone/>
            </a:pPr>
            <a:r>
              <a:rPr lang="ru-RU" i="1" dirty="0"/>
              <a:t> </a:t>
            </a:r>
            <a:endParaRPr lang="ru-RU" dirty="0"/>
          </a:p>
          <a:p>
            <a:endParaRPr lang="ru-RU" dirty="0"/>
          </a:p>
        </p:txBody>
      </p:sp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928794" y="3857628"/>
            <a:ext cx="4071966" cy="2381260"/>
            <a:chOff x="3453" y="13392"/>
            <a:chExt cx="3034" cy="1500"/>
          </a:xfrm>
          <a:solidFill>
            <a:schemeClr val="accent5">
              <a:lumMod val="40000"/>
              <a:lumOff val="60000"/>
            </a:schemeClr>
          </a:solidFill>
        </p:grpSpPr>
        <p:grpSp>
          <p:nvGrpSpPr>
            <p:cNvPr id="2051" name="Group 3"/>
            <p:cNvGrpSpPr>
              <a:grpSpLocks/>
            </p:cNvGrpSpPr>
            <p:nvPr/>
          </p:nvGrpSpPr>
          <p:grpSpPr bwMode="auto">
            <a:xfrm>
              <a:off x="3453" y="13392"/>
              <a:ext cx="3034" cy="1500"/>
              <a:chOff x="2872" y="3440"/>
              <a:chExt cx="3034" cy="1500"/>
            </a:xfrm>
            <a:grpFill/>
          </p:grpSpPr>
          <p:sp>
            <p:nvSpPr>
              <p:cNvPr id="2052" name="Rectangle 4"/>
              <p:cNvSpPr>
                <a:spLocks noChangeArrowheads="1"/>
              </p:cNvSpPr>
              <p:nvPr/>
            </p:nvSpPr>
            <p:spPr bwMode="auto">
              <a:xfrm>
                <a:off x="5232" y="37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5569" y="46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5569" y="43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5569" y="40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5569" y="37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5569" y="34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95" y="37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95" y="40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95" y="43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95" y="46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5232" y="46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5232" y="43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5232" y="40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221" y="46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558" y="40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558" y="43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558" y="46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3884" y="43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221" y="40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3884" y="46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221" y="43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3191" y="46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3528" y="43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3528" y="4640"/>
                <a:ext cx="337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2872" y="4640"/>
                <a:ext cx="319" cy="30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2077" name="AutoShape 29"/>
            <p:cNvCxnSpPr>
              <a:cxnSpLocks noChangeShapeType="1"/>
            </p:cNvCxnSpPr>
            <p:nvPr/>
          </p:nvCxnSpPr>
          <p:spPr bwMode="auto">
            <a:xfrm>
              <a:off x="4446" y="14292"/>
              <a:ext cx="0" cy="30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78" name="AutoShape 30"/>
            <p:cNvCxnSpPr>
              <a:cxnSpLocks noChangeShapeType="1"/>
            </p:cNvCxnSpPr>
            <p:nvPr/>
          </p:nvCxnSpPr>
          <p:spPr bwMode="auto">
            <a:xfrm>
              <a:off x="4465" y="14292"/>
              <a:ext cx="0" cy="300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2079" name="AutoShape 31"/>
            <p:cNvCxnSpPr>
              <a:cxnSpLocks noChangeShapeType="1"/>
            </p:cNvCxnSpPr>
            <p:nvPr/>
          </p:nvCxnSpPr>
          <p:spPr bwMode="auto">
            <a:xfrm>
              <a:off x="5139" y="14592"/>
              <a:ext cx="0" cy="300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2080" name="AutoShape 32"/>
            <p:cNvCxnSpPr>
              <a:cxnSpLocks noChangeShapeType="1"/>
            </p:cNvCxnSpPr>
            <p:nvPr/>
          </p:nvCxnSpPr>
          <p:spPr bwMode="auto">
            <a:xfrm>
              <a:off x="4802" y="14592"/>
              <a:ext cx="0" cy="300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2081" name="AutoShape 33"/>
            <p:cNvCxnSpPr>
              <a:cxnSpLocks noChangeShapeType="1"/>
            </p:cNvCxnSpPr>
            <p:nvPr/>
          </p:nvCxnSpPr>
          <p:spPr bwMode="auto">
            <a:xfrm>
              <a:off x="5813" y="13692"/>
              <a:ext cx="0" cy="300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2082" name="AutoShape 34"/>
            <p:cNvCxnSpPr>
              <a:cxnSpLocks noChangeShapeType="1"/>
            </p:cNvCxnSpPr>
            <p:nvPr/>
          </p:nvCxnSpPr>
          <p:spPr bwMode="auto">
            <a:xfrm>
              <a:off x="6150" y="13992"/>
              <a:ext cx="0" cy="300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2083" name="AutoShape 35"/>
            <p:cNvCxnSpPr>
              <a:cxnSpLocks noChangeShapeType="1"/>
            </p:cNvCxnSpPr>
            <p:nvPr/>
          </p:nvCxnSpPr>
          <p:spPr bwMode="auto">
            <a:xfrm>
              <a:off x="6150" y="14292"/>
              <a:ext cx="0" cy="300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2084" name="AutoShape 36"/>
            <p:cNvCxnSpPr>
              <a:cxnSpLocks noChangeShapeType="1"/>
            </p:cNvCxnSpPr>
            <p:nvPr/>
          </p:nvCxnSpPr>
          <p:spPr bwMode="auto">
            <a:xfrm>
              <a:off x="5813" y="14292"/>
              <a:ext cx="0" cy="300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2085" name="AutoShape 37"/>
            <p:cNvCxnSpPr>
              <a:cxnSpLocks noChangeShapeType="1"/>
            </p:cNvCxnSpPr>
            <p:nvPr/>
          </p:nvCxnSpPr>
          <p:spPr bwMode="auto">
            <a:xfrm>
              <a:off x="4465" y="14592"/>
              <a:ext cx="337" cy="0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2086" name="AutoShape 38"/>
            <p:cNvCxnSpPr>
              <a:cxnSpLocks noChangeShapeType="1"/>
            </p:cNvCxnSpPr>
            <p:nvPr/>
          </p:nvCxnSpPr>
          <p:spPr bwMode="auto">
            <a:xfrm>
              <a:off x="5813" y="13992"/>
              <a:ext cx="337" cy="0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2087" name="AutoShape 39"/>
            <p:cNvCxnSpPr>
              <a:cxnSpLocks noChangeShapeType="1"/>
            </p:cNvCxnSpPr>
            <p:nvPr/>
          </p:nvCxnSpPr>
          <p:spPr bwMode="auto">
            <a:xfrm>
              <a:off x="6150" y="14592"/>
              <a:ext cx="337" cy="0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2088" name="AutoShape 40"/>
            <p:cNvCxnSpPr>
              <a:cxnSpLocks noChangeShapeType="1"/>
            </p:cNvCxnSpPr>
            <p:nvPr/>
          </p:nvCxnSpPr>
          <p:spPr bwMode="auto">
            <a:xfrm>
              <a:off x="5813" y="14292"/>
              <a:ext cx="337" cy="0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2089" name="AutoShape 41"/>
            <p:cNvCxnSpPr>
              <a:cxnSpLocks noChangeShapeType="1"/>
            </p:cNvCxnSpPr>
            <p:nvPr/>
          </p:nvCxnSpPr>
          <p:spPr bwMode="auto">
            <a:xfrm>
              <a:off x="5476" y="14592"/>
              <a:ext cx="337" cy="0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2090" name="AutoShape 42"/>
            <p:cNvCxnSpPr>
              <a:cxnSpLocks noChangeShapeType="1"/>
            </p:cNvCxnSpPr>
            <p:nvPr/>
          </p:nvCxnSpPr>
          <p:spPr bwMode="auto">
            <a:xfrm>
              <a:off x="5139" y="14592"/>
              <a:ext cx="337" cy="0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2091" name="AutoShape 43"/>
            <p:cNvCxnSpPr>
              <a:cxnSpLocks noChangeShapeType="1"/>
            </p:cNvCxnSpPr>
            <p:nvPr/>
          </p:nvCxnSpPr>
          <p:spPr bwMode="auto">
            <a:xfrm>
              <a:off x="4802" y="14292"/>
              <a:ext cx="337" cy="0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2092" name="AutoShape 44"/>
            <p:cNvCxnSpPr>
              <a:cxnSpLocks noChangeShapeType="1"/>
            </p:cNvCxnSpPr>
            <p:nvPr/>
          </p:nvCxnSpPr>
          <p:spPr bwMode="auto">
            <a:xfrm>
              <a:off x="5139" y="14292"/>
              <a:ext cx="337" cy="0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2093" name="AutoShape 45"/>
            <p:cNvCxnSpPr>
              <a:cxnSpLocks noChangeShapeType="1"/>
            </p:cNvCxnSpPr>
            <p:nvPr/>
          </p:nvCxnSpPr>
          <p:spPr bwMode="auto">
            <a:xfrm>
              <a:off x="5476" y="14292"/>
              <a:ext cx="337" cy="0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</p:grpSp>
    </p:spTree>
    <p:extLst>
      <p:ext uri="{BB962C8B-B14F-4D97-AF65-F5344CB8AC3E}">
        <p14:creationId xmlns:p14="http://schemas.microsoft.com/office/powerpoint/2010/main" val="85429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100" b="1" i="1" dirty="0">
                <a:solidFill>
                  <a:srgbClr val="0070C0"/>
                </a:solidFill>
              </a:rPr>
              <a:t>Решение олимпиадных задач.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6143636" cy="321471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Задача 1. </a:t>
            </a:r>
            <a:r>
              <a:rPr lang="ru-RU" dirty="0" smtClean="0"/>
              <a:t>Двести лет назад в городе Калининграде (в те годы он назывался Кенигсберг) было 7 мостов, соединяющих берега реки Прегель. </a:t>
            </a:r>
            <a:r>
              <a:rPr lang="ru-RU" dirty="0"/>
              <a:t>В 1736 году крупнейший математик того времени Леонард Эйлер (тогда ему было 30 лет) решил выяснить: можно ли гуляя по городу, пройти все семь мостов, но каждый из них только по одному разу.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upload.wikimedia.org/wikipedia/ru/thumb/5/5d/Konigsberg_bridges.png/300px-Konigsberg_bridges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643314"/>
            <a:ext cx="371477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upload.wikimedia.org/wikipedia/commons/thumb/a/a3/Kaliningrad_most_7_sboku.jpg/180px-Kaliningrad_most_7_sboku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928670"/>
            <a:ext cx="2324103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357950" y="2786058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Медовый мост</a:t>
            </a:r>
            <a:r>
              <a:rPr lang="ru-RU" sz="24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8" name="Рисунок 7" descr="http://upload.wikimedia.org/wikipedia/ru/thumb/d/d2/Konigsburg.png/180px-Konigsburg.png">
            <a:hlinkClick r:id="rId6"/>
          </p:cNvPr>
          <p:cNvPicPr/>
          <p:nvPr/>
        </p:nvPicPr>
        <p:blipFill>
          <a:blip r:embed="rId7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20000" contrast="45000"/>
          </a:blip>
          <a:srcRect/>
          <a:stretch>
            <a:fillRect/>
          </a:stretch>
        </p:blipFill>
        <p:spPr bwMode="auto">
          <a:xfrm>
            <a:off x="428596" y="3643314"/>
            <a:ext cx="4000528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upload.wikimedia.org/wikipedia/commons/thumb/6/61/Konigsburg_graph.svg/180px-Konigsburg_graph.svg.png">
            <a:hlinkClick r:id="rId8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43636" y="3857628"/>
            <a:ext cx="2352680" cy="174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572132" y="5929330"/>
            <a:ext cx="32147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prstClr val="black"/>
                </a:solidFill>
              </a:rPr>
              <a:t>Граф кёнигсбергских мостов</a:t>
            </a:r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557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1600200"/>
            <a:ext cx="554356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/>
              <a:t> Задача 2. </a:t>
            </a:r>
            <a:r>
              <a:rPr lang="ru-RU" dirty="0"/>
              <a:t>Оса забралась в банку из-под сахара. Банка имеет форму куба. Сможет ли оса последовательно обойти все двенадцать рёбер куба, не проходя дважды по одному ребру? Подпрыгивать и перелетать с места на место она не может.</a:t>
            </a:r>
          </a:p>
        </p:txBody>
      </p:sp>
      <p:sp>
        <p:nvSpPr>
          <p:cNvPr id="29698" name="AutoShape 2"/>
          <p:cNvSpPr>
            <a:spLocks noChangeArrowheads="1"/>
          </p:cNvSpPr>
          <p:nvPr/>
        </p:nvSpPr>
        <p:spPr bwMode="auto">
          <a:xfrm>
            <a:off x="428596" y="2428868"/>
            <a:ext cx="2500330" cy="2357454"/>
          </a:xfrm>
          <a:prstGeom prst="cube">
            <a:avLst>
              <a:gd name="adj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9" name="Рисунок 8" descr="C:\Documents and Settings\нина\Local Settings\Temporary Internet Files\Content.IE5\441FPGER\MCj04380350000[1].png"/>
          <p:cNvPicPr/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2000232" y="4500570"/>
            <a:ext cx="3714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60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0104 -0.00486 L -0.18003 -0.0048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3"/>
            <a:ext cx="8229600" cy="314327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/>
              <a:t>Задача 3. </a:t>
            </a:r>
            <a:r>
              <a:rPr lang="ru-RU" dirty="0"/>
              <a:t>На рисунке приведён план подземного лабиринта (подвала из 16 комнат, соединённых дверями).  Можно ли, начиная с комнаты 1, обойти все комнаты так, чтобы пройти все двери комнат только один раз? В какой комнате закончится обход?</a:t>
            </a:r>
          </a:p>
          <a:p>
            <a:endParaRPr lang="ru-RU" dirty="0"/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428860" y="3500438"/>
            <a:ext cx="5000660" cy="3143272"/>
            <a:chOff x="2580" y="1980"/>
            <a:chExt cx="6015" cy="3165"/>
          </a:xfrm>
        </p:grpSpPr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2580" y="1980"/>
              <a:ext cx="6015" cy="3165"/>
              <a:chOff x="2580" y="1995"/>
              <a:chExt cx="6015" cy="3165"/>
            </a:xfrm>
          </p:grpSpPr>
          <p:sp>
            <p:nvSpPr>
              <p:cNvPr id="1028" name="Rectangle 4"/>
              <p:cNvSpPr>
                <a:spLocks noChangeArrowheads="1"/>
              </p:cNvSpPr>
              <p:nvPr/>
            </p:nvSpPr>
            <p:spPr bwMode="auto">
              <a:xfrm>
                <a:off x="2580" y="1995"/>
                <a:ext cx="6015" cy="3165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029" name="AutoShape 5"/>
              <p:cNvCxnSpPr>
                <a:cxnSpLocks noChangeShapeType="1"/>
              </p:cNvCxnSpPr>
              <p:nvPr/>
            </p:nvCxnSpPr>
            <p:spPr bwMode="auto">
              <a:xfrm>
                <a:off x="5595" y="1995"/>
                <a:ext cx="0" cy="316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030" name="AutoShape 6"/>
              <p:cNvCxnSpPr>
                <a:cxnSpLocks noChangeShapeType="1"/>
              </p:cNvCxnSpPr>
              <p:nvPr/>
            </p:nvCxnSpPr>
            <p:spPr bwMode="auto">
              <a:xfrm>
                <a:off x="4080" y="1995"/>
                <a:ext cx="0" cy="316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031" name="AutoShape 7"/>
              <p:cNvCxnSpPr>
                <a:cxnSpLocks noChangeShapeType="1"/>
              </p:cNvCxnSpPr>
              <p:nvPr/>
            </p:nvCxnSpPr>
            <p:spPr bwMode="auto">
              <a:xfrm>
                <a:off x="7065" y="1995"/>
                <a:ext cx="0" cy="316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032" name="AutoShape 8"/>
              <p:cNvCxnSpPr>
                <a:cxnSpLocks noChangeShapeType="1"/>
              </p:cNvCxnSpPr>
              <p:nvPr/>
            </p:nvCxnSpPr>
            <p:spPr bwMode="auto">
              <a:xfrm>
                <a:off x="2580" y="3540"/>
                <a:ext cx="601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033" name="AutoShape 9"/>
              <p:cNvCxnSpPr>
                <a:cxnSpLocks noChangeShapeType="1"/>
              </p:cNvCxnSpPr>
              <p:nvPr/>
            </p:nvCxnSpPr>
            <p:spPr bwMode="auto">
              <a:xfrm>
                <a:off x="2580" y="2730"/>
                <a:ext cx="601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034" name="AutoShape 10"/>
              <p:cNvCxnSpPr>
                <a:cxnSpLocks noChangeShapeType="1"/>
              </p:cNvCxnSpPr>
              <p:nvPr/>
            </p:nvCxnSpPr>
            <p:spPr bwMode="auto">
              <a:xfrm>
                <a:off x="2580" y="4380"/>
                <a:ext cx="601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>
                <a:off x="7200" y="4458"/>
                <a:ext cx="454" cy="526"/>
              </a:xfrm>
              <a:prstGeom prst="rect">
                <a:avLst/>
              </a:prstGeom>
              <a:solidFill>
                <a:srgbClr val="FABF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1</a:t>
                </a:r>
                <a:endParaRPr lang="ru-RU" sz="3200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1036" name="Text Box 12"/>
              <p:cNvSpPr txBox="1">
                <a:spLocks noChangeArrowheads="1"/>
              </p:cNvSpPr>
              <p:nvPr/>
            </p:nvSpPr>
            <p:spPr bwMode="auto">
              <a:xfrm>
                <a:off x="2670" y="4458"/>
                <a:ext cx="454" cy="526"/>
              </a:xfrm>
              <a:prstGeom prst="rect">
                <a:avLst/>
              </a:prstGeom>
              <a:solidFill>
                <a:srgbClr val="FABF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4</a:t>
                </a:r>
                <a:endParaRPr lang="ru-RU" sz="3200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1037" name="Text Box 13"/>
              <p:cNvSpPr txBox="1">
                <a:spLocks noChangeArrowheads="1"/>
              </p:cNvSpPr>
              <p:nvPr/>
            </p:nvSpPr>
            <p:spPr bwMode="auto">
              <a:xfrm>
                <a:off x="4170" y="4458"/>
                <a:ext cx="454" cy="526"/>
              </a:xfrm>
              <a:prstGeom prst="rect">
                <a:avLst/>
              </a:prstGeom>
              <a:solidFill>
                <a:srgbClr val="FABF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3</a:t>
                </a:r>
                <a:endParaRPr lang="ru-RU" sz="3200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1038" name="Text Box 14"/>
              <p:cNvSpPr txBox="1">
                <a:spLocks noChangeArrowheads="1"/>
              </p:cNvSpPr>
              <p:nvPr/>
            </p:nvSpPr>
            <p:spPr bwMode="auto">
              <a:xfrm>
                <a:off x="5730" y="4458"/>
                <a:ext cx="454" cy="526"/>
              </a:xfrm>
              <a:prstGeom prst="rect">
                <a:avLst/>
              </a:prstGeom>
              <a:solidFill>
                <a:srgbClr val="FABF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2</a:t>
                </a:r>
                <a:endParaRPr lang="ru-RU" sz="3200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1039" name="Text Box 15"/>
              <p:cNvSpPr txBox="1">
                <a:spLocks noChangeArrowheads="1"/>
              </p:cNvSpPr>
              <p:nvPr/>
            </p:nvSpPr>
            <p:spPr bwMode="auto">
              <a:xfrm>
                <a:off x="2670" y="3644"/>
                <a:ext cx="454" cy="526"/>
              </a:xfrm>
              <a:prstGeom prst="rect">
                <a:avLst/>
              </a:prstGeom>
              <a:solidFill>
                <a:srgbClr val="FABF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5</a:t>
                </a:r>
                <a:endParaRPr lang="ru-RU" sz="3200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1040" name="Text Box 16"/>
              <p:cNvSpPr txBox="1">
                <a:spLocks noChangeArrowheads="1"/>
              </p:cNvSpPr>
              <p:nvPr/>
            </p:nvSpPr>
            <p:spPr bwMode="auto">
              <a:xfrm>
                <a:off x="4170" y="3644"/>
                <a:ext cx="454" cy="526"/>
              </a:xfrm>
              <a:prstGeom prst="rect">
                <a:avLst/>
              </a:prstGeom>
              <a:solidFill>
                <a:srgbClr val="FABF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6</a:t>
                </a:r>
                <a:endParaRPr lang="ru-RU" sz="3200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1041" name="Text Box 17"/>
              <p:cNvSpPr txBox="1">
                <a:spLocks noChangeArrowheads="1"/>
              </p:cNvSpPr>
              <p:nvPr/>
            </p:nvSpPr>
            <p:spPr bwMode="auto">
              <a:xfrm>
                <a:off x="5759" y="3649"/>
                <a:ext cx="454" cy="449"/>
              </a:xfrm>
              <a:prstGeom prst="rect">
                <a:avLst/>
              </a:prstGeom>
              <a:solidFill>
                <a:srgbClr val="FABF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7</a:t>
                </a:r>
                <a:endParaRPr lang="ru-RU" sz="3200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1042" name="Text Box 18"/>
              <p:cNvSpPr txBox="1">
                <a:spLocks noChangeArrowheads="1"/>
              </p:cNvSpPr>
              <p:nvPr/>
            </p:nvSpPr>
            <p:spPr bwMode="auto">
              <a:xfrm>
                <a:off x="7200" y="3644"/>
                <a:ext cx="454" cy="526"/>
              </a:xfrm>
              <a:prstGeom prst="rect">
                <a:avLst/>
              </a:prstGeom>
              <a:solidFill>
                <a:srgbClr val="FABF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8</a:t>
                </a:r>
                <a:endParaRPr lang="ru-RU" sz="3200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1043" name="Text Box 19"/>
              <p:cNvSpPr txBox="1">
                <a:spLocks noChangeArrowheads="1"/>
              </p:cNvSpPr>
              <p:nvPr/>
            </p:nvSpPr>
            <p:spPr bwMode="auto">
              <a:xfrm>
                <a:off x="2670" y="2834"/>
                <a:ext cx="570" cy="526"/>
              </a:xfrm>
              <a:prstGeom prst="rect">
                <a:avLst/>
              </a:prstGeom>
              <a:solidFill>
                <a:srgbClr val="FABF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12</a:t>
                </a:r>
                <a:endParaRPr lang="ru-RU" sz="3200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1044" name="Text Box 20"/>
              <p:cNvSpPr txBox="1">
                <a:spLocks noChangeArrowheads="1"/>
              </p:cNvSpPr>
              <p:nvPr/>
            </p:nvSpPr>
            <p:spPr bwMode="auto">
              <a:xfrm>
                <a:off x="4170" y="2834"/>
                <a:ext cx="570" cy="526"/>
              </a:xfrm>
              <a:prstGeom prst="rect">
                <a:avLst/>
              </a:prstGeom>
              <a:solidFill>
                <a:srgbClr val="FABF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11</a:t>
                </a:r>
                <a:endParaRPr lang="ru-RU" sz="3200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1045" name="Text Box 21"/>
              <p:cNvSpPr txBox="1">
                <a:spLocks noChangeArrowheads="1"/>
              </p:cNvSpPr>
              <p:nvPr/>
            </p:nvSpPr>
            <p:spPr bwMode="auto">
              <a:xfrm>
                <a:off x="5730" y="2834"/>
                <a:ext cx="585" cy="526"/>
              </a:xfrm>
              <a:prstGeom prst="rect">
                <a:avLst/>
              </a:prstGeom>
              <a:solidFill>
                <a:srgbClr val="FABF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10</a:t>
                </a:r>
                <a:endParaRPr lang="ru-RU" sz="3200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1046" name="Text Box 22"/>
              <p:cNvSpPr txBox="1">
                <a:spLocks noChangeArrowheads="1"/>
              </p:cNvSpPr>
              <p:nvPr/>
            </p:nvSpPr>
            <p:spPr bwMode="auto">
              <a:xfrm>
                <a:off x="7200" y="2834"/>
                <a:ext cx="454" cy="526"/>
              </a:xfrm>
              <a:prstGeom prst="rect">
                <a:avLst/>
              </a:prstGeom>
              <a:solidFill>
                <a:srgbClr val="FABF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9</a:t>
                </a:r>
                <a:endParaRPr lang="ru-RU" sz="3200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1047" name="Text Box 23"/>
              <p:cNvSpPr txBox="1">
                <a:spLocks noChangeArrowheads="1"/>
              </p:cNvSpPr>
              <p:nvPr/>
            </p:nvSpPr>
            <p:spPr bwMode="auto">
              <a:xfrm>
                <a:off x="7200" y="2084"/>
                <a:ext cx="585" cy="526"/>
              </a:xfrm>
              <a:prstGeom prst="rect">
                <a:avLst/>
              </a:prstGeom>
              <a:solidFill>
                <a:srgbClr val="FABF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16</a:t>
                </a:r>
                <a:endParaRPr lang="ru-RU" sz="3200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1048" name="Text Box 24"/>
              <p:cNvSpPr txBox="1">
                <a:spLocks noChangeArrowheads="1"/>
              </p:cNvSpPr>
              <p:nvPr/>
            </p:nvSpPr>
            <p:spPr bwMode="auto">
              <a:xfrm>
                <a:off x="5730" y="2084"/>
                <a:ext cx="585" cy="526"/>
              </a:xfrm>
              <a:prstGeom prst="rect">
                <a:avLst/>
              </a:prstGeom>
              <a:solidFill>
                <a:srgbClr val="FABF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15</a:t>
                </a:r>
                <a:endParaRPr lang="ru-RU" sz="3200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1049" name="Text Box 25"/>
              <p:cNvSpPr txBox="1">
                <a:spLocks noChangeArrowheads="1"/>
              </p:cNvSpPr>
              <p:nvPr/>
            </p:nvSpPr>
            <p:spPr bwMode="auto">
              <a:xfrm>
                <a:off x="4170" y="2084"/>
                <a:ext cx="570" cy="526"/>
              </a:xfrm>
              <a:prstGeom prst="rect">
                <a:avLst/>
              </a:prstGeom>
              <a:solidFill>
                <a:srgbClr val="FABF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14</a:t>
                </a:r>
                <a:endParaRPr lang="ru-RU" sz="3200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1050" name="Text Box 26"/>
              <p:cNvSpPr txBox="1">
                <a:spLocks noChangeArrowheads="1"/>
              </p:cNvSpPr>
              <p:nvPr/>
            </p:nvSpPr>
            <p:spPr bwMode="auto">
              <a:xfrm>
                <a:off x="2670" y="2084"/>
                <a:ext cx="570" cy="526"/>
              </a:xfrm>
              <a:prstGeom prst="rect">
                <a:avLst/>
              </a:prstGeom>
              <a:solidFill>
                <a:srgbClr val="FABF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13</a:t>
                </a:r>
                <a:endParaRPr lang="ru-RU" sz="3200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1051" name="Group 27"/>
            <p:cNvGrpSpPr>
              <a:grpSpLocks/>
            </p:cNvGrpSpPr>
            <p:nvPr/>
          </p:nvGrpSpPr>
          <p:grpSpPr bwMode="auto">
            <a:xfrm>
              <a:off x="7785" y="2610"/>
              <a:ext cx="165" cy="315"/>
              <a:chOff x="705" y="2925"/>
              <a:chExt cx="165" cy="315"/>
            </a:xfrm>
          </p:grpSpPr>
          <p:cxnSp>
            <p:nvCxnSpPr>
              <p:cNvPr id="1052" name="AutoShape 28"/>
              <p:cNvCxnSpPr>
                <a:cxnSpLocks noChangeShapeType="1"/>
              </p:cNvCxnSpPr>
              <p:nvPr/>
            </p:nvCxnSpPr>
            <p:spPr bwMode="auto">
              <a:xfrm>
                <a:off x="705" y="2925"/>
                <a:ext cx="0" cy="315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1053" name="AutoShape 29"/>
              <p:cNvCxnSpPr>
                <a:cxnSpLocks noChangeShapeType="1"/>
              </p:cNvCxnSpPr>
              <p:nvPr/>
            </p:nvCxnSpPr>
            <p:spPr bwMode="auto">
              <a:xfrm>
                <a:off x="870" y="2925"/>
                <a:ext cx="0" cy="315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grpSp>
          <p:nvGrpSpPr>
            <p:cNvPr id="1054" name="Group 30"/>
            <p:cNvGrpSpPr>
              <a:grpSpLocks/>
            </p:cNvGrpSpPr>
            <p:nvPr/>
          </p:nvGrpSpPr>
          <p:grpSpPr bwMode="auto">
            <a:xfrm>
              <a:off x="4815" y="4245"/>
              <a:ext cx="165" cy="315"/>
              <a:chOff x="705" y="2925"/>
              <a:chExt cx="165" cy="315"/>
            </a:xfrm>
          </p:grpSpPr>
          <p:cxnSp>
            <p:nvCxnSpPr>
              <p:cNvPr id="1055" name="AutoShape 31"/>
              <p:cNvCxnSpPr>
                <a:cxnSpLocks noChangeShapeType="1"/>
              </p:cNvCxnSpPr>
              <p:nvPr/>
            </p:nvCxnSpPr>
            <p:spPr bwMode="auto">
              <a:xfrm>
                <a:off x="705" y="2925"/>
                <a:ext cx="0" cy="315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1056" name="AutoShape 32"/>
              <p:cNvCxnSpPr>
                <a:cxnSpLocks noChangeShapeType="1"/>
              </p:cNvCxnSpPr>
              <p:nvPr/>
            </p:nvCxnSpPr>
            <p:spPr bwMode="auto">
              <a:xfrm>
                <a:off x="870" y="2925"/>
                <a:ext cx="0" cy="315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grpSp>
          <p:nvGrpSpPr>
            <p:cNvPr id="1057" name="Group 33"/>
            <p:cNvGrpSpPr>
              <a:grpSpLocks/>
            </p:cNvGrpSpPr>
            <p:nvPr/>
          </p:nvGrpSpPr>
          <p:grpSpPr bwMode="auto">
            <a:xfrm>
              <a:off x="4815" y="3405"/>
              <a:ext cx="165" cy="315"/>
              <a:chOff x="705" y="2925"/>
              <a:chExt cx="165" cy="315"/>
            </a:xfrm>
          </p:grpSpPr>
          <p:cxnSp>
            <p:nvCxnSpPr>
              <p:cNvPr id="1058" name="AutoShape 34"/>
              <p:cNvCxnSpPr>
                <a:cxnSpLocks noChangeShapeType="1"/>
              </p:cNvCxnSpPr>
              <p:nvPr/>
            </p:nvCxnSpPr>
            <p:spPr bwMode="auto">
              <a:xfrm>
                <a:off x="705" y="2925"/>
                <a:ext cx="0" cy="315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1059" name="AutoShape 35"/>
              <p:cNvCxnSpPr>
                <a:cxnSpLocks noChangeShapeType="1"/>
              </p:cNvCxnSpPr>
              <p:nvPr/>
            </p:nvCxnSpPr>
            <p:spPr bwMode="auto">
              <a:xfrm>
                <a:off x="870" y="2925"/>
                <a:ext cx="0" cy="315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grpSp>
          <p:nvGrpSpPr>
            <p:cNvPr id="1060" name="Group 36"/>
            <p:cNvGrpSpPr>
              <a:grpSpLocks/>
            </p:cNvGrpSpPr>
            <p:nvPr/>
          </p:nvGrpSpPr>
          <p:grpSpPr bwMode="auto">
            <a:xfrm>
              <a:off x="3240" y="4170"/>
              <a:ext cx="165" cy="315"/>
              <a:chOff x="705" y="2925"/>
              <a:chExt cx="165" cy="315"/>
            </a:xfrm>
          </p:grpSpPr>
          <p:cxnSp>
            <p:nvCxnSpPr>
              <p:cNvPr id="1061" name="AutoShape 37"/>
              <p:cNvCxnSpPr>
                <a:cxnSpLocks noChangeShapeType="1"/>
              </p:cNvCxnSpPr>
              <p:nvPr/>
            </p:nvCxnSpPr>
            <p:spPr bwMode="auto">
              <a:xfrm>
                <a:off x="705" y="2925"/>
                <a:ext cx="0" cy="315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1062" name="AutoShape 38"/>
              <p:cNvCxnSpPr>
                <a:cxnSpLocks noChangeShapeType="1"/>
              </p:cNvCxnSpPr>
              <p:nvPr/>
            </p:nvCxnSpPr>
            <p:spPr bwMode="auto">
              <a:xfrm>
                <a:off x="870" y="2925"/>
                <a:ext cx="0" cy="315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grpSp>
          <p:nvGrpSpPr>
            <p:cNvPr id="1063" name="Group 39"/>
            <p:cNvGrpSpPr>
              <a:grpSpLocks/>
            </p:cNvGrpSpPr>
            <p:nvPr/>
          </p:nvGrpSpPr>
          <p:grpSpPr bwMode="auto">
            <a:xfrm>
              <a:off x="3240" y="3405"/>
              <a:ext cx="165" cy="315"/>
              <a:chOff x="705" y="2925"/>
              <a:chExt cx="165" cy="315"/>
            </a:xfrm>
          </p:grpSpPr>
          <p:cxnSp>
            <p:nvCxnSpPr>
              <p:cNvPr id="1064" name="AutoShape 40"/>
              <p:cNvCxnSpPr>
                <a:cxnSpLocks noChangeShapeType="1"/>
              </p:cNvCxnSpPr>
              <p:nvPr/>
            </p:nvCxnSpPr>
            <p:spPr bwMode="auto">
              <a:xfrm>
                <a:off x="705" y="2925"/>
                <a:ext cx="0" cy="315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1065" name="AutoShape 41"/>
              <p:cNvCxnSpPr>
                <a:cxnSpLocks noChangeShapeType="1"/>
              </p:cNvCxnSpPr>
              <p:nvPr/>
            </p:nvCxnSpPr>
            <p:spPr bwMode="auto">
              <a:xfrm>
                <a:off x="870" y="2925"/>
                <a:ext cx="0" cy="315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grpSp>
          <p:nvGrpSpPr>
            <p:cNvPr id="1066" name="Group 42"/>
            <p:cNvGrpSpPr>
              <a:grpSpLocks/>
            </p:cNvGrpSpPr>
            <p:nvPr/>
          </p:nvGrpSpPr>
          <p:grpSpPr bwMode="auto">
            <a:xfrm>
              <a:off x="3240" y="2610"/>
              <a:ext cx="165" cy="315"/>
              <a:chOff x="705" y="2925"/>
              <a:chExt cx="165" cy="315"/>
            </a:xfrm>
          </p:grpSpPr>
          <p:cxnSp>
            <p:nvCxnSpPr>
              <p:cNvPr id="1067" name="AutoShape 43"/>
              <p:cNvCxnSpPr>
                <a:cxnSpLocks noChangeShapeType="1"/>
              </p:cNvCxnSpPr>
              <p:nvPr/>
            </p:nvCxnSpPr>
            <p:spPr bwMode="auto">
              <a:xfrm>
                <a:off x="705" y="2925"/>
                <a:ext cx="0" cy="315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1068" name="AutoShape 44"/>
              <p:cNvCxnSpPr>
                <a:cxnSpLocks noChangeShapeType="1"/>
              </p:cNvCxnSpPr>
              <p:nvPr/>
            </p:nvCxnSpPr>
            <p:spPr bwMode="auto">
              <a:xfrm>
                <a:off x="870" y="2925"/>
                <a:ext cx="0" cy="315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grpSp>
          <p:nvGrpSpPr>
            <p:cNvPr id="1069" name="Group 45"/>
            <p:cNvGrpSpPr>
              <a:grpSpLocks/>
            </p:cNvGrpSpPr>
            <p:nvPr/>
          </p:nvGrpSpPr>
          <p:grpSpPr bwMode="auto">
            <a:xfrm>
              <a:off x="6184" y="4245"/>
              <a:ext cx="165" cy="315"/>
              <a:chOff x="705" y="2925"/>
              <a:chExt cx="165" cy="315"/>
            </a:xfrm>
          </p:grpSpPr>
          <p:cxnSp>
            <p:nvCxnSpPr>
              <p:cNvPr id="1070" name="AutoShape 46"/>
              <p:cNvCxnSpPr>
                <a:cxnSpLocks noChangeShapeType="1"/>
              </p:cNvCxnSpPr>
              <p:nvPr/>
            </p:nvCxnSpPr>
            <p:spPr bwMode="auto">
              <a:xfrm>
                <a:off x="705" y="2925"/>
                <a:ext cx="0" cy="315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1071" name="AutoShape 47"/>
              <p:cNvCxnSpPr>
                <a:cxnSpLocks noChangeShapeType="1"/>
              </p:cNvCxnSpPr>
              <p:nvPr/>
            </p:nvCxnSpPr>
            <p:spPr bwMode="auto">
              <a:xfrm>
                <a:off x="870" y="2925"/>
                <a:ext cx="0" cy="315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grpSp>
          <p:nvGrpSpPr>
            <p:cNvPr id="1072" name="Group 48"/>
            <p:cNvGrpSpPr>
              <a:grpSpLocks/>
            </p:cNvGrpSpPr>
            <p:nvPr/>
          </p:nvGrpSpPr>
          <p:grpSpPr bwMode="auto">
            <a:xfrm>
              <a:off x="6184" y="3405"/>
              <a:ext cx="165" cy="315"/>
              <a:chOff x="705" y="2925"/>
              <a:chExt cx="165" cy="315"/>
            </a:xfrm>
          </p:grpSpPr>
          <p:cxnSp>
            <p:nvCxnSpPr>
              <p:cNvPr id="1073" name="AutoShape 49"/>
              <p:cNvCxnSpPr>
                <a:cxnSpLocks noChangeShapeType="1"/>
              </p:cNvCxnSpPr>
              <p:nvPr/>
            </p:nvCxnSpPr>
            <p:spPr bwMode="auto">
              <a:xfrm>
                <a:off x="705" y="2925"/>
                <a:ext cx="0" cy="315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1074" name="AutoShape 50"/>
              <p:cNvCxnSpPr>
                <a:cxnSpLocks noChangeShapeType="1"/>
              </p:cNvCxnSpPr>
              <p:nvPr/>
            </p:nvCxnSpPr>
            <p:spPr bwMode="auto">
              <a:xfrm>
                <a:off x="870" y="2925"/>
                <a:ext cx="0" cy="315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grpSp>
          <p:nvGrpSpPr>
            <p:cNvPr id="1075" name="Group 51"/>
            <p:cNvGrpSpPr>
              <a:grpSpLocks/>
            </p:cNvGrpSpPr>
            <p:nvPr/>
          </p:nvGrpSpPr>
          <p:grpSpPr bwMode="auto">
            <a:xfrm>
              <a:off x="7785" y="3405"/>
              <a:ext cx="165" cy="315"/>
              <a:chOff x="705" y="2925"/>
              <a:chExt cx="165" cy="315"/>
            </a:xfrm>
          </p:grpSpPr>
          <p:cxnSp>
            <p:nvCxnSpPr>
              <p:cNvPr id="1076" name="AutoShape 52"/>
              <p:cNvCxnSpPr>
                <a:cxnSpLocks noChangeShapeType="1"/>
              </p:cNvCxnSpPr>
              <p:nvPr/>
            </p:nvCxnSpPr>
            <p:spPr bwMode="auto">
              <a:xfrm>
                <a:off x="705" y="2925"/>
                <a:ext cx="0" cy="315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1077" name="AutoShape 53"/>
              <p:cNvCxnSpPr>
                <a:cxnSpLocks noChangeShapeType="1"/>
              </p:cNvCxnSpPr>
              <p:nvPr/>
            </p:nvCxnSpPr>
            <p:spPr bwMode="auto">
              <a:xfrm>
                <a:off x="870" y="2925"/>
                <a:ext cx="0" cy="315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cxnSp>
          <p:nvCxnSpPr>
            <p:cNvPr id="1078" name="AutoShape 54"/>
            <p:cNvCxnSpPr>
              <a:cxnSpLocks noChangeShapeType="1"/>
            </p:cNvCxnSpPr>
            <p:nvPr/>
          </p:nvCxnSpPr>
          <p:spPr bwMode="auto">
            <a:xfrm>
              <a:off x="3930" y="2250"/>
              <a:ext cx="345" cy="0"/>
            </a:xfrm>
            <a:prstGeom prst="straightConnector1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</p:cxnSp>
        <p:cxnSp>
          <p:nvCxnSpPr>
            <p:cNvPr id="1079" name="AutoShape 55"/>
            <p:cNvCxnSpPr>
              <a:cxnSpLocks noChangeShapeType="1"/>
            </p:cNvCxnSpPr>
            <p:nvPr/>
          </p:nvCxnSpPr>
          <p:spPr bwMode="auto">
            <a:xfrm>
              <a:off x="3945" y="2400"/>
              <a:ext cx="345" cy="0"/>
            </a:xfrm>
            <a:prstGeom prst="straightConnector1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</p:cxnSp>
        <p:cxnSp>
          <p:nvCxnSpPr>
            <p:cNvPr id="1080" name="AutoShape 56"/>
            <p:cNvCxnSpPr>
              <a:cxnSpLocks noChangeShapeType="1"/>
            </p:cNvCxnSpPr>
            <p:nvPr/>
          </p:nvCxnSpPr>
          <p:spPr bwMode="auto">
            <a:xfrm>
              <a:off x="3930" y="3915"/>
              <a:ext cx="345" cy="0"/>
            </a:xfrm>
            <a:prstGeom prst="straightConnector1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</p:cxnSp>
        <p:cxnSp>
          <p:nvCxnSpPr>
            <p:cNvPr id="1081" name="AutoShape 57"/>
            <p:cNvCxnSpPr>
              <a:cxnSpLocks noChangeShapeType="1"/>
            </p:cNvCxnSpPr>
            <p:nvPr/>
          </p:nvCxnSpPr>
          <p:spPr bwMode="auto">
            <a:xfrm>
              <a:off x="3930" y="4080"/>
              <a:ext cx="345" cy="0"/>
            </a:xfrm>
            <a:prstGeom prst="straightConnector1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</p:cxnSp>
        <p:grpSp>
          <p:nvGrpSpPr>
            <p:cNvPr id="1082" name="Group 58"/>
            <p:cNvGrpSpPr>
              <a:grpSpLocks/>
            </p:cNvGrpSpPr>
            <p:nvPr/>
          </p:nvGrpSpPr>
          <p:grpSpPr bwMode="auto">
            <a:xfrm>
              <a:off x="3930" y="4740"/>
              <a:ext cx="345" cy="165"/>
              <a:chOff x="1410" y="5520"/>
              <a:chExt cx="345" cy="165"/>
            </a:xfrm>
          </p:grpSpPr>
          <p:cxnSp>
            <p:nvCxnSpPr>
              <p:cNvPr id="1083" name="AutoShape 59"/>
              <p:cNvCxnSpPr>
                <a:cxnSpLocks noChangeShapeType="1"/>
              </p:cNvCxnSpPr>
              <p:nvPr/>
            </p:nvCxnSpPr>
            <p:spPr bwMode="auto">
              <a:xfrm>
                <a:off x="1410" y="5520"/>
                <a:ext cx="345" cy="0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1084" name="AutoShape 60"/>
              <p:cNvCxnSpPr>
                <a:cxnSpLocks noChangeShapeType="1"/>
              </p:cNvCxnSpPr>
              <p:nvPr/>
            </p:nvCxnSpPr>
            <p:spPr bwMode="auto">
              <a:xfrm>
                <a:off x="1410" y="5685"/>
                <a:ext cx="345" cy="0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grpSp>
          <p:nvGrpSpPr>
            <p:cNvPr id="1085" name="Group 61"/>
            <p:cNvGrpSpPr>
              <a:grpSpLocks/>
            </p:cNvGrpSpPr>
            <p:nvPr/>
          </p:nvGrpSpPr>
          <p:grpSpPr bwMode="auto">
            <a:xfrm>
              <a:off x="5460" y="3915"/>
              <a:ext cx="345" cy="165"/>
              <a:chOff x="1410" y="5520"/>
              <a:chExt cx="345" cy="165"/>
            </a:xfrm>
          </p:grpSpPr>
          <p:cxnSp>
            <p:nvCxnSpPr>
              <p:cNvPr id="1086" name="AutoShape 62"/>
              <p:cNvCxnSpPr>
                <a:cxnSpLocks noChangeShapeType="1"/>
              </p:cNvCxnSpPr>
              <p:nvPr/>
            </p:nvCxnSpPr>
            <p:spPr bwMode="auto">
              <a:xfrm>
                <a:off x="1410" y="5520"/>
                <a:ext cx="345" cy="0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1087" name="AutoShape 63"/>
              <p:cNvCxnSpPr>
                <a:cxnSpLocks noChangeShapeType="1"/>
              </p:cNvCxnSpPr>
              <p:nvPr/>
            </p:nvCxnSpPr>
            <p:spPr bwMode="auto">
              <a:xfrm>
                <a:off x="1410" y="5685"/>
                <a:ext cx="345" cy="0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grpSp>
          <p:nvGrpSpPr>
            <p:cNvPr id="1088" name="Group 64"/>
            <p:cNvGrpSpPr>
              <a:grpSpLocks/>
            </p:cNvGrpSpPr>
            <p:nvPr/>
          </p:nvGrpSpPr>
          <p:grpSpPr bwMode="auto">
            <a:xfrm>
              <a:off x="5460" y="3060"/>
              <a:ext cx="345" cy="165"/>
              <a:chOff x="1410" y="5520"/>
              <a:chExt cx="345" cy="165"/>
            </a:xfrm>
          </p:grpSpPr>
          <p:cxnSp>
            <p:nvCxnSpPr>
              <p:cNvPr id="1089" name="AutoShape 65"/>
              <p:cNvCxnSpPr>
                <a:cxnSpLocks noChangeShapeType="1"/>
              </p:cNvCxnSpPr>
              <p:nvPr/>
            </p:nvCxnSpPr>
            <p:spPr bwMode="auto">
              <a:xfrm>
                <a:off x="1410" y="5520"/>
                <a:ext cx="345" cy="0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1090" name="AutoShape 66"/>
              <p:cNvCxnSpPr>
                <a:cxnSpLocks noChangeShapeType="1"/>
              </p:cNvCxnSpPr>
              <p:nvPr/>
            </p:nvCxnSpPr>
            <p:spPr bwMode="auto">
              <a:xfrm>
                <a:off x="1410" y="5685"/>
                <a:ext cx="345" cy="0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grpSp>
          <p:nvGrpSpPr>
            <p:cNvPr id="1091" name="Group 67"/>
            <p:cNvGrpSpPr>
              <a:grpSpLocks/>
            </p:cNvGrpSpPr>
            <p:nvPr/>
          </p:nvGrpSpPr>
          <p:grpSpPr bwMode="auto">
            <a:xfrm>
              <a:off x="5460" y="2250"/>
              <a:ext cx="345" cy="165"/>
              <a:chOff x="1410" y="5520"/>
              <a:chExt cx="345" cy="165"/>
            </a:xfrm>
          </p:grpSpPr>
          <p:cxnSp>
            <p:nvCxnSpPr>
              <p:cNvPr id="1092" name="AutoShape 68"/>
              <p:cNvCxnSpPr>
                <a:cxnSpLocks noChangeShapeType="1"/>
              </p:cNvCxnSpPr>
              <p:nvPr/>
            </p:nvCxnSpPr>
            <p:spPr bwMode="auto">
              <a:xfrm>
                <a:off x="1410" y="5520"/>
                <a:ext cx="345" cy="0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1093" name="AutoShape 69"/>
              <p:cNvCxnSpPr>
                <a:cxnSpLocks noChangeShapeType="1"/>
              </p:cNvCxnSpPr>
              <p:nvPr/>
            </p:nvCxnSpPr>
            <p:spPr bwMode="auto">
              <a:xfrm>
                <a:off x="1410" y="5685"/>
                <a:ext cx="345" cy="0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grpSp>
          <p:nvGrpSpPr>
            <p:cNvPr id="1094" name="Group 70"/>
            <p:cNvGrpSpPr>
              <a:grpSpLocks/>
            </p:cNvGrpSpPr>
            <p:nvPr/>
          </p:nvGrpSpPr>
          <p:grpSpPr bwMode="auto">
            <a:xfrm>
              <a:off x="6930" y="2250"/>
              <a:ext cx="345" cy="165"/>
              <a:chOff x="1410" y="5520"/>
              <a:chExt cx="345" cy="165"/>
            </a:xfrm>
          </p:grpSpPr>
          <p:cxnSp>
            <p:nvCxnSpPr>
              <p:cNvPr id="1095" name="AutoShape 71"/>
              <p:cNvCxnSpPr>
                <a:cxnSpLocks noChangeShapeType="1"/>
              </p:cNvCxnSpPr>
              <p:nvPr/>
            </p:nvCxnSpPr>
            <p:spPr bwMode="auto">
              <a:xfrm>
                <a:off x="1410" y="5520"/>
                <a:ext cx="345" cy="0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1096" name="AutoShape 72"/>
              <p:cNvCxnSpPr>
                <a:cxnSpLocks noChangeShapeType="1"/>
              </p:cNvCxnSpPr>
              <p:nvPr/>
            </p:nvCxnSpPr>
            <p:spPr bwMode="auto">
              <a:xfrm>
                <a:off x="1410" y="5685"/>
                <a:ext cx="345" cy="0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grpSp>
          <p:nvGrpSpPr>
            <p:cNvPr id="1097" name="Group 73"/>
            <p:cNvGrpSpPr>
              <a:grpSpLocks/>
            </p:cNvGrpSpPr>
            <p:nvPr/>
          </p:nvGrpSpPr>
          <p:grpSpPr bwMode="auto">
            <a:xfrm>
              <a:off x="6930" y="3915"/>
              <a:ext cx="345" cy="165"/>
              <a:chOff x="1410" y="5520"/>
              <a:chExt cx="345" cy="165"/>
            </a:xfrm>
          </p:grpSpPr>
          <p:cxnSp>
            <p:nvCxnSpPr>
              <p:cNvPr id="1098" name="AutoShape 74"/>
              <p:cNvCxnSpPr>
                <a:cxnSpLocks noChangeShapeType="1"/>
              </p:cNvCxnSpPr>
              <p:nvPr/>
            </p:nvCxnSpPr>
            <p:spPr bwMode="auto">
              <a:xfrm>
                <a:off x="1410" y="5520"/>
                <a:ext cx="345" cy="0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1099" name="AutoShape 75"/>
              <p:cNvCxnSpPr>
                <a:cxnSpLocks noChangeShapeType="1"/>
              </p:cNvCxnSpPr>
              <p:nvPr/>
            </p:nvCxnSpPr>
            <p:spPr bwMode="auto">
              <a:xfrm>
                <a:off x="1410" y="5685"/>
                <a:ext cx="345" cy="0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grpSp>
          <p:nvGrpSpPr>
            <p:cNvPr id="1100" name="Group 76"/>
            <p:cNvGrpSpPr>
              <a:grpSpLocks/>
            </p:cNvGrpSpPr>
            <p:nvPr/>
          </p:nvGrpSpPr>
          <p:grpSpPr bwMode="auto">
            <a:xfrm>
              <a:off x="6930" y="4665"/>
              <a:ext cx="345" cy="165"/>
              <a:chOff x="1410" y="5520"/>
              <a:chExt cx="345" cy="165"/>
            </a:xfrm>
          </p:grpSpPr>
          <p:cxnSp>
            <p:nvCxnSpPr>
              <p:cNvPr id="1101" name="AutoShape 77"/>
              <p:cNvCxnSpPr>
                <a:cxnSpLocks noChangeShapeType="1"/>
              </p:cNvCxnSpPr>
              <p:nvPr/>
            </p:nvCxnSpPr>
            <p:spPr bwMode="auto">
              <a:xfrm>
                <a:off x="1410" y="5520"/>
                <a:ext cx="345" cy="0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1102" name="AutoShape 78"/>
              <p:cNvCxnSpPr>
                <a:cxnSpLocks noChangeShapeType="1"/>
              </p:cNvCxnSpPr>
              <p:nvPr/>
            </p:nvCxnSpPr>
            <p:spPr bwMode="auto">
              <a:xfrm>
                <a:off x="1410" y="5685"/>
                <a:ext cx="345" cy="0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</p:grpSp>
    </p:spTree>
    <p:extLst>
      <p:ext uri="{BB962C8B-B14F-4D97-AF65-F5344CB8AC3E}">
        <p14:creationId xmlns:p14="http://schemas.microsoft.com/office/powerpoint/2010/main" val="3105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</Words>
  <Application>Microsoft Office PowerPoint</Application>
  <PresentationFormat>Экран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Тема Office</vt:lpstr>
      <vt:lpstr>1_Аспект</vt:lpstr>
      <vt:lpstr>1_Тема Office</vt:lpstr>
      <vt:lpstr>Занятие №9</vt:lpstr>
      <vt:lpstr>Исключите лишнюю фигуру: </vt:lpstr>
      <vt:lpstr>Решение домашних задач</vt:lpstr>
      <vt:lpstr>Решение олимпиадных задач.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№9</dc:title>
  <dc:creator>Elena</dc:creator>
  <cp:lastModifiedBy>Elena</cp:lastModifiedBy>
  <cp:revision>2</cp:revision>
  <dcterms:created xsi:type="dcterms:W3CDTF">2023-11-19T12:09:15Z</dcterms:created>
  <dcterms:modified xsi:type="dcterms:W3CDTF">2023-11-19T12:17:34Z</dcterms:modified>
</cp:coreProperties>
</file>