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31"/>
  </p:notesMasterIdLst>
  <p:sldIdLst>
    <p:sldId id="287" r:id="rId2"/>
    <p:sldId id="281" r:id="rId3"/>
    <p:sldId id="288" r:id="rId4"/>
    <p:sldId id="257" r:id="rId5"/>
    <p:sldId id="279" r:id="rId6"/>
    <p:sldId id="283" r:id="rId7"/>
    <p:sldId id="282" r:id="rId8"/>
    <p:sldId id="286" r:id="rId9"/>
    <p:sldId id="258" r:id="rId10"/>
    <p:sldId id="259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84" r:id="rId22"/>
    <p:sldId id="272" r:id="rId23"/>
    <p:sldId id="289" r:id="rId24"/>
    <p:sldId id="273" r:id="rId25"/>
    <p:sldId id="278" r:id="rId26"/>
    <p:sldId id="276" r:id="rId27"/>
    <p:sldId id="277" r:id="rId28"/>
    <p:sldId id="280" r:id="rId29"/>
    <p:sldId id="285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91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1594" autoAdjust="0"/>
  </p:normalViewPr>
  <p:slideViewPr>
    <p:cSldViewPr>
      <p:cViewPr varScale="1">
        <p:scale>
          <a:sx n="91" d="100"/>
          <a:sy n="91" d="100"/>
        </p:scale>
        <p:origin x="-137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ACA59D9-3652-400E-B922-33FDF7DF7164}" type="datetimeFigureOut">
              <a:rPr lang="ru-RU"/>
              <a:pPr>
                <a:defRPr/>
              </a:pPr>
              <a:t>23.11.2020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7855703-AB62-425F-84D1-0C0F665999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5797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5798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2EB8A-605A-4A40-8170-9D9A44706FE9}" type="datetimeFigureOut">
              <a:rPr lang="ru-RU"/>
              <a:pPr>
                <a:defRPr/>
              </a:pPr>
              <a:t>23.11.2020</a:t>
            </a:fld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0B46D-802A-449B-AB84-155A0E4A98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501A69-BFDD-4A9E-93A1-D1ED2EACB958}" type="datetimeFigureOut">
              <a:rPr lang="ru-RU"/>
              <a:pPr>
                <a:defRPr/>
              </a:pPr>
              <a:t>23.11.2020</a:t>
            </a:fld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26B35B-C6B1-490C-BDE9-D7E8F2C90B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110A7-5978-4316-9262-4F4C4C0FE77D}" type="datetimeFigureOut">
              <a:rPr lang="ru-RU"/>
              <a:pPr>
                <a:defRPr/>
              </a:pPr>
              <a:t>23.11.2020</a:t>
            </a:fld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74646-5376-46F1-BFEA-34505FA4A2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335E5C-3CE5-42D4-966A-83C6BA2D661D}" type="datetimeFigureOut">
              <a:rPr lang="ru-RU"/>
              <a:pPr>
                <a:defRPr/>
              </a:pPr>
              <a:t>23.11.2020</a:t>
            </a:fld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C9A80C-47DA-4BAA-BBB4-F7A06FA294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7340A-D19F-452D-A82B-A7218574A330}" type="datetimeFigureOut">
              <a:rPr lang="ru-RU"/>
              <a:pPr>
                <a:defRPr/>
              </a:pPr>
              <a:t>23.11.2020</a:t>
            </a:fld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8A543F-D8B9-43C7-92A5-0D1E56575D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8A6B4D-E4BF-4588-9D2E-BF1E74BA6EB2}" type="datetimeFigureOut">
              <a:rPr lang="ru-RU"/>
              <a:pPr>
                <a:defRPr/>
              </a:pPr>
              <a:t>23.11.2020</a:t>
            </a:fld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038EEA-1C98-4CDB-ADB4-49904515E1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75FA35-4AC4-4D92-A19E-C157D1B66751}" type="datetimeFigureOut">
              <a:rPr lang="ru-RU"/>
              <a:pPr>
                <a:defRPr/>
              </a:pPr>
              <a:t>23.11.2020</a:t>
            </a:fld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8F4B3A-DF4E-4354-A0C9-2CB0939A44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CE5F1A-84F1-4B7C-9FD1-AE340759B3E0}" type="datetimeFigureOut">
              <a:rPr lang="ru-RU"/>
              <a:pPr>
                <a:defRPr/>
              </a:pPr>
              <a:t>23.11.2020</a:t>
            </a:fld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18E497-F6D7-4F75-A20E-5A870A3776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797BA5-38AF-4C4E-9798-2421A01A12DD}" type="datetimeFigureOut">
              <a:rPr lang="ru-RU"/>
              <a:pPr>
                <a:defRPr/>
              </a:pPr>
              <a:t>23.11.2020</a:t>
            </a:fld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C741D2-0148-4D6E-AE3B-557A22EF07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32BDB8-D5DE-4989-A052-9C5F69406643}" type="datetimeFigureOut">
              <a:rPr lang="ru-RU"/>
              <a:pPr>
                <a:defRPr/>
              </a:pPr>
              <a:t>23.11.2020</a:t>
            </a:fld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757010-312A-4D4F-BF39-131C81893F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539067-4827-474D-8DCB-62AC58E4EB2C}" type="datetimeFigureOut">
              <a:rPr lang="ru-RU"/>
              <a:pPr>
                <a:defRPr/>
              </a:pPr>
              <a:t>23.11.2020</a:t>
            </a:fld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472CEC-2C9A-4EDF-9237-3906C26C06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7475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475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475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475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475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476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476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476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476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476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476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476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476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476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476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477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477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477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4773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477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4775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EF5AE6C1-C55D-4BAF-869C-059F907A4212}" type="datetimeFigureOut">
              <a:rPr lang="ru-RU"/>
              <a:pPr>
                <a:defRPr/>
              </a:pPr>
              <a:t>23.11.2020</a:t>
            </a:fld>
            <a:endParaRPr lang="ru-RU"/>
          </a:p>
        </p:txBody>
      </p:sp>
      <p:sp>
        <p:nvSpPr>
          <p:cNvPr id="74776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4777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B9952ACE-4D22-40E5-AA37-84DE99A8F0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5" r:id="rId1"/>
    <p:sldLayoutId id="2147483694" r:id="rId2"/>
    <p:sldLayoutId id="2147483693" r:id="rId3"/>
    <p:sldLayoutId id="2147483692" r:id="rId4"/>
    <p:sldLayoutId id="2147483691" r:id="rId5"/>
    <p:sldLayoutId id="2147483690" r:id="rId6"/>
    <p:sldLayoutId id="2147483689" r:id="rId7"/>
    <p:sldLayoutId id="2147483688" r:id="rId8"/>
    <p:sldLayoutId id="2147483687" r:id="rId9"/>
    <p:sldLayoutId id="2147483686" r:id="rId10"/>
    <p:sldLayoutId id="2147483685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K:\&#1079;&#1072;&#1085;&#1103;&#1090;&#1080;&#1077;%20&#1082;%20&#1072;&#1090;&#1077;&#1089;&#1090;&#1072;&#1094;&#1080;&#1080;%202020\&#1042;&#1077;&#1089;&#1077;&#1083;&#1072;&#1103;%20&#1084;&#1091;&#1079;&#1099;&#1082;&#1072;%20&#8212;%20Dam-Da-Da%20(&#1044;&#1083;&#1103;%20&#1082;&#1086;&#1085;&#1082;&#1091;&#1088;&#1089;&#1086;&#1074;)%20%20&#1076;&#1077;&#1090;.mp3" TargetMode="External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K:\&#1079;&#1072;&#1085;&#1103;&#1090;&#1080;&#1077;%20&#1082;%20&#1072;&#1090;&#1077;&#1089;&#1090;&#1072;&#1094;&#1080;&#1080;%202020\samolet.mp4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K:\&#1079;&#1072;&#1085;&#1103;&#1090;&#1080;&#1077;%20&#1082;%20&#1072;&#1090;&#1077;&#1089;&#1090;&#1072;&#1094;&#1080;&#1080;%202020\fonovaa_muzyka_10_tri_oreska_dla_zoluski_skazocnaa_muzyka_(5music.me).mp3" TargetMode="External"/><Relationship Id="rId4" Type="http://schemas.openxmlformats.org/officeDocument/2006/relationships/image" Target="../media/image8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K:\&#1079;&#1072;&#1085;&#1103;&#1090;&#1080;&#1077;%20&#1082;%20&#1072;&#1090;&#1077;&#1089;&#1090;&#1072;&#1094;&#1080;&#1080;%202020\&#1042;&#1077;&#1089;&#1105;&#1083;&#1072;&#1103;%20&#1084;&#1091;&#1079;&#1099;&#1082;&#1072;%20&#8212;%20&#1052;&#1091;&#1079;&#1099;&#1082;&#1072;%20&#1076;&#1083;&#1103;%20&#1082;&#1086;&#1085;&#1082;&#1091;&#1088;&#1089;&#1086;&#1074;%202.mp3" TargetMode="Externa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Компьютер\Desktop\f10e75eebe0f003463b9c1744b038266--background-paper-recipe-car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7813"/>
            <a:ext cx="8229600" cy="1014412"/>
          </a:xfrm>
        </p:spPr>
        <p:txBody>
          <a:bodyPr/>
          <a:lstStyle/>
          <a:p>
            <a:pPr eaLnBrk="1" hangingPunct="1">
              <a:defRPr/>
            </a:pPr>
            <a:r>
              <a:rPr lang="ru-RU">
                <a:solidFill>
                  <a:schemeClr val="hlink"/>
                </a:solidFill>
              </a:rPr>
              <a:t>Правила для Золушки:</a:t>
            </a:r>
          </a:p>
        </p:txBody>
      </p:sp>
      <p:sp>
        <p:nvSpPr>
          <p:cNvPr id="19458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428750"/>
            <a:ext cx="8229600" cy="4697413"/>
          </a:xfrm>
        </p:spPr>
        <p:txBody>
          <a:bodyPr/>
          <a:lstStyle/>
          <a:p>
            <a:pPr eaLnBrk="1" hangingPunct="1">
              <a:defRPr/>
            </a:pPr>
            <a:r>
              <a:rPr lang="ru-RU">
                <a:solidFill>
                  <a:schemeClr val="hlink"/>
                </a:solidFill>
              </a:rPr>
              <a:t>Вставай пораньше, успеешь побольше.</a:t>
            </a:r>
          </a:p>
          <a:p>
            <a:pPr eaLnBrk="1" hangingPunct="1">
              <a:defRPr/>
            </a:pPr>
            <a:r>
              <a:rPr lang="ru-RU">
                <a:solidFill>
                  <a:schemeClr val="hlink"/>
                </a:solidFill>
              </a:rPr>
              <a:t>В доме содержи порядок.</a:t>
            </a:r>
          </a:p>
          <a:p>
            <a:pPr eaLnBrk="1" hangingPunct="1">
              <a:defRPr/>
            </a:pPr>
            <a:r>
              <a:rPr lang="ru-RU">
                <a:solidFill>
                  <a:schemeClr val="hlink"/>
                </a:solidFill>
              </a:rPr>
              <a:t>Следи за своим внешним видом.</a:t>
            </a:r>
          </a:p>
          <a:p>
            <a:pPr eaLnBrk="1" hangingPunct="1">
              <a:defRPr/>
            </a:pPr>
            <a:r>
              <a:rPr lang="ru-RU">
                <a:solidFill>
                  <a:schemeClr val="hlink"/>
                </a:solidFill>
              </a:rPr>
              <a:t>Помогай старшим и младшим.</a:t>
            </a:r>
          </a:p>
          <a:p>
            <a:pPr eaLnBrk="1" hangingPunct="1">
              <a:defRPr/>
            </a:pPr>
            <a:r>
              <a:rPr lang="ru-RU">
                <a:solidFill>
                  <a:schemeClr val="hlink"/>
                </a:solidFill>
              </a:rPr>
              <a:t>Выполняй все то, о чем попросят тебя родители.</a:t>
            </a:r>
          </a:p>
          <a:p>
            <a:pPr eaLnBrk="1" hangingPunct="1">
              <a:defRPr/>
            </a:pPr>
            <a:r>
              <a:rPr lang="ru-RU">
                <a:solidFill>
                  <a:schemeClr val="hlink"/>
                </a:solidFill>
              </a:rPr>
              <a:t>Учись любому делу, оно всегда пригодится в жизни.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7813"/>
            <a:ext cx="8229600" cy="1014412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900"/>
              <a:t>    «Что умеют наши руки»                                           Если я умею  мыть пол, то…(продолжи мысль) </a:t>
            </a:r>
          </a:p>
        </p:txBody>
      </p:sp>
      <p:pic>
        <p:nvPicPr>
          <p:cNvPr id="20482" name="Содержимое 3" descr="http://doc4web.ru/uploads/files/37/36169/hello_html_39e863fa.jpg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00125" y="1357313"/>
            <a:ext cx="7343775" cy="49291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7813"/>
            <a:ext cx="8229600" cy="795337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/>
              <a:t>Если я умею вышивать, то…</a:t>
            </a:r>
          </a:p>
        </p:txBody>
      </p:sp>
      <p:pic>
        <p:nvPicPr>
          <p:cNvPr id="21506" name="Содержимое 3" descr="http://doc4web.ru/uploads/files/37/36169/hello_html_74e04e48.jpg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92338" y="1930400"/>
            <a:ext cx="4759325" cy="38703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7813"/>
            <a:ext cx="8229600" cy="795337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/>
              <a:t>Если я умею мыть посуду, то…</a:t>
            </a:r>
          </a:p>
        </p:txBody>
      </p:sp>
      <p:pic>
        <p:nvPicPr>
          <p:cNvPr id="22530" name="Содержимое 3" descr="http://doc4web.ru/uploads/files/37/36169/hello_html_m2144836c.jpg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490788" y="1725613"/>
            <a:ext cx="4162425" cy="42767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7813"/>
            <a:ext cx="8229600" cy="795337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/>
              <a:t>Если я умею подметать пол, то…</a:t>
            </a:r>
          </a:p>
        </p:txBody>
      </p:sp>
      <p:pic>
        <p:nvPicPr>
          <p:cNvPr id="23554" name="Содержимое 3" descr="http://doc4web.ru/uploads/files/37/36169/hello_html_m703c1483.jpg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71750" y="2071688"/>
            <a:ext cx="3357563" cy="35020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7813"/>
            <a:ext cx="8229600" cy="868362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/>
              <a:t>Если я умею забивать гвозди, то…</a:t>
            </a:r>
          </a:p>
        </p:txBody>
      </p:sp>
      <p:pic>
        <p:nvPicPr>
          <p:cNvPr id="24578" name="Содержимое 3" descr="http://doc4web.ru/uploads/files/37/36169/hello_html_62cad83a.jpg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28813" y="1600200"/>
            <a:ext cx="4357687" cy="45307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7813"/>
            <a:ext cx="8229600" cy="941387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/>
              <a:t>Если я умею готовить еду, то…</a:t>
            </a:r>
          </a:p>
        </p:txBody>
      </p:sp>
      <p:pic>
        <p:nvPicPr>
          <p:cNvPr id="25602" name="Содержимое 3" descr="http://doc4web.ru/uploads/files/37/36169/hello_html_287c5e42.jpg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28750" y="1785938"/>
            <a:ext cx="6145213" cy="4073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7813"/>
            <a:ext cx="8229600" cy="868362"/>
          </a:xfrm>
        </p:spPr>
        <p:txBody>
          <a:bodyPr/>
          <a:lstStyle/>
          <a:p>
            <a:pPr eaLnBrk="1" hangingPunct="1">
              <a:defRPr/>
            </a:pPr>
            <a:r>
              <a:rPr lang="ru-RU" sz="3100"/>
              <a:t>Если я умею ремонтировать мебель, то…</a:t>
            </a:r>
          </a:p>
        </p:txBody>
      </p:sp>
      <p:pic>
        <p:nvPicPr>
          <p:cNvPr id="26626" name="Содержимое 3" descr="http://doc4web.ru/uploads/files/37/36169/hello_html_468cc108.jpg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000250" y="1714500"/>
            <a:ext cx="4500563" cy="40052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7813"/>
            <a:ext cx="8229600" cy="7239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/>
              <a:t>Если я умею пылесосить, то…</a:t>
            </a:r>
          </a:p>
        </p:txBody>
      </p:sp>
      <p:pic>
        <p:nvPicPr>
          <p:cNvPr id="27650" name="Содержимое 3" descr="http://doc4web.ru/uploads/files/37/36169/hello_html_3a7dad7f.jpg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41475" y="1600200"/>
            <a:ext cx="5643563" cy="45307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7813"/>
            <a:ext cx="8229600" cy="795337"/>
          </a:xfrm>
        </p:spPr>
        <p:txBody>
          <a:bodyPr/>
          <a:lstStyle/>
          <a:p>
            <a:pPr eaLnBrk="1" hangingPunct="1">
              <a:defRPr/>
            </a:pPr>
            <a:r>
              <a:rPr lang="ru-RU" sz="3100"/>
              <a:t>Если я умею ухаживать за цветами, то…</a:t>
            </a:r>
          </a:p>
        </p:txBody>
      </p:sp>
      <p:pic>
        <p:nvPicPr>
          <p:cNvPr id="28674" name="Содержимое 3" descr="http://doc4web.ru/uploads/files/37/36169/hello_html_2d4660ae.jpg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14563" y="1500188"/>
            <a:ext cx="4429125" cy="4643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24744"/>
            <a:ext cx="8424936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7813"/>
            <a:ext cx="8229600" cy="868362"/>
          </a:xfrm>
        </p:spPr>
        <p:txBody>
          <a:bodyPr/>
          <a:lstStyle/>
          <a:p>
            <a:pPr eaLnBrk="1" hangingPunct="1">
              <a:defRPr/>
            </a:pPr>
            <a:r>
              <a:rPr lang="ru-RU">
                <a:solidFill>
                  <a:schemeClr val="hlink"/>
                </a:solidFill>
              </a:rPr>
              <a:t>«Заметь, что нужно сделать»</a:t>
            </a:r>
            <a:r>
              <a:rPr lang="ru-RU"/>
              <a:t> </a:t>
            </a:r>
          </a:p>
        </p:txBody>
      </p:sp>
      <p:sp>
        <p:nvSpPr>
          <p:cNvPr id="30722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buNone/>
              <a:defRPr/>
            </a:pPr>
            <a:endParaRPr lang="ru-RU" dirty="0">
              <a:solidFill>
                <a:schemeClr val="hlink"/>
              </a:solidFill>
            </a:endParaRPr>
          </a:p>
          <a:p>
            <a:pPr eaLnBrk="1" hangingPunct="1">
              <a:buNone/>
              <a:defRPr/>
            </a:pPr>
            <a:r>
              <a:rPr lang="ru-RU" dirty="0">
                <a:solidFill>
                  <a:schemeClr val="hlink"/>
                </a:solidFill>
              </a:rPr>
              <a:t> </a:t>
            </a:r>
            <a:r>
              <a:rPr lang="ru-RU" dirty="0" smtClean="0">
                <a:solidFill>
                  <a:schemeClr val="hlink"/>
                </a:solidFill>
              </a:rPr>
              <a:t>            Пришить пуговицы;</a:t>
            </a:r>
            <a:endParaRPr lang="ru-RU" dirty="0">
              <a:solidFill>
                <a:schemeClr val="hlink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hlink"/>
              </a:solidFill>
            </a:endParaRPr>
          </a:p>
          <a:p>
            <a:pPr eaLnBrk="1" hangingPunct="1">
              <a:buNone/>
              <a:defRPr/>
            </a:pPr>
            <a:r>
              <a:rPr lang="ru-RU" dirty="0" smtClean="0">
                <a:solidFill>
                  <a:schemeClr val="hlink"/>
                </a:solidFill>
              </a:rPr>
              <a:t>               Подклеить  книги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мпьютер\Desktop\depositphotos_12800472-stock-photo-child-cutting-out-scissors-pap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86669"/>
          </a:xfrm>
          <a:prstGeom prst="rect">
            <a:avLst/>
          </a:prstGeom>
          <a:noFill/>
        </p:spPr>
      </p:pic>
      <p:pic>
        <p:nvPicPr>
          <p:cNvPr id="3" name="Веселая музыка — Dam-Da-Da (Для конкурсов)  де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316416" y="220486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612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7813"/>
            <a:ext cx="8229600" cy="65405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dirty="0">
                <a:solidFill>
                  <a:schemeClr val="hlink"/>
                </a:solidFill>
              </a:rPr>
              <a:t>Физкультминутка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071563"/>
            <a:ext cx="8229600" cy="50546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/>
              <a:t>      </a:t>
            </a:r>
            <a:r>
              <a:rPr lang="ru-RU" sz="2400" dirty="0" smtClean="0">
                <a:solidFill>
                  <a:schemeClr val="hlink"/>
                </a:solidFill>
              </a:rPr>
              <a:t>     </a:t>
            </a:r>
            <a:endParaRPr lang="ru-RU" sz="2400" dirty="0">
              <a:solidFill>
                <a:schemeClr val="hlink"/>
              </a:solidFill>
            </a:endParaRPr>
          </a:p>
        </p:txBody>
      </p:sp>
      <p:pic>
        <p:nvPicPr>
          <p:cNvPr id="5" name="samolet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51520" y="980728"/>
            <a:ext cx="8496944" cy="56166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899592" y="1449074"/>
            <a:ext cx="756084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     Работа        с                 пословицами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7813"/>
            <a:ext cx="8229600" cy="868362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>
                <a:solidFill>
                  <a:schemeClr val="hlink"/>
                </a:solidFill>
              </a:rPr>
              <a:t>Пословицы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052513"/>
            <a:ext cx="8229600" cy="5256212"/>
          </a:xfrm>
        </p:spPr>
        <p:txBody>
          <a:bodyPr>
            <a:normAutofit/>
          </a:bodyPr>
          <a:lstStyle/>
          <a:p>
            <a:pPr marL="514350" indent="-514350"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hlink"/>
                </a:solidFill>
              </a:rPr>
              <a:t>1,«Двое </a:t>
            </a:r>
            <a:r>
              <a:rPr lang="ru-RU" dirty="0">
                <a:solidFill>
                  <a:schemeClr val="hlink"/>
                </a:solidFill>
              </a:rPr>
              <a:t>пашут, а семеро руками машут»</a:t>
            </a:r>
          </a:p>
          <a:p>
            <a:pPr marL="514350" indent="-514350" eaLnBrk="1" hangingPunct="1">
              <a:buFont typeface="Wingdings" pitchFamily="2" charset="2"/>
              <a:buNone/>
              <a:defRPr/>
            </a:pPr>
            <a:r>
              <a:rPr lang="ru-RU" dirty="0">
                <a:solidFill>
                  <a:schemeClr val="hlink"/>
                </a:solidFill>
              </a:rPr>
              <a:t>2</a:t>
            </a:r>
            <a:r>
              <a:rPr lang="ru-RU" dirty="0" smtClean="0">
                <a:solidFill>
                  <a:schemeClr val="hlink"/>
                </a:solidFill>
              </a:rPr>
              <a:t>.   </a:t>
            </a:r>
            <a:r>
              <a:rPr lang="ru-RU" dirty="0">
                <a:solidFill>
                  <a:schemeClr val="hlink"/>
                </a:solidFill>
              </a:rPr>
              <a:t>К чему душа лежит, к тому и руки приложатся.</a:t>
            </a:r>
          </a:p>
          <a:p>
            <a:pPr marL="514350" indent="-514350"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hlink"/>
                </a:solidFill>
              </a:rPr>
              <a:t>3.  Мала </a:t>
            </a:r>
            <a:r>
              <a:rPr lang="ru-RU" dirty="0">
                <a:solidFill>
                  <a:schemeClr val="hlink"/>
                </a:solidFill>
              </a:rPr>
              <a:t>пчелка, да и та работает.</a:t>
            </a:r>
          </a:p>
          <a:p>
            <a:pPr marL="514350" indent="-514350"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hlink"/>
                </a:solidFill>
              </a:rPr>
              <a:t>4. «Сделал </a:t>
            </a:r>
            <a:r>
              <a:rPr lang="ru-RU" dirty="0">
                <a:solidFill>
                  <a:schemeClr val="hlink"/>
                </a:solidFill>
              </a:rPr>
              <a:t>дело, гуляй смело»</a:t>
            </a:r>
          </a:p>
          <a:p>
            <a:pPr marL="514350" indent="-514350"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hlink"/>
                </a:solidFill>
              </a:rPr>
              <a:t>5. «Какова </a:t>
            </a:r>
            <a:r>
              <a:rPr lang="ru-RU" dirty="0">
                <a:solidFill>
                  <a:schemeClr val="hlink"/>
                </a:solidFill>
              </a:rPr>
              <a:t>пряха, такова на ней и рубаха» </a:t>
            </a:r>
          </a:p>
          <a:p>
            <a:pPr marL="514350" indent="-514350"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hlink"/>
                </a:solidFill>
              </a:rPr>
              <a:t>6.  Не </a:t>
            </a:r>
            <a:r>
              <a:rPr lang="ru-RU" dirty="0">
                <a:solidFill>
                  <a:schemeClr val="hlink"/>
                </a:solidFill>
              </a:rPr>
              <a:t>пеняй на соседа, коли спишь до обеда.</a:t>
            </a:r>
          </a:p>
          <a:p>
            <a:pPr marL="514350" indent="-514350"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hlink"/>
                </a:solidFill>
              </a:rPr>
              <a:t>7.  На </a:t>
            </a:r>
            <a:r>
              <a:rPr lang="ru-RU" dirty="0">
                <a:solidFill>
                  <a:schemeClr val="hlink"/>
                </a:solidFill>
              </a:rPr>
              <a:t>полатях лежать, так и хлеба не видать. </a:t>
            </a:r>
          </a:p>
          <a:p>
            <a:pPr marL="514350" indent="-514350"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hlink"/>
                </a:solidFill>
              </a:rPr>
              <a:t>8.  Без </a:t>
            </a:r>
            <a:r>
              <a:rPr lang="ru-RU" dirty="0">
                <a:solidFill>
                  <a:schemeClr val="hlink"/>
                </a:solidFill>
              </a:rPr>
              <a:t>труда не вытянуть  и рыбки из пруда.</a:t>
            </a:r>
          </a:p>
          <a:p>
            <a:pPr marL="514350" indent="-514350" eaLnBrk="1" hangingPunct="1">
              <a:buFont typeface="Arial" charset="0"/>
              <a:buAutoNum type="arabicPeriod" startAt="3"/>
              <a:defRPr/>
            </a:pPr>
            <a:endParaRPr lang="ru-RU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>
                <a:solidFill>
                  <a:schemeClr val="hlink"/>
                </a:solidFill>
              </a:rPr>
              <a:t>Помогите Емеле</a:t>
            </a:r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>
                <a:solidFill>
                  <a:schemeClr val="hlink"/>
                </a:solidFill>
              </a:rPr>
              <a:t>Уборщица-техничка в учреждениях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>
                <a:solidFill>
                  <a:schemeClr val="hlink"/>
                </a:solidFill>
              </a:rPr>
              <a:t>Санитарка в больнице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>
                <a:solidFill>
                  <a:schemeClr val="hlink"/>
                </a:solidFill>
              </a:rPr>
              <a:t>Нянечка в детском саду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>
                <a:solidFill>
                  <a:schemeClr val="hlink"/>
                </a:solidFill>
              </a:rPr>
              <a:t>Дворник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>
                <a:solidFill>
                  <a:schemeClr val="hlink"/>
                </a:solidFill>
              </a:rPr>
              <a:t>Маляр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>
                <a:solidFill>
                  <a:schemeClr val="hlink"/>
                </a:solidFill>
              </a:rPr>
              <a:t>Каменщик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>
                <a:solidFill>
                  <a:schemeClr val="hlink"/>
                </a:solidFill>
              </a:rPr>
              <a:t>Цветовод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/>
          </a:p>
          <a:p>
            <a:pPr eaLnBrk="1" hangingPunct="1">
              <a:lnSpc>
                <a:spcPct val="80000"/>
              </a:lnSpc>
              <a:defRPr/>
            </a:pPr>
            <a:endParaRPr lang="ru-RU" sz="2000"/>
          </a:p>
          <a:p>
            <a:pPr eaLnBrk="1" hangingPunct="1">
              <a:lnSpc>
                <a:spcPct val="80000"/>
              </a:lnSpc>
              <a:defRPr/>
            </a:pPr>
            <a:endParaRPr lang="ru-RU" sz="2000"/>
          </a:p>
        </p:txBody>
      </p:sp>
      <p:sp>
        <p:nvSpPr>
          <p:cNvPr id="76806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>
                <a:solidFill>
                  <a:schemeClr val="hlink"/>
                </a:solidFill>
              </a:rPr>
              <a:t>ухаживает за цветами, выращивает рассаду.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80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>
                <a:solidFill>
                  <a:schemeClr val="hlink"/>
                </a:solidFill>
              </a:rPr>
              <a:t>убирает мусор во дворе, чистит снег зимой.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80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>
                <a:solidFill>
                  <a:schemeClr val="hlink"/>
                </a:solidFill>
              </a:rPr>
              <a:t>строит дома, месит раствор.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80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>
                <a:solidFill>
                  <a:schemeClr val="hlink"/>
                </a:solidFill>
              </a:rPr>
              <a:t>ухаживает за больными, моет пол, вытирает пыль.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80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>
                <a:solidFill>
                  <a:schemeClr val="hlink"/>
                </a:solidFill>
              </a:rPr>
              <a:t>убирает помещения, вытирает пыль.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80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>
                <a:solidFill>
                  <a:schemeClr val="hlink"/>
                </a:solidFill>
              </a:rPr>
              <a:t>ухаживает за детьми, моет пол.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80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>
                <a:solidFill>
                  <a:schemeClr val="hlink"/>
                </a:solidFill>
              </a:rPr>
              <a:t>красит стены, клеит обои.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80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80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80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400">
              <a:solidFill>
                <a:schemeClr val="hlink"/>
              </a:solidFill>
            </a:endParaRPr>
          </a:p>
        </p:txBody>
      </p:sp>
      <p:sp>
        <p:nvSpPr>
          <p:cNvPr id="76807" name="Line 7"/>
          <p:cNvSpPr>
            <a:spLocks noChangeShapeType="1"/>
          </p:cNvSpPr>
          <p:nvPr/>
        </p:nvSpPr>
        <p:spPr bwMode="auto">
          <a:xfrm>
            <a:off x="3348038" y="1773238"/>
            <a:ext cx="1368425" cy="2808287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6808" name="Line 8"/>
          <p:cNvSpPr>
            <a:spLocks noChangeShapeType="1"/>
          </p:cNvSpPr>
          <p:nvPr/>
        </p:nvSpPr>
        <p:spPr bwMode="auto">
          <a:xfrm>
            <a:off x="3276600" y="2636838"/>
            <a:ext cx="1439863" cy="1223962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6809" name="Line 9"/>
          <p:cNvSpPr>
            <a:spLocks noChangeShapeType="1"/>
          </p:cNvSpPr>
          <p:nvPr/>
        </p:nvSpPr>
        <p:spPr bwMode="auto">
          <a:xfrm>
            <a:off x="3492500" y="3284538"/>
            <a:ext cx="1223963" cy="187325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6810" name="Line 10"/>
          <p:cNvSpPr>
            <a:spLocks noChangeShapeType="1"/>
          </p:cNvSpPr>
          <p:nvPr/>
        </p:nvSpPr>
        <p:spPr bwMode="auto">
          <a:xfrm flipV="1">
            <a:off x="2124075" y="2565400"/>
            <a:ext cx="2519363" cy="12954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6811" name="Line 11"/>
          <p:cNvSpPr>
            <a:spLocks noChangeShapeType="1"/>
          </p:cNvSpPr>
          <p:nvPr/>
        </p:nvSpPr>
        <p:spPr bwMode="auto">
          <a:xfrm>
            <a:off x="1835150" y="4437063"/>
            <a:ext cx="2808288" cy="1223962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6812" name="Line 12"/>
          <p:cNvSpPr>
            <a:spLocks noChangeShapeType="1"/>
          </p:cNvSpPr>
          <p:nvPr/>
        </p:nvSpPr>
        <p:spPr bwMode="auto">
          <a:xfrm flipV="1">
            <a:off x="2195513" y="3284538"/>
            <a:ext cx="2447925" cy="1800225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6813" name="Line 13"/>
          <p:cNvSpPr>
            <a:spLocks noChangeShapeType="1"/>
          </p:cNvSpPr>
          <p:nvPr/>
        </p:nvSpPr>
        <p:spPr bwMode="auto">
          <a:xfrm flipV="1">
            <a:off x="2051050" y="1773238"/>
            <a:ext cx="2592388" cy="3887787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68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68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68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68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68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68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68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68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68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68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68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68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68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68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7" grpId="0" animBg="1"/>
      <p:bldP spid="76808" grpId="0" animBg="1"/>
      <p:bldP spid="76809" grpId="0" animBg="1"/>
      <p:bldP spid="76810" grpId="0" animBg="1"/>
      <p:bldP spid="76811" grpId="0" animBg="1"/>
      <p:bldP spid="76812" grpId="0" animBg="1"/>
      <p:bldP spid="7681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7813"/>
            <a:ext cx="8229600" cy="65405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>
                <a:solidFill>
                  <a:schemeClr val="hlink"/>
                </a:solidFill>
              </a:rPr>
              <a:t>У птицы крылья для полета, у человека руки для труда.</a:t>
            </a:r>
          </a:p>
        </p:txBody>
      </p:sp>
      <p:pic>
        <p:nvPicPr>
          <p:cNvPr id="35842" name="Содержимое 3" descr="голубь мира для вырезания шаблон1"/>
          <p:cNvPicPr>
            <a:picLocks noGrp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357313" y="1285875"/>
            <a:ext cx="6286500" cy="4572000"/>
          </a:xfrm>
        </p:spPr>
      </p:pic>
      <p:pic>
        <p:nvPicPr>
          <p:cNvPr id="4" name="fonovaa_muzyka_10_tri_oreska_dla_zoluski_skazocnaa_muzyka_(5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804248" y="393305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374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301625"/>
            <a:ext cx="8077200" cy="1092200"/>
          </a:xfrm>
        </p:spPr>
        <p:txBody>
          <a:bodyPr/>
          <a:lstStyle/>
          <a:p>
            <a:pPr eaLnBrk="1" hangingPunct="1">
              <a:defRPr/>
            </a:pPr>
            <a:r>
              <a:rPr lang="ru-RU" sz="3100">
                <a:solidFill>
                  <a:schemeClr val="hlink"/>
                </a:solidFill>
              </a:rPr>
              <a:t>Пьедестал мест :  отдых, здоровье, дружба ,  развлечение, труд, красивые вещи.</a:t>
            </a:r>
            <a:r>
              <a:rPr lang="ru-RU" sz="3100"/>
              <a:t>  </a:t>
            </a:r>
          </a:p>
        </p:txBody>
      </p:sp>
      <p:pic>
        <p:nvPicPr>
          <p:cNvPr id="36866" name="Содержимое 3" descr="http://doc4web.ru/uploads/files/37/36169/hello_html_m177d24cc.jpg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57290" y="1857364"/>
            <a:ext cx="6550025" cy="42910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87849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091A"/>
                </a:solidFill>
              </a:rPr>
              <a:t>О чем мы с вами говорили на нашем занятии? </a:t>
            </a:r>
          </a:p>
          <a:p>
            <a:r>
              <a:rPr lang="ru-RU" sz="3200" dirty="0" smtClean="0">
                <a:solidFill>
                  <a:srgbClr val="00091A"/>
                </a:solidFill>
              </a:rPr>
              <a:t>        А так ли важен труд в нашей жизни? </a:t>
            </a:r>
            <a:endParaRPr lang="ru-RU" sz="3200" dirty="0">
              <a:solidFill>
                <a:srgbClr val="00091A"/>
              </a:solidFill>
            </a:endParaRPr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827584" y="1219911"/>
            <a:ext cx="72008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man Old Style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Стало быть, так и выходит,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Все, что мы делаем, нужно.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Значит, давайте трудиться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Честно, усердно и дружно.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Компьютер\Desktop\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Компьютер\Desktop\img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Емеля </a:t>
            </a:r>
            <a:r>
              <a:rPr lang="en-US"/>
              <a:t>  </a:t>
            </a:r>
            <a:r>
              <a:rPr lang="ru-RU"/>
              <a:t> и </a:t>
            </a:r>
            <a:r>
              <a:rPr lang="en-US"/>
              <a:t>  </a:t>
            </a:r>
            <a:r>
              <a:rPr lang="ru-RU"/>
              <a:t> Золушка</a:t>
            </a:r>
          </a:p>
        </p:txBody>
      </p:sp>
      <p:pic>
        <p:nvPicPr>
          <p:cNvPr id="16386" name="Содержимое 3" descr="http://doc4web.ru/uploads/files/37/36169/hello_html_7b80f074.jpg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5750" y="1412875"/>
            <a:ext cx="3854450" cy="4679950"/>
          </a:xfrm>
        </p:spPr>
      </p:pic>
      <p:pic>
        <p:nvPicPr>
          <p:cNvPr id="16387" name="Рисунок 4" descr="http://doc4web.ru/uploads/files/37/36169/hello_html_233bd591.jpg"/>
          <p:cNvPicPr>
            <a:picLocks noChangeAspect="1" noChangeArrowheads="1"/>
          </p:cNvPicPr>
          <p:nvPr/>
        </p:nvPicPr>
        <p:blipFill>
          <a:blip r:embed="rId3" cstate="print"/>
          <a:srcRect l="12309" r="12309"/>
          <a:stretch>
            <a:fillRect/>
          </a:stretch>
        </p:blipFill>
        <p:spPr bwMode="auto">
          <a:xfrm>
            <a:off x="4500563" y="1412875"/>
            <a:ext cx="4032250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19672" y="482157"/>
            <a:ext cx="6768752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Есть у меня работники,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Во всем помочь охотники.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Живут не за горами –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День и ночь со мной: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+mj-lt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Целый десяток верных ребяток.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                                  (….)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омпьютер\Desktop\slide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мпьютер\Desktop\ми-ые-ети-играя-перетягивание-каната-979338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Весёлая музыка — Музыка для конкурсов 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04448" y="508518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529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83568" y="908720"/>
          <a:ext cx="7992888" cy="5328592"/>
        </p:xfrm>
        <a:graphic>
          <a:graphicData uri="http://schemas.openxmlformats.org/drawingml/2006/table">
            <a:tbl>
              <a:tblPr/>
              <a:tblGrid>
                <a:gridCol w="7992888"/>
              </a:tblGrid>
              <a:tr h="532859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Ребята</a:t>
                      </a:r>
                      <a:r>
                        <a:rPr lang="ru-RU" sz="2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, все люди живут на свете по правилам. 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 flipH="1">
            <a:off x="1097544" y="2978559"/>
            <a:ext cx="419453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                        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По каким?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4" name="Picture 2" descr="C:\Users\Компьютер\Desktop\s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7813"/>
            <a:ext cx="8229600" cy="7239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000">
                <a:solidFill>
                  <a:schemeClr val="hlink"/>
                </a:solidFill>
              </a:rPr>
              <a:t>Правила для Емели:</a:t>
            </a:r>
          </a:p>
        </p:txBody>
      </p:sp>
      <p:sp>
        <p:nvSpPr>
          <p:cNvPr id="18434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eaLnBrk="1" hangingPunct="1">
              <a:defRPr/>
            </a:pPr>
            <a:endParaRPr lang="ru-RU" sz="2800"/>
          </a:p>
          <a:p>
            <a:pPr eaLnBrk="1" hangingPunct="1">
              <a:defRPr/>
            </a:pPr>
            <a:r>
              <a:rPr lang="ru-RU" sz="2800">
                <a:solidFill>
                  <a:schemeClr val="hlink"/>
                </a:solidFill>
              </a:rPr>
              <a:t>Никогда не причесывайся, пальчики натрудишь.</a:t>
            </a:r>
          </a:p>
          <a:p>
            <a:pPr eaLnBrk="1" hangingPunct="1">
              <a:defRPr/>
            </a:pPr>
            <a:r>
              <a:rPr lang="ru-RU" sz="2800">
                <a:solidFill>
                  <a:schemeClr val="hlink"/>
                </a:solidFill>
              </a:rPr>
              <a:t>Не берись за веник, спинка заболит.</a:t>
            </a:r>
          </a:p>
          <a:p>
            <a:pPr eaLnBrk="1" hangingPunct="1">
              <a:defRPr/>
            </a:pPr>
            <a:r>
              <a:rPr lang="ru-RU" sz="2800">
                <a:solidFill>
                  <a:schemeClr val="hlink"/>
                </a:solidFill>
              </a:rPr>
              <a:t>Не клади в рот кашу, устанешь жевать.</a:t>
            </a:r>
          </a:p>
          <a:p>
            <a:pPr eaLnBrk="1" hangingPunct="1">
              <a:defRPr/>
            </a:pPr>
            <a:r>
              <a:rPr lang="ru-RU" sz="2800">
                <a:solidFill>
                  <a:schemeClr val="hlink"/>
                </a:solidFill>
              </a:rPr>
              <a:t>Побольше спи, поменьше разговаривай, язычок намозолишь.</a:t>
            </a:r>
          </a:p>
          <a:p>
            <a:pPr eaLnBrk="1" hangingPunct="1">
              <a:defRPr/>
            </a:pPr>
            <a:r>
              <a:rPr lang="ru-RU" sz="2800">
                <a:solidFill>
                  <a:schemeClr val="hlink"/>
                </a:solidFill>
              </a:rPr>
              <a:t>Не смотри телевизор, а то глазки устанут.</a:t>
            </a:r>
          </a:p>
          <a:p>
            <a:pPr eaLnBrk="1" hangingPunct="1">
              <a:defRPr/>
            </a:pPr>
            <a:r>
              <a:rPr lang="ru-RU" sz="2800">
                <a:solidFill>
                  <a:schemeClr val="hlink"/>
                </a:solidFill>
              </a:rPr>
              <a:t>Ходи в дырявых штанах, не бери в руки иголку, пальчики уколешь.</a:t>
            </a:r>
          </a:p>
          <a:p>
            <a:pPr eaLnBrk="1" hangingPunct="1">
              <a:defRPr/>
            </a:pPr>
            <a:r>
              <a:rPr lang="ru-RU" sz="2800">
                <a:solidFill>
                  <a:schemeClr val="hlink"/>
                </a:solidFill>
              </a:rPr>
              <a:t>Никуда не ходи, ножки устанут. </a:t>
            </a:r>
          </a:p>
          <a:p>
            <a:pPr eaLnBrk="1" hangingPunct="1">
              <a:defRPr/>
            </a:pPr>
            <a:endParaRPr lang="ru-RU" sz="280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лен">
  <a:themeElements>
    <a:clrScheme name="Клен 2">
      <a:dk1>
        <a:srgbClr val="EA9306"/>
      </a:dk1>
      <a:lt1>
        <a:srgbClr val="FFFFFF"/>
      </a:lt1>
      <a:dk2>
        <a:srgbClr val="FAC120"/>
      </a:dk2>
      <a:lt2>
        <a:srgbClr val="FFFDD1"/>
      </a:lt2>
      <a:accent1>
        <a:srgbClr val="CC6600"/>
      </a:accent1>
      <a:accent2>
        <a:srgbClr val="FF9933"/>
      </a:accent2>
      <a:accent3>
        <a:srgbClr val="FCDDAB"/>
      </a:accent3>
      <a:accent4>
        <a:srgbClr val="DADADA"/>
      </a:accent4>
      <a:accent5>
        <a:srgbClr val="E2B8AA"/>
      </a:accent5>
      <a:accent6>
        <a:srgbClr val="E78A2D"/>
      </a:accent6>
      <a:hlink>
        <a:srgbClr val="A50021"/>
      </a:hlink>
      <a:folHlink>
        <a:srgbClr val="666633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594</TotalTime>
  <Words>493</Words>
  <Application>Microsoft Office PowerPoint</Application>
  <PresentationFormat>Экран (4:3)</PresentationFormat>
  <Paragraphs>102</Paragraphs>
  <Slides>29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Клен</vt:lpstr>
      <vt:lpstr>Слайд 1</vt:lpstr>
      <vt:lpstr>   </vt:lpstr>
      <vt:lpstr>Слайд 3</vt:lpstr>
      <vt:lpstr>Емеля    и    Золушка</vt:lpstr>
      <vt:lpstr>Слайд 5</vt:lpstr>
      <vt:lpstr>Слайд 6</vt:lpstr>
      <vt:lpstr>Слайд 7</vt:lpstr>
      <vt:lpstr>Слайд 8</vt:lpstr>
      <vt:lpstr>Правила для Емели:</vt:lpstr>
      <vt:lpstr>Правила для Золушки:</vt:lpstr>
      <vt:lpstr>    «Что умеют наши руки»                                           Если я умею  мыть пол, то…(продолжи мысль) </vt:lpstr>
      <vt:lpstr>Если я умею вышивать, то…</vt:lpstr>
      <vt:lpstr>Если я умею мыть посуду, то…</vt:lpstr>
      <vt:lpstr>Если я умею подметать пол, то…</vt:lpstr>
      <vt:lpstr>Если я умею забивать гвозди, то…</vt:lpstr>
      <vt:lpstr>Если я умею готовить еду, то…</vt:lpstr>
      <vt:lpstr>Если я умею ремонтировать мебель, то…</vt:lpstr>
      <vt:lpstr>Если я умею пылесосить, то…</vt:lpstr>
      <vt:lpstr>Если я умею ухаживать за цветами, то…</vt:lpstr>
      <vt:lpstr>«Заметь, что нужно сделать» </vt:lpstr>
      <vt:lpstr>Слайд 21</vt:lpstr>
      <vt:lpstr>Физкультминутка</vt:lpstr>
      <vt:lpstr>Слайд 23</vt:lpstr>
      <vt:lpstr>Пословицы</vt:lpstr>
      <vt:lpstr>Помогите Емеле</vt:lpstr>
      <vt:lpstr>У птицы крылья для полета, у человека руки для труда.</vt:lpstr>
      <vt:lpstr>Пьедестал мест :  отдых, здоровье, дружба ,  развлечение, труд, красивые вещи.  </vt:lpstr>
      <vt:lpstr>Слайд 28</vt:lpstr>
      <vt:lpstr>Слайд 29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    Р    У   Д</dc:title>
  <dc:creator>Admin</dc:creator>
  <cp:lastModifiedBy>Пользователь Windows</cp:lastModifiedBy>
  <cp:revision>58</cp:revision>
  <dcterms:created xsi:type="dcterms:W3CDTF">2018-10-19T13:28:29Z</dcterms:created>
  <dcterms:modified xsi:type="dcterms:W3CDTF">2020-11-23T10:58:55Z</dcterms:modified>
</cp:coreProperties>
</file>