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9" r:id="rId1"/>
  </p:sldMasterIdLst>
  <p:notesMasterIdLst>
    <p:notesMasterId r:id="rId20"/>
  </p:notesMasterIdLst>
  <p:sldIdLst>
    <p:sldId id="271" r:id="rId2"/>
    <p:sldId id="272" r:id="rId3"/>
    <p:sldId id="294" r:id="rId4"/>
    <p:sldId id="274" r:id="rId5"/>
    <p:sldId id="273" r:id="rId6"/>
    <p:sldId id="276" r:id="rId7"/>
    <p:sldId id="277" r:id="rId8"/>
    <p:sldId id="278" r:id="rId9"/>
    <p:sldId id="279" r:id="rId10"/>
    <p:sldId id="281" r:id="rId11"/>
    <p:sldId id="282" r:id="rId12"/>
    <p:sldId id="295" r:id="rId13"/>
    <p:sldId id="288" r:id="rId14"/>
    <p:sldId id="290" r:id="rId15"/>
    <p:sldId id="291" r:id="rId16"/>
    <p:sldId id="289" r:id="rId17"/>
    <p:sldId id="296" r:id="rId18"/>
    <p:sldId id="293" r:id="rId19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kumimoji="1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kumimoji="1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kumimoji="1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kumimoji="1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FF00"/>
    <a:srgbClr val="FF3399"/>
    <a:srgbClr val="FF3300"/>
    <a:srgbClr val="FF0066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88" autoAdjust="0"/>
    <p:restoredTop sz="94671" autoAdjust="0"/>
  </p:normalViewPr>
  <p:slideViewPr>
    <p:cSldViewPr>
      <p:cViewPr>
        <p:scale>
          <a:sx n="76" d="100"/>
          <a:sy n="76" d="100"/>
        </p:scale>
        <p:origin x="-1206" y="16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48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C7432E8-E206-4F78-8D4A-2EDC5A92912E}" type="datetimeFigureOut">
              <a:rPr lang="ru-RU" smtClean="0"/>
              <a:t>14.03.2024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073ACC3-710E-4FED-9BFB-F2FF1CC9F35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866837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1568450" y="4454525"/>
            <a:ext cx="7573963" cy="952500"/>
          </a:xfrm>
          <a:prstGeom prst="rect">
            <a:avLst/>
          </a:prstGeom>
          <a:solidFill>
            <a:schemeClr val="bg2">
              <a:alpha val="5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endParaRPr lang="ru-RU" sz="2400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0" y="6415088"/>
            <a:ext cx="9142413" cy="441325"/>
          </a:xfrm>
          <a:prstGeom prst="rect">
            <a:avLst/>
          </a:prstGeom>
          <a:gradFill rotWithShape="0">
            <a:gsLst>
              <a:gs pos="0">
                <a:schemeClr val="folHlink"/>
              </a:gs>
              <a:gs pos="100000">
                <a:schemeClr val="bg1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endParaRPr lang="ru-RU" sz="2400"/>
          </a:p>
        </p:txBody>
      </p:sp>
      <p:sp>
        <p:nvSpPr>
          <p:cNvPr id="16388" name="Freeform 4"/>
          <p:cNvSpPr>
            <a:spLocks/>
          </p:cNvSpPr>
          <p:nvPr/>
        </p:nvSpPr>
        <p:spPr bwMode="auto">
          <a:xfrm>
            <a:off x="7573963" y="5902325"/>
            <a:ext cx="1570037" cy="955675"/>
          </a:xfrm>
          <a:custGeom>
            <a:avLst/>
            <a:gdLst/>
            <a:ahLst/>
            <a:cxnLst>
              <a:cxn ang="0">
                <a:pos x="243" y="0"/>
              </a:cxn>
              <a:cxn ang="0">
                <a:pos x="988" y="346"/>
              </a:cxn>
              <a:cxn ang="0">
                <a:pos x="953" y="600"/>
              </a:cxn>
              <a:cxn ang="0">
                <a:pos x="0" y="601"/>
              </a:cxn>
              <a:cxn ang="0">
                <a:pos x="243" y="0"/>
              </a:cxn>
            </a:cxnLst>
            <a:rect l="0" t="0" r="r" b="b"/>
            <a:pathLst>
              <a:path w="989" h="602">
                <a:moveTo>
                  <a:pt x="243" y="0"/>
                </a:moveTo>
                <a:lnTo>
                  <a:pt x="988" y="346"/>
                </a:lnTo>
                <a:lnTo>
                  <a:pt x="953" y="600"/>
                </a:lnTo>
                <a:lnTo>
                  <a:pt x="0" y="601"/>
                </a:lnTo>
                <a:lnTo>
                  <a:pt x="243" y="0"/>
                </a:lnTo>
              </a:path>
            </a:pathLst>
          </a:custGeom>
          <a:solidFill>
            <a:schemeClr val="tx1">
              <a:alpha val="50000"/>
            </a:schemeClr>
          </a:soli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6389" name="Freeform 5"/>
          <p:cNvSpPr>
            <a:spLocks/>
          </p:cNvSpPr>
          <p:nvPr/>
        </p:nvSpPr>
        <p:spPr bwMode="auto">
          <a:xfrm>
            <a:off x="7575550" y="6176963"/>
            <a:ext cx="1568450" cy="681037"/>
          </a:xfrm>
          <a:custGeom>
            <a:avLst/>
            <a:gdLst/>
            <a:ahLst/>
            <a:cxnLst>
              <a:cxn ang="0">
                <a:pos x="0" y="428"/>
              </a:cxn>
              <a:cxn ang="0">
                <a:pos x="427" y="0"/>
              </a:cxn>
              <a:cxn ang="0">
                <a:pos x="987" y="219"/>
              </a:cxn>
              <a:cxn ang="0">
                <a:pos x="987" y="428"/>
              </a:cxn>
              <a:cxn ang="0">
                <a:pos x="0" y="428"/>
              </a:cxn>
            </a:cxnLst>
            <a:rect l="0" t="0" r="r" b="b"/>
            <a:pathLst>
              <a:path w="988" h="429">
                <a:moveTo>
                  <a:pt x="0" y="428"/>
                </a:moveTo>
                <a:lnTo>
                  <a:pt x="427" y="0"/>
                </a:lnTo>
                <a:lnTo>
                  <a:pt x="987" y="219"/>
                </a:lnTo>
                <a:lnTo>
                  <a:pt x="987" y="428"/>
                </a:lnTo>
                <a:lnTo>
                  <a:pt x="0" y="428"/>
                </a:lnTo>
              </a:path>
            </a:pathLst>
          </a:custGeom>
          <a:solidFill>
            <a:schemeClr val="folHlink"/>
          </a:soli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6390" name="Rectangle 6"/>
          <p:cNvSpPr>
            <a:spLocks noChangeArrowheads="1"/>
          </p:cNvSpPr>
          <p:nvPr/>
        </p:nvSpPr>
        <p:spPr bwMode="auto">
          <a:xfrm>
            <a:off x="0" y="0"/>
            <a:ext cx="9142413" cy="1295400"/>
          </a:xfrm>
          <a:prstGeom prst="rect">
            <a:avLst/>
          </a:prstGeom>
          <a:gradFill rotWithShape="0">
            <a:gsLst>
              <a:gs pos="0">
                <a:schemeClr val="folHlink"/>
              </a:gs>
              <a:gs pos="100000">
                <a:schemeClr val="bg1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endParaRPr lang="ru-RU" sz="2400"/>
          </a:p>
        </p:txBody>
      </p:sp>
      <p:sp>
        <p:nvSpPr>
          <p:cNvPr id="16391" name="Freeform 7"/>
          <p:cNvSpPr>
            <a:spLocks/>
          </p:cNvSpPr>
          <p:nvPr/>
        </p:nvSpPr>
        <p:spPr bwMode="auto">
          <a:xfrm>
            <a:off x="0" y="0"/>
            <a:ext cx="2211388" cy="685800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392" y="240"/>
              </a:cxn>
              <a:cxn ang="0">
                <a:pos x="288" y="4319"/>
              </a:cxn>
              <a:cxn ang="0">
                <a:pos x="0" y="4319"/>
              </a:cxn>
              <a:cxn ang="0">
                <a:pos x="0" y="0"/>
              </a:cxn>
            </a:cxnLst>
            <a:rect l="0" t="0" r="r" b="b"/>
            <a:pathLst>
              <a:path w="1393" h="4320">
                <a:moveTo>
                  <a:pt x="0" y="0"/>
                </a:moveTo>
                <a:lnTo>
                  <a:pt x="1392" y="240"/>
                </a:lnTo>
                <a:lnTo>
                  <a:pt x="288" y="4319"/>
                </a:lnTo>
                <a:lnTo>
                  <a:pt x="0" y="4319"/>
                </a:lnTo>
                <a:lnTo>
                  <a:pt x="0" y="0"/>
                </a:lnTo>
              </a:path>
            </a:pathLst>
          </a:custGeom>
          <a:solidFill>
            <a:schemeClr val="tx1">
              <a:alpha val="50000"/>
            </a:schemeClr>
          </a:soli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6392" name="Rectangle 8"/>
          <p:cNvSpPr>
            <a:spLocks noGrp="1" noChangeArrowheads="1"/>
          </p:cNvSpPr>
          <p:nvPr>
            <p:ph type="ctrTitle" sz="quarter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16393" name="Freeform 9"/>
          <p:cNvSpPr>
            <a:spLocks/>
          </p:cNvSpPr>
          <p:nvPr/>
        </p:nvSpPr>
        <p:spPr bwMode="auto">
          <a:xfrm>
            <a:off x="3175" y="-15875"/>
            <a:ext cx="1522413" cy="6873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958" y="346"/>
              </a:cxn>
              <a:cxn ang="0">
                <a:pos x="286" y="4329"/>
              </a:cxn>
              <a:cxn ang="0">
                <a:pos x="0" y="4329"/>
              </a:cxn>
              <a:cxn ang="0">
                <a:pos x="0" y="0"/>
              </a:cxn>
            </a:cxnLst>
            <a:rect l="0" t="0" r="r" b="b"/>
            <a:pathLst>
              <a:path w="959" h="4330">
                <a:moveTo>
                  <a:pt x="0" y="0"/>
                </a:moveTo>
                <a:lnTo>
                  <a:pt x="958" y="346"/>
                </a:lnTo>
                <a:lnTo>
                  <a:pt x="286" y="4329"/>
                </a:lnTo>
                <a:lnTo>
                  <a:pt x="0" y="4329"/>
                </a:lnTo>
                <a:lnTo>
                  <a:pt x="0" y="0"/>
                </a:lnTo>
              </a:path>
            </a:pathLst>
          </a:custGeom>
          <a:solidFill>
            <a:schemeClr val="folHlink"/>
          </a:soli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6394" name="Rectangle 10"/>
          <p:cNvSpPr>
            <a:spLocks noGrp="1" noChangeArrowheads="1"/>
          </p:cNvSpPr>
          <p:nvPr>
            <p:ph type="sldNum" sz="quarter" idx="4"/>
          </p:nvPr>
        </p:nvSpPr>
        <p:spPr>
          <a:xfrm>
            <a:off x="7772400" y="6415088"/>
            <a:ext cx="1371600" cy="423862"/>
          </a:xfrm>
        </p:spPr>
        <p:txBody>
          <a:bodyPr/>
          <a:lstStyle>
            <a:lvl1pPr>
              <a:defRPr/>
            </a:lvl1pPr>
          </a:lstStyle>
          <a:p>
            <a:fld id="{F789F001-AC68-46F9-8D9E-3F4F4DDD4354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16395" name="Rectangle 11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16396" name="Rectangle 12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16397" name="Rectangle 1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600200" y="4495800"/>
            <a:ext cx="6781800" cy="914400"/>
          </a:xfrm>
          <a:ln w="12700" cap="sq">
            <a:headEnd type="none" w="sm" len="sm"/>
            <a:tailEnd type="none" w="sm" len="sm"/>
          </a:ln>
        </p:spPr>
        <p:txBody>
          <a:bodyPr lIns="91440" tIns="45720" rIns="91440" bIns="45720" anchor="ctr"/>
          <a:lstStyle>
            <a:lvl1pPr marL="0" indent="0">
              <a:buFont typeface="Wingdings" pitchFamily="2" charset="2"/>
              <a:buNone/>
              <a:defRPr sz="2800"/>
            </a:lvl1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C2F4758-24CD-4B6E-A39A-EFA4A6DAD27F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269163" y="0"/>
            <a:ext cx="1716087" cy="60785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2117725" y="0"/>
            <a:ext cx="4999038" cy="60785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961FBF2-4993-4A49-A0F0-FE029B0D7253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1962EAA-210D-4B06-8D48-51D0D87D4AF7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FC1E264-6B02-46E7-B63F-8F3DE87EA8B2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2209800" y="1927225"/>
            <a:ext cx="3311525" cy="41513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673725" y="1927225"/>
            <a:ext cx="3311525" cy="41513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044B21C-3855-4C07-ABA4-AF6A60A37183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F79FC7E-80EB-43E6-A760-3F7A8B44FB94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D42989A-8BD5-4251-A01F-3A84C8B8B93D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78E923C-1ABA-4A7E-A864-B7BCCCB9C00A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763078F-0250-4B37-BBC1-A08CA4436EF2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5C9B7FC-BF6A-4EC5-80E9-434080F05336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0" y="6415088"/>
            <a:ext cx="9142413" cy="441325"/>
          </a:xfrm>
          <a:prstGeom prst="rect">
            <a:avLst/>
          </a:prstGeom>
          <a:gradFill rotWithShape="0">
            <a:gsLst>
              <a:gs pos="0">
                <a:schemeClr val="folHlink"/>
              </a:gs>
              <a:gs pos="100000">
                <a:schemeClr val="bg1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endParaRPr lang="ru-RU" sz="2400"/>
          </a:p>
        </p:txBody>
      </p:sp>
      <p:sp>
        <p:nvSpPr>
          <p:cNvPr id="15363" name="Freeform 3"/>
          <p:cNvSpPr>
            <a:spLocks/>
          </p:cNvSpPr>
          <p:nvPr/>
        </p:nvSpPr>
        <p:spPr bwMode="auto">
          <a:xfrm>
            <a:off x="7573963" y="5902325"/>
            <a:ext cx="1570037" cy="955675"/>
          </a:xfrm>
          <a:custGeom>
            <a:avLst/>
            <a:gdLst/>
            <a:ahLst/>
            <a:cxnLst>
              <a:cxn ang="0">
                <a:pos x="243" y="0"/>
              </a:cxn>
              <a:cxn ang="0">
                <a:pos x="988" y="346"/>
              </a:cxn>
              <a:cxn ang="0">
                <a:pos x="953" y="600"/>
              </a:cxn>
              <a:cxn ang="0">
                <a:pos x="0" y="601"/>
              </a:cxn>
              <a:cxn ang="0">
                <a:pos x="243" y="0"/>
              </a:cxn>
            </a:cxnLst>
            <a:rect l="0" t="0" r="r" b="b"/>
            <a:pathLst>
              <a:path w="989" h="602">
                <a:moveTo>
                  <a:pt x="243" y="0"/>
                </a:moveTo>
                <a:lnTo>
                  <a:pt x="988" y="346"/>
                </a:lnTo>
                <a:lnTo>
                  <a:pt x="953" y="600"/>
                </a:lnTo>
                <a:lnTo>
                  <a:pt x="0" y="601"/>
                </a:lnTo>
                <a:lnTo>
                  <a:pt x="243" y="0"/>
                </a:lnTo>
              </a:path>
            </a:pathLst>
          </a:custGeom>
          <a:solidFill>
            <a:schemeClr val="tx1">
              <a:alpha val="50000"/>
            </a:schemeClr>
          </a:soli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5364" name="Freeform 4"/>
          <p:cNvSpPr>
            <a:spLocks/>
          </p:cNvSpPr>
          <p:nvPr/>
        </p:nvSpPr>
        <p:spPr bwMode="auto">
          <a:xfrm>
            <a:off x="7575550" y="6176963"/>
            <a:ext cx="1568450" cy="681037"/>
          </a:xfrm>
          <a:custGeom>
            <a:avLst/>
            <a:gdLst/>
            <a:ahLst/>
            <a:cxnLst>
              <a:cxn ang="0">
                <a:pos x="0" y="428"/>
              </a:cxn>
              <a:cxn ang="0">
                <a:pos x="427" y="0"/>
              </a:cxn>
              <a:cxn ang="0">
                <a:pos x="987" y="219"/>
              </a:cxn>
              <a:cxn ang="0">
                <a:pos x="987" y="428"/>
              </a:cxn>
              <a:cxn ang="0">
                <a:pos x="0" y="428"/>
              </a:cxn>
            </a:cxnLst>
            <a:rect l="0" t="0" r="r" b="b"/>
            <a:pathLst>
              <a:path w="988" h="429">
                <a:moveTo>
                  <a:pt x="0" y="428"/>
                </a:moveTo>
                <a:lnTo>
                  <a:pt x="427" y="0"/>
                </a:lnTo>
                <a:lnTo>
                  <a:pt x="987" y="219"/>
                </a:lnTo>
                <a:lnTo>
                  <a:pt x="987" y="428"/>
                </a:lnTo>
                <a:lnTo>
                  <a:pt x="0" y="428"/>
                </a:lnTo>
              </a:path>
            </a:pathLst>
          </a:custGeom>
          <a:solidFill>
            <a:schemeClr val="folHlink"/>
          </a:soli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9142413" cy="1295400"/>
          </a:xfrm>
          <a:prstGeom prst="rect">
            <a:avLst/>
          </a:prstGeom>
          <a:gradFill rotWithShape="0">
            <a:gsLst>
              <a:gs pos="0">
                <a:schemeClr val="folHlink"/>
              </a:gs>
              <a:gs pos="100000">
                <a:schemeClr val="bg1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endParaRPr lang="ru-RU" sz="2400"/>
          </a:p>
        </p:txBody>
      </p:sp>
      <p:sp>
        <p:nvSpPr>
          <p:cNvPr id="15366" name="Freeform 6"/>
          <p:cNvSpPr>
            <a:spLocks/>
          </p:cNvSpPr>
          <p:nvPr/>
        </p:nvSpPr>
        <p:spPr bwMode="auto">
          <a:xfrm>
            <a:off x="0" y="0"/>
            <a:ext cx="2211388" cy="685800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392" y="240"/>
              </a:cxn>
              <a:cxn ang="0">
                <a:pos x="288" y="4319"/>
              </a:cxn>
              <a:cxn ang="0">
                <a:pos x="0" y="4319"/>
              </a:cxn>
              <a:cxn ang="0">
                <a:pos x="0" y="0"/>
              </a:cxn>
            </a:cxnLst>
            <a:rect l="0" t="0" r="r" b="b"/>
            <a:pathLst>
              <a:path w="1393" h="4320">
                <a:moveTo>
                  <a:pt x="0" y="0"/>
                </a:moveTo>
                <a:lnTo>
                  <a:pt x="1392" y="240"/>
                </a:lnTo>
                <a:lnTo>
                  <a:pt x="288" y="4319"/>
                </a:lnTo>
                <a:lnTo>
                  <a:pt x="0" y="4319"/>
                </a:lnTo>
                <a:lnTo>
                  <a:pt x="0" y="0"/>
                </a:lnTo>
              </a:path>
            </a:pathLst>
          </a:custGeom>
          <a:solidFill>
            <a:schemeClr val="tx1">
              <a:alpha val="50000"/>
            </a:schemeClr>
          </a:soli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5367" name="Rectangle 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579438" y="6415088"/>
            <a:ext cx="1593850" cy="44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2075" tIns="46038" rIns="92075" bIns="46038" numCol="1" anchor="ctr" anchorCtr="0" compatLnSpc="1">
            <a:prstTxWarp prst="textNoShape">
              <a:avLst/>
            </a:prstTxWarp>
          </a:bodyPr>
          <a:lstStyle>
            <a:lvl1pPr algn="ctr">
              <a:defRPr kumimoji="0" sz="1400"/>
            </a:lvl1pPr>
          </a:lstStyle>
          <a:p>
            <a:endParaRPr lang="ru-RU"/>
          </a:p>
        </p:txBody>
      </p:sp>
      <p:sp>
        <p:nvSpPr>
          <p:cNvPr id="15368" name="Rectangle 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227263" y="6415088"/>
            <a:ext cx="5091112" cy="44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2075" tIns="46038" rIns="92075" bIns="46038" numCol="1" anchor="ctr" anchorCtr="0" compatLnSpc="1">
            <a:prstTxWarp prst="textNoShape">
              <a:avLst/>
            </a:prstTxWarp>
          </a:bodyPr>
          <a:lstStyle>
            <a:lvl1pPr>
              <a:defRPr kumimoji="0" sz="1400"/>
            </a:lvl1pPr>
          </a:lstStyle>
          <a:p>
            <a:endParaRPr lang="ru-RU"/>
          </a:p>
        </p:txBody>
      </p:sp>
      <p:sp>
        <p:nvSpPr>
          <p:cNvPr id="15369" name="Rectangle 9"/>
          <p:cNvSpPr>
            <a:spLocks noGrp="1" noChangeArrowheads="1"/>
          </p:cNvSpPr>
          <p:nvPr>
            <p:ph type="title"/>
          </p:nvPr>
        </p:nvSpPr>
        <p:spPr bwMode="auto">
          <a:xfrm>
            <a:off x="2117725" y="0"/>
            <a:ext cx="6867525" cy="1065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5370" name="Freeform 10"/>
          <p:cNvSpPr>
            <a:spLocks/>
          </p:cNvSpPr>
          <p:nvPr/>
        </p:nvSpPr>
        <p:spPr bwMode="auto">
          <a:xfrm>
            <a:off x="0" y="-15875"/>
            <a:ext cx="1522413" cy="6873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958" y="346"/>
              </a:cxn>
              <a:cxn ang="0">
                <a:pos x="286" y="4329"/>
              </a:cxn>
              <a:cxn ang="0">
                <a:pos x="0" y="4329"/>
              </a:cxn>
              <a:cxn ang="0">
                <a:pos x="0" y="0"/>
              </a:cxn>
            </a:cxnLst>
            <a:rect l="0" t="0" r="r" b="b"/>
            <a:pathLst>
              <a:path w="959" h="4330">
                <a:moveTo>
                  <a:pt x="0" y="0"/>
                </a:moveTo>
                <a:lnTo>
                  <a:pt x="958" y="346"/>
                </a:lnTo>
                <a:lnTo>
                  <a:pt x="286" y="4329"/>
                </a:lnTo>
                <a:lnTo>
                  <a:pt x="0" y="4329"/>
                </a:lnTo>
                <a:lnTo>
                  <a:pt x="0" y="0"/>
                </a:lnTo>
              </a:path>
            </a:pathLst>
          </a:custGeom>
          <a:solidFill>
            <a:schemeClr val="folHlink"/>
          </a:soli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5371" name="Rectangle 11"/>
          <p:cNvSpPr>
            <a:spLocks noGrp="1" noChangeArrowheads="1"/>
          </p:cNvSpPr>
          <p:nvPr>
            <p:ph type="body" idx="1"/>
          </p:nvPr>
        </p:nvSpPr>
        <p:spPr bwMode="auto">
          <a:xfrm>
            <a:off x="2209800" y="1927225"/>
            <a:ext cx="6775450" cy="4151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5372" name="Rectangle 12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923213" y="6415088"/>
            <a:ext cx="969962" cy="423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2075" tIns="46038" rIns="92075" bIns="46038" numCol="1" anchor="ctr" anchorCtr="0" compatLnSpc="1">
            <a:prstTxWarp prst="textNoShape">
              <a:avLst/>
            </a:prstTxWarp>
          </a:bodyPr>
          <a:lstStyle>
            <a:lvl1pPr algn="ctr">
              <a:defRPr kumimoji="0" sz="1400"/>
            </a:lvl1pPr>
          </a:lstStyle>
          <a:p>
            <a:fld id="{38F9D21D-9E57-4936-B40D-89A0D80C53F9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85000"/>
        <a:buFont typeface="Wingdings" pitchFamily="2" charset="2"/>
        <a:buChar char="u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85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2pPr>
      <a:lvl3pPr marL="1085850" indent="-2286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l"/>
        <a:defRPr>
          <a:solidFill>
            <a:schemeClr val="tx1"/>
          </a:solidFill>
          <a:latin typeface="+mn-lt"/>
        </a:defRPr>
      </a:lvl3pPr>
      <a:lvl4pPr marL="1428750" indent="-2286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n"/>
        <a:defRPr sz="1600">
          <a:solidFill>
            <a:schemeClr val="tx1"/>
          </a:solidFill>
          <a:latin typeface="+mn-lt"/>
        </a:defRPr>
      </a:lvl4pPr>
      <a:lvl5pPr marL="1771650" indent="-2286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70000"/>
        <a:buFont typeface="Wingdings" pitchFamily="2" charset="2"/>
        <a:buChar char="l"/>
        <a:defRPr sz="1600">
          <a:solidFill>
            <a:schemeClr val="tx1"/>
          </a:solidFill>
          <a:latin typeface="+mn-lt"/>
        </a:defRPr>
      </a:lvl5pPr>
      <a:lvl6pPr marL="2228850" indent="-2286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70000"/>
        <a:buFont typeface="Wingdings" pitchFamily="2" charset="2"/>
        <a:buChar char="l"/>
        <a:defRPr sz="1600">
          <a:solidFill>
            <a:schemeClr val="tx1"/>
          </a:solidFill>
          <a:latin typeface="+mn-lt"/>
        </a:defRPr>
      </a:lvl6pPr>
      <a:lvl7pPr marL="2686050" indent="-2286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70000"/>
        <a:buFont typeface="Wingdings" pitchFamily="2" charset="2"/>
        <a:buChar char="l"/>
        <a:defRPr sz="1600">
          <a:solidFill>
            <a:schemeClr val="tx1"/>
          </a:solidFill>
          <a:latin typeface="+mn-lt"/>
        </a:defRPr>
      </a:lvl7pPr>
      <a:lvl8pPr marL="3143250" indent="-2286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70000"/>
        <a:buFont typeface="Wingdings" pitchFamily="2" charset="2"/>
        <a:buChar char="l"/>
        <a:defRPr sz="1600">
          <a:solidFill>
            <a:schemeClr val="tx1"/>
          </a:solidFill>
          <a:latin typeface="+mn-lt"/>
        </a:defRPr>
      </a:lvl8pPr>
      <a:lvl9pPr marL="3600450" indent="-2286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70000"/>
        <a:buFont typeface="Wingdings" pitchFamily="2" charset="2"/>
        <a:buChar char="l"/>
        <a:defRPr sz="16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17725" y="285728"/>
            <a:ext cx="6867525" cy="779485"/>
          </a:xfrm>
        </p:spPr>
        <p:txBody>
          <a:bodyPr/>
          <a:lstStyle/>
          <a:p>
            <a:pPr algn="ctr"/>
            <a:r>
              <a:rPr lang="ru-RU" sz="4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ru-RU" sz="44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928794" y="1285861"/>
            <a:ext cx="7056456" cy="4857783"/>
          </a:xfrm>
        </p:spPr>
        <p:txBody>
          <a:bodyPr/>
          <a:lstStyle/>
          <a:p>
            <a:pPr algn="ctr">
              <a:buNone/>
            </a:pPr>
            <a:r>
              <a:rPr lang="ru-RU" sz="4800" b="1" i="1" dirty="0" smtClean="0">
                <a:solidFill>
                  <a:srgbClr val="002060"/>
                </a:solidFill>
                <a:latin typeface="+mj-lt"/>
              </a:rPr>
              <a:t>Жизнь и творчество А. П. Гайдара</a:t>
            </a:r>
          </a:p>
          <a:p>
            <a:pPr algn="ctr">
              <a:buNone/>
            </a:pPr>
            <a:endParaRPr lang="ru-RU" sz="4800" b="1" i="1" dirty="0" smtClean="0">
              <a:solidFill>
                <a:srgbClr val="002060"/>
              </a:solidFill>
              <a:latin typeface="+mj-lt"/>
            </a:endParaRPr>
          </a:p>
          <a:p>
            <a:pPr algn="ctr">
              <a:buNone/>
            </a:pPr>
            <a:r>
              <a:rPr lang="ru-RU" sz="2000" b="1" i="1" dirty="0" smtClean="0">
                <a:solidFill>
                  <a:srgbClr val="002060"/>
                </a:solidFill>
                <a:latin typeface="+mj-lt"/>
              </a:rPr>
              <a:t>                           </a:t>
            </a:r>
          </a:p>
          <a:p>
            <a:pPr algn="r">
              <a:buNone/>
            </a:pPr>
            <a:r>
              <a:rPr lang="ru-RU" sz="3600" dirty="0" smtClean="0">
                <a:solidFill>
                  <a:srgbClr val="FFFF00"/>
                </a:solidFill>
              </a:rPr>
              <a:t> </a:t>
            </a:r>
            <a:endParaRPr lang="ru-RU" sz="3600" dirty="0" smtClean="0">
              <a:solidFill>
                <a:srgbClr val="FFFF00"/>
              </a:solidFill>
            </a:endParaRPr>
          </a:p>
          <a:p>
            <a:pPr algn="r">
              <a:buNone/>
            </a:pPr>
            <a:r>
              <a:rPr lang="ru-RU" sz="3600" dirty="0" smtClean="0">
                <a:solidFill>
                  <a:srgbClr val="002060"/>
                </a:solidFill>
              </a:rPr>
              <a:t>   </a:t>
            </a:r>
            <a:endParaRPr lang="ru-RU" sz="3600" dirty="0">
              <a:solidFill>
                <a:srgbClr val="002060"/>
              </a:solidFill>
            </a:endParaRPr>
          </a:p>
        </p:txBody>
      </p:sp>
      <p:pic>
        <p:nvPicPr>
          <p:cNvPr id="1026" name="Picture 2" descr="C:\Users\ы\Desktop\КАРТИНКИ ГАЙДАР\qqg22zfekw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71604" y="3286124"/>
            <a:ext cx="2357454" cy="285752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17725" y="285728"/>
            <a:ext cx="6867525" cy="1214446"/>
          </a:xfrm>
        </p:spPr>
        <p:txBody>
          <a:bodyPr/>
          <a:lstStyle/>
          <a:p>
            <a:pPr algn="just"/>
            <a:r>
              <a:rPr lang="ru-RU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В своих книжках Гайдар оставался бойцом. Появлялись гайдаровские книги всегда в то время, когда они больше всего были нужны.</a:t>
            </a:r>
            <a:endParaRPr lang="ru-RU" sz="24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" name="Picture 2" descr="C:\Users\ы\Desktop\КАРТИНКИ ГАЙДАР\cove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72132" y="1643050"/>
            <a:ext cx="2619380" cy="3500462"/>
          </a:xfrm>
          <a:prstGeom prst="rect">
            <a:avLst/>
          </a:prstGeom>
          <a:noFill/>
        </p:spPr>
      </p:pic>
      <p:sp>
        <p:nvSpPr>
          <p:cNvPr id="11265" name="Rectangle 1"/>
          <p:cNvSpPr>
            <a:spLocks noChangeArrowheads="1"/>
          </p:cNvSpPr>
          <p:nvPr/>
        </p:nvSpPr>
        <p:spPr bwMode="auto">
          <a:xfrm>
            <a:off x="2500298" y="5318706"/>
            <a:ext cx="5786478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Calibri" pitchFamily="34" charset="0"/>
                <a:cs typeface="Times New Roman" pitchFamily="18" charset="0"/>
              </a:rPr>
              <a:t>С.Я.Маршак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Calibri" pitchFamily="34" charset="0"/>
                <a:cs typeface="Times New Roman" pitchFamily="18" charset="0"/>
              </a:rPr>
              <a:t>, вспоминая о Гайдаре, пишет: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Calibri" pitchFamily="34" charset="0"/>
                <a:cs typeface="Times New Roman" pitchFamily="18" charset="0"/>
              </a:rPr>
              <a:t>«Когда его страна воевала, он был солдатом; в мирные годы писал книжки для детей...»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cs typeface="Arial" pitchFamily="34" charset="0"/>
            </a:endParaRPr>
          </a:p>
        </p:txBody>
      </p:sp>
      <p:pic>
        <p:nvPicPr>
          <p:cNvPr id="1026" name="Picture 2" descr="C:\Users\ы\Desktop\КАРТИНКИ ГАЙДАР\img_21666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14612" y="1643051"/>
            <a:ext cx="2357454" cy="350046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1357289" y="2428869"/>
            <a:ext cx="7137423" cy="1978032"/>
          </a:xfrm>
        </p:spPr>
        <p:txBody>
          <a:bodyPr/>
          <a:lstStyle/>
          <a:p>
            <a:r>
              <a:rPr lang="ru-RU" sz="2800" u="sng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Опасность войны нарастала</a:t>
            </a:r>
            <a:r>
              <a:rPr lang="ru-RU" sz="28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И Гайдар писал свои тревожные повес</a:t>
            </a:r>
            <a:r>
              <a:rPr lang="ru-RU" sz="2800" dirty="0" smtClean="0">
                <a:solidFill>
                  <a:srgbClr val="C00000"/>
                </a:solidFill>
              </a:rPr>
              <a:t>ти </a:t>
            </a:r>
            <a:r>
              <a:rPr lang="ru-RU" sz="28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«Военная тайна», «Судьба барабанщика», «Дым в лесу»</a:t>
            </a:r>
            <a:endParaRPr lang="ru-RU" sz="280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285852" y="1857364"/>
            <a:ext cx="721523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8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Потом </a:t>
            </a:r>
            <a:r>
              <a:rPr lang="ru-RU" sz="2800" u="sng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страна стала огромной стройкой</a:t>
            </a:r>
            <a:r>
              <a:rPr lang="ru-RU" sz="28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И Гайдар написал</a:t>
            </a: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</a:t>
            </a:r>
            <a:r>
              <a:rPr lang="ru-RU" sz="28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повесть </a:t>
            </a:r>
            <a:r>
              <a:rPr lang="ru-RU" sz="28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«Дальние страны</a:t>
            </a:r>
            <a:r>
              <a:rPr lang="ru-RU" sz="2800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». </a:t>
            </a:r>
            <a:endParaRPr lang="ru-RU" sz="2800" i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241" name="Rectangle 1"/>
          <p:cNvSpPr>
            <a:spLocks noChangeArrowheads="1"/>
          </p:cNvSpPr>
          <p:nvPr/>
        </p:nvSpPr>
        <p:spPr bwMode="auto">
          <a:xfrm>
            <a:off x="1500166" y="4678521"/>
            <a:ext cx="6858048" cy="12311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Calibri" pitchFamily="34" charset="0"/>
                <a:cs typeface="Times New Roman" pitchFamily="18" charset="0"/>
              </a:rPr>
              <a:t>И вот перед </a:t>
            </a:r>
            <a:r>
              <a:rPr kumimoji="0" lang="ru-RU" sz="2800" i="0" u="sng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Calibri" pitchFamily="34" charset="0"/>
                <a:cs typeface="Times New Roman" pitchFamily="18" charset="0"/>
              </a:rPr>
              <a:t>самой войной </a:t>
            </a:r>
            <a:r>
              <a:rPr kumimoji="0" lang="ru-RU" sz="280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Calibri" pitchFamily="34" charset="0"/>
                <a:cs typeface="Times New Roman" pitchFamily="18" charset="0"/>
              </a:rPr>
              <a:t>в 1940 году появилась книга 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Calibri" pitchFamily="34" charset="0"/>
                <a:cs typeface="Times New Roman" pitchFamily="18" charset="0"/>
              </a:rPr>
              <a:t> «Тимур и его команда».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1142976" y="301826"/>
            <a:ext cx="7358114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just"/>
            <a:r>
              <a:rPr kumimoji="0"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Calibri" pitchFamily="34" charset="0"/>
                <a:cs typeface="Times New Roman" pitchFamily="18" charset="0"/>
              </a:rPr>
              <a:t>К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Calibri" pitchFamily="34" charset="0"/>
                <a:cs typeface="Times New Roman" pitchFamily="18" charset="0"/>
              </a:rPr>
              <a:t>ниги </a:t>
            </a:r>
            <a:r>
              <a:rPr kumimoji="0"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Calibri" pitchFamily="34" charset="0"/>
                <a:cs typeface="Times New Roman" pitchFamily="18" charset="0"/>
              </a:rPr>
              <a:t>Гайдара </a:t>
            </a:r>
            <a:r>
              <a:rPr kumimoji="0" lang="ru-RU" sz="2800" b="1" i="0" u="sng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Calibri" pitchFamily="34" charset="0"/>
                <a:cs typeface="Times New Roman" pitchFamily="18" charset="0"/>
              </a:rPr>
              <a:t>о гражданской войне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Calibri" pitchFamily="34" charset="0"/>
                <a:cs typeface="Times New Roman" pitchFamily="18" charset="0"/>
              </a:rPr>
              <a:t>: 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+mn-lt"/>
                <a:ea typeface="Calibri" pitchFamily="34" charset="0"/>
                <a:cs typeface="Times New Roman" pitchFamily="18" charset="0"/>
              </a:rPr>
              <a:t>«Школа», «РВС», «Сказка о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rgbClr val="FFFF00"/>
                </a:solidFill>
                <a:effectLst/>
                <a:latin typeface="+mn-lt"/>
                <a:ea typeface="Calibri" pitchFamily="34" charset="0"/>
                <a:cs typeface="Times New Roman" pitchFamily="18" charset="0"/>
              </a:rPr>
              <a:t>Мальчише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+mn-lt"/>
                <a:ea typeface="Calibri" pitchFamily="34" charset="0"/>
                <a:cs typeface="Times New Roman" pitchFamily="18" charset="0"/>
              </a:rPr>
              <a:t> –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rgbClr val="FFFF00"/>
                </a:solidFill>
                <a:effectLst/>
                <a:latin typeface="+mn-lt"/>
                <a:ea typeface="Calibri" pitchFamily="34" charset="0"/>
                <a:cs typeface="Times New Roman" pitchFamily="18" charset="0"/>
              </a:rPr>
              <a:t>Кибальчише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+mn-lt"/>
                <a:ea typeface="Calibri" pitchFamily="34" charset="0"/>
                <a:cs typeface="Times New Roman" pitchFamily="18" charset="0"/>
              </a:rPr>
              <a:t> и его твердом слове»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+mn-lt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rgbClr val="C00000"/>
                </a:solidFill>
              </a:rPr>
              <a:t>«Р.В.С.»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00562" y="1357298"/>
            <a:ext cx="4429156" cy="3214710"/>
          </a:xfrm>
        </p:spPr>
        <p:txBody>
          <a:bodyPr/>
          <a:lstStyle/>
          <a:p>
            <a:pPr>
              <a:buNone/>
            </a:pPr>
            <a:r>
              <a:rPr lang="ru-RU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</a:t>
            </a:r>
            <a:r>
              <a:rPr lang="ru-RU" sz="28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Рассказ о том, как два мальчика во время гражданской войны, рискуя собственной жизнью, спасли от белогвардейцев раненого командира.</a:t>
            </a:r>
            <a:endParaRPr lang="ru-RU" sz="28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26" name="Picture 2" descr="C:\Users\ы\Desktop\КАРТИНКИ ГАЙДАР\Arkadij_Gajdar__RV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0934146">
            <a:off x="473455" y="1455257"/>
            <a:ext cx="2015007" cy="2623481"/>
          </a:xfrm>
          <a:prstGeom prst="rect">
            <a:avLst/>
          </a:prstGeom>
          <a:noFill/>
        </p:spPr>
      </p:pic>
      <p:pic>
        <p:nvPicPr>
          <p:cNvPr id="4" name="Picture 2" descr="C:\Users\ы\Desktop\КАРТИНКИ ГАЙДАР\rv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488" y="2714620"/>
            <a:ext cx="1901965" cy="257176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33501392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1857356" y="0"/>
            <a:ext cx="7286644" cy="785794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А. Гайдар «Дальние страны»</a:t>
            </a:r>
            <a:endParaRPr lang="ru-RU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Содержимое 7"/>
          <p:cNvSpPr>
            <a:spLocks noGrp="1"/>
          </p:cNvSpPr>
          <p:nvPr>
            <p:ph idx="1"/>
          </p:nvPr>
        </p:nvSpPr>
        <p:spPr>
          <a:xfrm>
            <a:off x="3357554" y="1785926"/>
            <a:ext cx="5500726" cy="2857520"/>
          </a:xfrm>
        </p:spPr>
        <p:txBody>
          <a:bodyPr/>
          <a:lstStyle/>
          <a:p>
            <a:pPr algn="ctr">
              <a:buNone/>
            </a:pPr>
            <a:r>
              <a:rPr lang="ru-RU" sz="32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Книга  рассказывает о том, как сбывалась мечта мальчиков, мечтавших побывать в дальних странах.</a:t>
            </a:r>
          </a:p>
          <a:p>
            <a:endParaRPr lang="ru-RU" sz="3200" dirty="0"/>
          </a:p>
        </p:txBody>
      </p:sp>
      <p:pic>
        <p:nvPicPr>
          <p:cNvPr id="1026" name="Picture 2" descr="C:\Users\ы\Desktop\КАРТИНКИ ГАЙДАР\cover_345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1063569">
            <a:off x="491560" y="1611766"/>
            <a:ext cx="2650640" cy="377559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А. Гайдар «Чук и Гек»</a:t>
            </a:r>
            <a:endParaRPr lang="ru-RU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429124" y="1500174"/>
            <a:ext cx="4714876" cy="3643338"/>
          </a:xfrm>
        </p:spPr>
        <p:txBody>
          <a:bodyPr/>
          <a:lstStyle/>
          <a:p>
            <a:pPr>
              <a:buNone/>
            </a:pPr>
            <a:r>
              <a:rPr lang="ru-RU" sz="28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Хотите ли вы совершить увлекательное путешествие из Москвы на Дальний Восток? </a:t>
            </a:r>
          </a:p>
          <a:p>
            <a:pPr>
              <a:buNone/>
            </a:pPr>
            <a:endParaRPr lang="ru-RU" sz="2800" b="1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buNone/>
            </a:pPr>
            <a:r>
              <a:rPr lang="ru-RU" sz="28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Вам поможет  эта книга.  </a:t>
            </a:r>
          </a:p>
          <a:p>
            <a:endParaRPr lang="ru-RU" dirty="0"/>
          </a:p>
        </p:txBody>
      </p:sp>
      <p:pic>
        <p:nvPicPr>
          <p:cNvPr id="4" name="Picture 2" descr="C:\Users\ы\Desktop\КАРТИНКИ ГАЙДАР\138380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0772905">
            <a:off x="909779" y="1583283"/>
            <a:ext cx="3096379" cy="415767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А. Гайдар «Голубая чашка»</a:t>
            </a:r>
            <a:endParaRPr lang="ru-RU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428992" y="2143116"/>
            <a:ext cx="5929354" cy="2286016"/>
          </a:xfrm>
        </p:spPr>
        <p:txBody>
          <a:bodyPr/>
          <a:lstStyle/>
          <a:p>
            <a:pPr>
              <a:buNone/>
            </a:pPr>
            <a:r>
              <a:rPr lang="ru-RU" sz="28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Если вы хотите побродить по нашим полям и лесам, встретиться с хорошими людьми, прочитайте  эту книгу. </a:t>
            </a:r>
          </a:p>
          <a:p>
            <a:pPr>
              <a:buNone/>
            </a:pPr>
            <a:r>
              <a:rPr lang="ru-RU" sz="28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 </a:t>
            </a:r>
          </a:p>
          <a:p>
            <a:endParaRPr lang="ru-RU" dirty="0"/>
          </a:p>
        </p:txBody>
      </p:sp>
      <p:pic>
        <p:nvPicPr>
          <p:cNvPr id="4" name="Picture 2" descr="C:\Users\ы\Desktop\КАРТИНКИ ГАЙДАР\43ac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0632631">
            <a:off x="718656" y="1572892"/>
            <a:ext cx="2560211" cy="348065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4414" y="1"/>
            <a:ext cx="7929586" cy="928670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А. Гайдар «Четвертый блиндаж»</a:t>
            </a:r>
            <a:endParaRPr lang="ru-RU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857620" y="1857363"/>
            <a:ext cx="5072098" cy="2786083"/>
          </a:xfrm>
        </p:spPr>
        <p:txBody>
          <a:bodyPr/>
          <a:lstStyle/>
          <a:p>
            <a:pPr marL="0" lvl="0" indent="0">
              <a:spcBef>
                <a:spcPct val="0"/>
              </a:spcBef>
              <a:buClrTx/>
              <a:buSzTx/>
              <a:buNone/>
            </a:pPr>
            <a:r>
              <a:rPr lang="ru-RU" sz="28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Как побороть в себе страх, когда попадаешь в беду, как велико чувство товарищества</a:t>
            </a:r>
            <a:r>
              <a:rPr lang="ru-RU" sz="2800" dirty="0" smtClean="0">
                <a:solidFill>
                  <a:srgbClr val="FFFF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- </a:t>
            </a:r>
            <a:r>
              <a:rPr lang="ru-RU" sz="28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обо всём этом  и расскажет книга </a:t>
            </a:r>
            <a:r>
              <a:rPr lang="ru-RU" sz="28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Calibri" pitchFamily="34" charset="0"/>
                <a:cs typeface="Times New Roman" pitchFamily="18" charset="0"/>
              </a:rPr>
              <a:t> Гайдара.</a:t>
            </a:r>
            <a:endParaRPr lang="ru-RU" sz="2800" b="1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6" name="Picture 2" descr="C:\Users\ы\Desktop\КАРТИНКИ ГАЙДАР\прол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0782656">
            <a:off x="901932" y="1583336"/>
            <a:ext cx="2379047" cy="30437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214290"/>
            <a:ext cx="8572560" cy="1143007"/>
          </a:xfrm>
        </p:spPr>
        <p:txBody>
          <a:bodyPr/>
          <a:lstStyle/>
          <a:p>
            <a:pPr algn="just"/>
            <a:r>
              <a:rPr lang="ru-RU" sz="2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Герой книги Тимур придумал чудесную форму помощи нашей армии. Он со своими сверстниками окружил тайной заботой тех, кого вынуждены были оставить отцы и братья, ушедшие в армию. </a:t>
            </a:r>
            <a:endParaRPr lang="ru-RU" sz="2000" b="1" i="1" spc="-15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pic>
        <p:nvPicPr>
          <p:cNvPr id="1026" name="Picture 2" descr="C:\Users\ы\Desktop\КАРТИНКИ ГАЙДАР\18069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43636" y="2214554"/>
            <a:ext cx="2716216" cy="3731428"/>
          </a:xfrm>
          <a:prstGeom prst="rect">
            <a:avLst/>
          </a:prstGeom>
          <a:noFill/>
        </p:spPr>
      </p:pic>
      <p:pic>
        <p:nvPicPr>
          <p:cNvPr id="4" name="Picture 2" descr="C:\Users\ы\Desktop\КАРТИНКИ ГАЙДАР\20100904_timyr_0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14678" y="1643050"/>
            <a:ext cx="2571744" cy="3905244"/>
          </a:xfrm>
          <a:prstGeom prst="rect">
            <a:avLst/>
          </a:prstGeom>
          <a:noFill/>
        </p:spPr>
      </p:pic>
      <p:pic>
        <p:nvPicPr>
          <p:cNvPr id="3" name="Picture 2" descr="C:\Users\ы\Desktop\КАРТИНКИ ГАЙДАР\2610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7158" y="2000240"/>
            <a:ext cx="2428892" cy="384618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21650985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16105" y="1643050"/>
            <a:ext cx="7127895" cy="2214578"/>
          </a:xfrm>
        </p:spPr>
        <p:txBody>
          <a:bodyPr/>
          <a:lstStyle/>
          <a:p>
            <a:r>
              <a:rPr lang="ru-RU" sz="48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Спасибо за внимание!</a:t>
            </a:r>
            <a:endParaRPr lang="ru-RU" sz="4800" b="1" i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14545" y="0"/>
            <a:ext cx="6572297" cy="1142984"/>
          </a:xfrm>
        </p:spPr>
        <p:txBody>
          <a:bodyPr/>
          <a:lstStyle/>
          <a:p>
            <a:pPr algn="ctr"/>
            <a:r>
              <a:rPr lang="ru-RU" sz="28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Родился Аркадий  Голиков  в небольшом городке Льгов Курской области.</a:t>
            </a:r>
            <a:endParaRPr lang="ru-RU" sz="280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00430" y="5715016"/>
            <a:ext cx="3500462" cy="571504"/>
          </a:xfrm>
        </p:spPr>
        <p:txBody>
          <a:bodyPr/>
          <a:lstStyle/>
          <a:p>
            <a:pPr>
              <a:buNone/>
            </a:pPr>
            <a:r>
              <a:rPr lang="ru-RU" b="1" dirty="0" smtClean="0">
                <a:solidFill>
                  <a:srgbClr val="C00000"/>
                </a:solidFill>
              </a:rPr>
              <a:t>    22 января 1904 года</a:t>
            </a:r>
            <a:endParaRPr lang="ru-RU" b="1" dirty="0">
              <a:solidFill>
                <a:srgbClr val="C00000"/>
              </a:solidFill>
            </a:endParaRPr>
          </a:p>
        </p:txBody>
      </p:sp>
      <p:pic>
        <p:nvPicPr>
          <p:cNvPr id="4" name="Picture 4" descr="безымянный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3643306" y="1285860"/>
            <a:ext cx="3248025" cy="421484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5000628" y="500042"/>
            <a:ext cx="3857652" cy="5567361"/>
          </a:xfrm>
        </p:spPr>
        <p:txBody>
          <a:bodyPr/>
          <a:lstStyle/>
          <a:p>
            <a:pPr>
              <a:buNone/>
            </a:pPr>
            <a:r>
              <a:rPr lang="ru-RU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    В семье после рождения Аркадия появилось еще трое детей - его младшие сестры:</a:t>
            </a:r>
          </a:p>
          <a:p>
            <a:pPr>
              <a:buNone/>
            </a:pPr>
            <a:r>
              <a:rPr lang="ru-RU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    Наталья, Ольга и Катя. </a:t>
            </a:r>
          </a:p>
          <a:p>
            <a:pPr>
              <a:buNone/>
            </a:pPr>
            <a:r>
              <a:rPr lang="ru-RU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    Он заботился о них и никому не давал в обиду.</a:t>
            </a:r>
            <a:endParaRPr lang="ru-RU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" name="Picture 4" descr="безымянный15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71472" y="428604"/>
            <a:ext cx="4500594" cy="5697559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val="110252899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28662" y="5072074"/>
            <a:ext cx="8215338" cy="1143008"/>
          </a:xfrm>
        </p:spPr>
        <p:txBody>
          <a:bodyPr/>
          <a:lstStyle/>
          <a:p>
            <a:pPr algn="ctr"/>
            <a:r>
              <a:rPr lang="ru-RU" sz="3200" dirty="0" smtClean="0">
                <a:solidFill>
                  <a:srgbClr val="FFFF00"/>
                </a:solidFill>
                <a:latin typeface="Times New Roman" pitchFamily="18" charset="0"/>
              </a:rPr>
              <a:t>    </a:t>
            </a:r>
            <a:r>
              <a:rPr lang="ru-RU" sz="32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В1912 г. семья переехала в г. Арзамас,</a:t>
            </a:r>
            <a:br>
              <a:rPr lang="ru-RU" sz="32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</a:br>
            <a:r>
              <a:rPr lang="ru-RU" sz="32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 где и прошло детство писателя.</a:t>
            </a:r>
            <a:endParaRPr lang="ru-RU" sz="320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Picture 4" descr="безымянный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785918" y="1000108"/>
            <a:ext cx="6630319" cy="415131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1357290" y="214290"/>
            <a:ext cx="750099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  </a:t>
            </a:r>
            <a:r>
              <a:rPr lang="ru-RU" sz="28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Дом, в котором родился Аркадий в г. Льгов</a:t>
            </a:r>
            <a:endParaRPr lang="ru-RU" sz="2800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2428860" y="4214818"/>
            <a:ext cx="5786478" cy="2000264"/>
          </a:xfrm>
        </p:spPr>
        <p:txBody>
          <a:bodyPr/>
          <a:lstStyle/>
          <a:p>
            <a:pPr algn="just"/>
            <a:r>
              <a:rPr lang="ru-RU" spc="-15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Отец его – школьный учитель, </a:t>
            </a:r>
            <a:r>
              <a:rPr lang="ru-RU" spc="-15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Петр </a:t>
            </a:r>
            <a:r>
              <a:rPr lang="ru-RU" spc="-150" dirty="0" err="1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Исидорович</a:t>
            </a:r>
            <a:r>
              <a:rPr lang="ru-RU" spc="-15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 Голиков,</a:t>
            </a:r>
            <a:r>
              <a:rPr lang="ru-RU" spc="-15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 был родом из крестьян. </a:t>
            </a:r>
            <a:br>
              <a:rPr lang="ru-RU" spc="-15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</a:br>
            <a:r>
              <a:rPr lang="ru-RU" spc="-15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Мать - </a:t>
            </a:r>
            <a:r>
              <a:rPr lang="ru-RU" spc="-15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Наталья Аркадьевна</a:t>
            </a:r>
            <a:r>
              <a:rPr lang="ru-RU" spc="-15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, была дворянкой не слишком знатного рода (приходилась  правнучатой племянницей Лермонтову). Работала сначала учительницей,  позже  фельдшером.</a:t>
            </a:r>
            <a:endParaRPr lang="ru-RU" spc="-15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7" name="Picture 4" descr="ро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 cstate="print"/>
          <a:srcRect l="5812" r="5812"/>
          <a:stretch>
            <a:fillRect/>
          </a:stretch>
        </p:blipFill>
        <p:spPr>
          <a:xfrm>
            <a:off x="2571736" y="285728"/>
            <a:ext cx="5486400" cy="378621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143372" y="928670"/>
            <a:ext cx="4572032" cy="5143536"/>
          </a:xfrm>
        </p:spPr>
        <p:txBody>
          <a:bodyPr/>
          <a:lstStyle/>
          <a:p>
            <a:r>
              <a:rPr lang="ru-RU" sz="2400" dirty="0" smtClean="0">
                <a:solidFill>
                  <a:srgbClr val="FFFF00"/>
                </a:solidFill>
              </a:rPr>
              <a:t>Учился Аркадий в реальном училище и участвовал в школьных сценических выступлениях, в выпуске классного литературного журнала. </a:t>
            </a:r>
            <a:br>
              <a:rPr lang="ru-RU" sz="2400" dirty="0" smtClean="0">
                <a:solidFill>
                  <a:srgbClr val="FFFF00"/>
                </a:solidFill>
              </a:rPr>
            </a:br>
            <a:r>
              <a:rPr lang="ru-RU" sz="2400" dirty="0" smtClean="0">
                <a:solidFill>
                  <a:srgbClr val="C00000"/>
                </a:solidFill>
              </a:rPr>
              <a:t>Но самым ярким его увлечением в ученические годы было сочинение стихов. Тетради со стихами он носил в ранце и иногда читал их на переменах своим товарищам. </a:t>
            </a:r>
            <a:r>
              <a:rPr lang="ru-RU" sz="2000" dirty="0" smtClean="0">
                <a:solidFill>
                  <a:srgbClr val="C00000"/>
                </a:solidFill>
              </a:rPr>
              <a:t/>
            </a:r>
            <a:br>
              <a:rPr lang="ru-RU" sz="2000" dirty="0" smtClean="0">
                <a:solidFill>
                  <a:srgbClr val="C00000"/>
                </a:solidFill>
              </a:rPr>
            </a:br>
            <a:endParaRPr lang="ru-RU" sz="2000" dirty="0">
              <a:solidFill>
                <a:srgbClr val="C00000"/>
              </a:solidFill>
            </a:endParaRPr>
          </a:p>
        </p:txBody>
      </p:sp>
      <p:pic>
        <p:nvPicPr>
          <p:cNvPr id="4" name="Picture 4" descr="безымянный17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00034" y="1285860"/>
            <a:ext cx="3357586" cy="5143536"/>
          </a:xfrm>
          <a:noFill/>
          <a:ln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17725" y="214290"/>
            <a:ext cx="6867525" cy="1285884"/>
          </a:xfrm>
        </p:spPr>
        <p:txBody>
          <a:bodyPr/>
          <a:lstStyle/>
          <a:p>
            <a:pPr algn="ctr"/>
            <a:r>
              <a:rPr lang="ru-RU" sz="28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Арзамас. </a:t>
            </a:r>
            <a:r>
              <a:rPr lang="ru-RU" sz="280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280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80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Реальное училище, в котором с 1914 по 1918 год учился  А. Голиков (Гайдар).</a:t>
            </a:r>
            <a:endParaRPr lang="ru-RU" sz="2800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Содержимое 5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lum bright="-6000" contrast="58000"/>
            <a:grayscl/>
            <a:extLst/>
          </a:blip>
          <a:srcRect l="775" t="1601" r="775" b="1601"/>
          <a:stretch>
            <a:fillRect/>
          </a:stretch>
        </p:blipFill>
        <p:spPr bwMode="auto">
          <a:xfrm>
            <a:off x="2571736" y="1643050"/>
            <a:ext cx="5715040" cy="330565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13314" name="Rectangle 2"/>
          <p:cNvSpPr>
            <a:spLocks noChangeArrowheads="1"/>
          </p:cNvSpPr>
          <p:nvPr/>
        </p:nvSpPr>
        <p:spPr bwMode="auto">
          <a:xfrm>
            <a:off x="2500298" y="5040666"/>
            <a:ext cx="6000792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Calibri" pitchFamily="34" charset="0"/>
                <a:cs typeface="Times New Roman" pitchFamily="18" charset="0"/>
              </a:rPr>
              <a:t>О</a:t>
            </a:r>
            <a:r>
              <a:rPr kumimoji="0" lang="ru-RU" sz="2400" b="0" i="0" u="none" cap="none" normalizeH="0" baseline="0" dirty="0" smtClean="0">
                <a:ln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Calibri" pitchFamily="34" charset="0"/>
                <a:cs typeface="Times New Roman" pitchFamily="18" charset="0"/>
              </a:rPr>
              <a:t>кончить училище Аркадию не пришлось.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cap="none" normalizeH="0" baseline="0" dirty="0" smtClean="0">
                <a:ln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Calibri" pitchFamily="34" charset="0"/>
                <a:cs typeface="Times New Roman" pitchFamily="18" charset="0"/>
              </a:rPr>
              <a:t> Началась первая мировая война</a:t>
            </a:r>
            <a:r>
              <a:rPr kumimoji="0" lang="ru-RU" sz="24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Arial" pitchFamily="34" charset="0"/>
              </a:rPr>
              <a:t> и революция.</a:t>
            </a:r>
            <a:endParaRPr kumimoji="0" lang="ru-RU" sz="2400" b="0" i="0" u="none" cap="none" normalizeH="0" baseline="0" dirty="0" smtClean="0">
              <a:ln>
                <a:noFill/>
              </a:ln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sz="half" idx="2"/>
          </p:nvPr>
        </p:nvSpPr>
        <p:spPr>
          <a:xfrm>
            <a:off x="1643042" y="571480"/>
            <a:ext cx="3571900" cy="5072097"/>
          </a:xfrm>
        </p:spPr>
        <p:txBody>
          <a:bodyPr/>
          <a:lstStyle/>
          <a:p>
            <a:pPr algn="just"/>
            <a:r>
              <a:rPr lang="ru-RU" sz="3200" b="1" i="1" spc="-15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армию Аркадий Голиков попал в 15 лет. В 17 лет  командовал полком.</a:t>
            </a:r>
            <a:r>
              <a:rPr lang="ru-RU" sz="3200" i="1" spc="-15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200" b="1" i="1" spc="-15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Аркадию было всего 20 лет, когда его уволили из рядов Красной Армии в запас, из-за болезни.</a:t>
            </a:r>
          </a:p>
          <a:p>
            <a:pPr algn="just"/>
            <a:r>
              <a:rPr lang="ru-RU" sz="32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</a:p>
          <a:p>
            <a:endParaRPr lang="ru-RU" dirty="0"/>
          </a:p>
        </p:txBody>
      </p:sp>
      <p:pic>
        <p:nvPicPr>
          <p:cNvPr id="7" name="Picture 4" descr="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lum contrast="6000"/>
          </a:blip>
          <a:srcRect/>
          <a:stretch>
            <a:fillRect/>
          </a:stretch>
        </p:blipFill>
        <p:spPr bwMode="auto">
          <a:xfrm>
            <a:off x="5715008" y="285728"/>
            <a:ext cx="3214710" cy="5214974"/>
          </a:xfrm>
          <a:prstGeom prst="rect">
            <a:avLst/>
          </a:prstGeom>
          <a:noFill/>
          <a:ln w="57150" cmpd="thinThick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 rot="10800000" flipV="1">
            <a:off x="5715008" y="5572140"/>
            <a:ext cx="3214710" cy="7144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1919 год </a:t>
            </a:r>
            <a:endParaRPr lang="ru-RU" sz="4000" b="1" i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857355" y="0"/>
            <a:ext cx="7127895" cy="1065213"/>
          </a:xfrm>
        </p:spPr>
        <p:txBody>
          <a:bodyPr/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Гайдар</a:t>
            </a:r>
            <a:r>
              <a:rPr lang="ru-RU" sz="28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8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– литературное имя </a:t>
            </a:r>
            <a:r>
              <a:rPr lang="ru-RU" sz="28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</a:t>
            </a:r>
            <a:r>
              <a:rPr lang="ru-RU" sz="2800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псевдоним</a:t>
            </a:r>
            <a:r>
              <a:rPr lang="ru-RU" sz="28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</a:t>
            </a:r>
            <a:br>
              <a:rPr lang="ru-RU" sz="28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8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Аркадия Петровича Голикова</a:t>
            </a:r>
            <a:endParaRPr lang="ru-RU" sz="280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>
          <a:xfrm>
            <a:off x="4786314" y="1571612"/>
            <a:ext cx="4000528" cy="4857784"/>
          </a:xfrm>
        </p:spPr>
        <p:txBody>
          <a:bodyPr/>
          <a:lstStyle/>
          <a:p>
            <a:pPr>
              <a:buNone/>
            </a:pPr>
            <a:r>
              <a:rPr lang="ru-RU" b="1" i="1" spc="-150" dirty="0" smtClean="0">
                <a:solidFill>
                  <a:srgbClr val="7030A0"/>
                </a:solidFill>
              </a:rPr>
              <a:t>      </a:t>
            </a:r>
            <a:r>
              <a:rPr lang="ru-RU" b="1" i="1" spc="-150" dirty="0" smtClean="0">
                <a:solidFill>
                  <a:srgbClr val="FFC000"/>
                </a:solidFill>
              </a:rPr>
              <a:t>Звонкий псевдоним Аркадий Гайдар впервые появился на страницах пермской газеты «Звезда». </a:t>
            </a:r>
          </a:p>
          <a:p>
            <a:pPr algn="just">
              <a:buNone/>
            </a:pPr>
            <a:r>
              <a:rPr lang="ru-RU" b="1" i="1" spc="-150" dirty="0" smtClean="0">
                <a:solidFill>
                  <a:srgbClr val="C00000"/>
                </a:solidFill>
              </a:rPr>
              <a:t>      «</a:t>
            </a:r>
            <a:r>
              <a:rPr lang="ru-RU" b="1" i="1" spc="-150" dirty="0" err="1" smtClean="0">
                <a:solidFill>
                  <a:srgbClr val="C00000"/>
                </a:solidFill>
              </a:rPr>
              <a:t>гайдар</a:t>
            </a:r>
            <a:r>
              <a:rPr lang="ru-RU" b="1" i="1" spc="-150" dirty="0" smtClean="0">
                <a:solidFill>
                  <a:srgbClr val="C00000"/>
                </a:solidFill>
              </a:rPr>
              <a:t>» </a:t>
            </a:r>
            <a:r>
              <a:rPr lang="ru-RU" b="1" i="1" spc="-150" dirty="0" smtClean="0">
                <a:solidFill>
                  <a:srgbClr val="FFC000"/>
                </a:solidFill>
              </a:rPr>
              <a:t>— это «всадник, скачущий впереди». Так  в старину монголы называли того, кто ехал верхом в разведке перед отрядом.</a:t>
            </a:r>
            <a:endParaRPr lang="ru-RU" b="1" spc="-150" dirty="0">
              <a:solidFill>
                <a:srgbClr val="FFC000"/>
              </a:solidFill>
            </a:endParaRPr>
          </a:p>
        </p:txBody>
      </p:sp>
      <p:pic>
        <p:nvPicPr>
          <p:cNvPr id="7" name="Picture 4" descr="I4000VUB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642910" y="1357298"/>
            <a:ext cx="3636387" cy="500066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ПРЕЗЕНТАЦИЯ ГАЙДАРУ 110">
  <a:themeElements>
    <a:clrScheme name="Employee Orientation 1">
      <a:dk1>
        <a:srgbClr val="000000"/>
      </a:dk1>
      <a:lt1>
        <a:srgbClr val="0099CC"/>
      </a:lt1>
      <a:dk2>
        <a:srgbClr val="FFFFFF"/>
      </a:dk2>
      <a:lt2>
        <a:srgbClr val="868686"/>
      </a:lt2>
      <a:accent1>
        <a:srgbClr val="00FFCC"/>
      </a:accent1>
      <a:accent2>
        <a:srgbClr val="969696"/>
      </a:accent2>
      <a:accent3>
        <a:srgbClr val="AACAE2"/>
      </a:accent3>
      <a:accent4>
        <a:srgbClr val="000000"/>
      </a:accent4>
      <a:accent5>
        <a:srgbClr val="AAFFE2"/>
      </a:accent5>
      <a:accent6>
        <a:srgbClr val="878787"/>
      </a:accent6>
      <a:hlink>
        <a:srgbClr val="00FFCC"/>
      </a:hlink>
      <a:folHlink>
        <a:srgbClr val="99CCFF"/>
      </a:folHlink>
    </a:clrScheme>
    <a:fontScheme name="Employee Orientation">
      <a:majorFont>
        <a:latin typeface="Arial"/>
        <a:ea typeface=""/>
        <a:cs typeface=""/>
      </a:majorFont>
      <a:minorFont>
        <a:latin typeface="Times New Roman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Employee Orientation 1">
        <a:dk1>
          <a:srgbClr val="000000"/>
        </a:dk1>
        <a:lt1>
          <a:srgbClr val="0099CC"/>
        </a:lt1>
        <a:dk2>
          <a:srgbClr val="FFFFFF"/>
        </a:dk2>
        <a:lt2>
          <a:srgbClr val="868686"/>
        </a:lt2>
        <a:accent1>
          <a:srgbClr val="00FFCC"/>
        </a:accent1>
        <a:accent2>
          <a:srgbClr val="969696"/>
        </a:accent2>
        <a:accent3>
          <a:srgbClr val="AACAE2"/>
        </a:accent3>
        <a:accent4>
          <a:srgbClr val="000000"/>
        </a:accent4>
        <a:accent5>
          <a:srgbClr val="AAFFE2"/>
        </a:accent5>
        <a:accent6>
          <a:srgbClr val="878787"/>
        </a:accent6>
        <a:hlink>
          <a:srgbClr val="00FFCC"/>
        </a:hlink>
        <a:folHlink>
          <a:srgbClr val="99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mployee Orientation 2">
        <a:dk1>
          <a:srgbClr val="000000"/>
        </a:dk1>
        <a:lt1>
          <a:srgbClr val="FFFFFF"/>
        </a:lt1>
        <a:dk2>
          <a:srgbClr val="000000"/>
        </a:dk2>
        <a:lt2>
          <a:srgbClr val="868686"/>
        </a:lt2>
        <a:accent1>
          <a:srgbClr val="3366FF"/>
        </a:accent1>
        <a:accent2>
          <a:srgbClr val="009900"/>
        </a:accent2>
        <a:accent3>
          <a:srgbClr val="FFFFFF"/>
        </a:accent3>
        <a:accent4>
          <a:srgbClr val="000000"/>
        </a:accent4>
        <a:accent5>
          <a:srgbClr val="ADB8FF"/>
        </a:accent5>
        <a:accent6>
          <a:srgbClr val="008A00"/>
        </a:accent6>
        <a:hlink>
          <a:srgbClr val="FF0033"/>
        </a:hlink>
        <a:folHlink>
          <a:srgbClr val="CCCC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mployee Orientation 3">
        <a:dk1>
          <a:srgbClr val="5F5F5F"/>
        </a:dk1>
        <a:lt1>
          <a:srgbClr val="FFFFFF"/>
        </a:lt1>
        <a:dk2>
          <a:srgbClr val="5F5F5F"/>
        </a:dk2>
        <a:lt2>
          <a:srgbClr val="808080"/>
        </a:lt2>
        <a:accent1>
          <a:srgbClr val="969696"/>
        </a:accent1>
        <a:accent2>
          <a:srgbClr val="000000"/>
        </a:accent2>
        <a:accent3>
          <a:srgbClr val="FFFFFF"/>
        </a:accent3>
        <a:accent4>
          <a:srgbClr val="505050"/>
        </a:accent4>
        <a:accent5>
          <a:srgbClr val="C9C9C9"/>
        </a:accent5>
        <a:accent6>
          <a:srgbClr val="000000"/>
        </a:accent6>
        <a:hlink>
          <a:srgbClr val="777777"/>
        </a:hlink>
        <a:folHlink>
          <a:srgbClr val="CCCCC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ПРЕЗЕНТАЦИЯ ГАЙДАРУ 110</Template>
  <TotalTime>223</TotalTime>
  <Words>493</Words>
  <Application>Microsoft Office PowerPoint</Application>
  <PresentationFormat>Экран (4:3)</PresentationFormat>
  <Paragraphs>45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ПРЕЗЕНТАЦИЯ ГАЙДАРУ 110</vt:lpstr>
      <vt:lpstr> </vt:lpstr>
      <vt:lpstr>Родился Аркадий  Голиков  в небольшом городке Льгов Курской области.</vt:lpstr>
      <vt:lpstr>Презентация PowerPoint</vt:lpstr>
      <vt:lpstr>    В1912 г. семья переехала в г. Арзамас,  где и прошло детство писателя.</vt:lpstr>
      <vt:lpstr>Отец его – школьный учитель, Петр Исидорович Голиков, был родом из крестьян.  Мать - Наталья Аркадьевна, была дворянкой не слишком знатного рода (приходилась  правнучатой племянницей Лермонтову). Работала сначала учительницей,  позже  фельдшером.</vt:lpstr>
      <vt:lpstr>Учился Аркадий в реальном училище и участвовал в школьных сценических выступлениях, в выпуске классного литературного журнала.  Но самым ярким его увлечением в ученические годы было сочинение стихов. Тетради со стихами он носил в ранце и иногда читал их на переменах своим товарищам.  </vt:lpstr>
      <vt:lpstr>Арзамас.  Реальное училище, в котором с 1914 по 1918 год учился  А. Голиков (Гайдар).</vt:lpstr>
      <vt:lpstr>Презентация PowerPoint</vt:lpstr>
      <vt:lpstr>Гайдар – литературное имя (псевдоним)  Аркадия Петровича Голикова</vt:lpstr>
      <vt:lpstr>          В своих книжках Гайдар оставался бойцом. Появлялись гайдаровские книги всегда в то время, когда они больше всего были нужны.</vt:lpstr>
      <vt:lpstr>Презентация PowerPoint</vt:lpstr>
      <vt:lpstr>«Р.В.С.»</vt:lpstr>
      <vt:lpstr>А. Гайдар «Дальние страны»</vt:lpstr>
      <vt:lpstr>   А. Гайдар «Чук и Гек»</vt:lpstr>
      <vt:lpstr> А. Гайдар «Голубая чашка»</vt:lpstr>
      <vt:lpstr>А. Гайдар «Четвертый блиндаж»</vt:lpstr>
      <vt:lpstr>Герой книги Тимур придумал чудесную форму помощи нашей армии. Он со своими сверстниками окружил тайной заботой тех, кого вынуждены были оставить отцы и братья, ушедшие в армию. </vt:lpstr>
      <vt:lpstr>Спасибо за внимание!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ы</dc:creator>
  <cp:lastModifiedBy>Мама</cp:lastModifiedBy>
  <cp:revision>87</cp:revision>
  <dcterms:created xsi:type="dcterms:W3CDTF">2014-01-10T07:32:14Z</dcterms:created>
  <dcterms:modified xsi:type="dcterms:W3CDTF">2024-03-14T19:38:01Z</dcterms:modified>
</cp:coreProperties>
</file>