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3" r:id="rId18"/>
    <p:sldId id="284" r:id="rId19"/>
    <p:sldId id="272" r:id="rId20"/>
    <p:sldId id="273" r:id="rId21"/>
    <p:sldId id="274" r:id="rId22"/>
    <p:sldId id="275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034" y="-5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AF2713-94B2-42FE-8335-3AB52D3832E8}" type="datetimeFigureOut">
              <a:rPr lang="ru-RU" smtClean="0"/>
              <a:pPr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B028CCC-9EE6-4847-A263-AD63F5F608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24544" y="3429000"/>
            <a:ext cx="5464696" cy="1600200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A </a:t>
            </a:r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game </a:t>
            </a:r>
            <a:endParaRPr lang="ru-RU" sz="4000" dirty="0" smtClean="0">
              <a:latin typeface="Aparajita" pitchFamily="34" charset="0"/>
              <a:cs typeface="Aparajita" pitchFamily="34" charset="0"/>
            </a:endParaRPr>
          </a:p>
          <a:p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for </a:t>
            </a:r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students of 7-8 </a:t>
            </a:r>
            <a:r>
              <a:rPr lang="en-US" sz="4000" dirty="0" smtClean="0">
                <a:latin typeface="Aparajita" pitchFamily="34" charset="0"/>
                <a:cs typeface="Aparajita" pitchFamily="34" charset="0"/>
              </a:rPr>
              <a:t>forms</a:t>
            </a:r>
            <a:endParaRPr lang="ru-RU" sz="4000" dirty="0">
              <a:cs typeface="Aparajit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sz="8000" smtClean="0">
                <a:latin typeface="Aparajita" pitchFamily="34" charset="0"/>
                <a:cs typeface="Aparajita" pitchFamily="34" charset="0"/>
              </a:rPr>
              <a:t>Welcome to Australia</a:t>
            </a:r>
            <a:endParaRPr lang="ru-RU" sz="8000" dirty="0">
              <a:cs typeface="Aparajita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87738" y="3203489"/>
            <a:ext cx="4476750" cy="3465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31640" y="476672"/>
            <a:ext cx="7772400" cy="45720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7. In which season do Australians celebrate Christmas?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a) spring             b) summer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c) autumn           d) winter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5400" dirty="0" smtClean="0">
              <a:cs typeface="Aparajita" pitchFamily="34" charset="0"/>
            </a:endParaRPr>
          </a:p>
          <a:p>
            <a:pPr>
              <a:buNone/>
            </a:pPr>
            <a:endParaRPr lang="ru-RU" sz="4800" dirty="0"/>
          </a:p>
        </p:txBody>
      </p:sp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072462" y="5857892"/>
            <a:ext cx="714380" cy="7143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7724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3. True or false?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27584" y="1809328"/>
            <a:ext cx="7772400" cy="45720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1. Australia was discovered by James Cook.</a:t>
            </a:r>
          </a:p>
          <a:p>
            <a:pPr marL="514350" indent="-514350"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2. Sydney is the capital of Australia.</a:t>
            </a:r>
          </a:p>
          <a:p>
            <a:pPr marL="514350" indent="-514350">
              <a:buNone/>
            </a:pPr>
            <a:endParaRPr lang="en-US" sz="5400" dirty="0" smtClean="0"/>
          </a:p>
          <a:p>
            <a:pPr marL="514350" indent="-514350">
              <a:buAutoNum type="arabicPeriod"/>
            </a:pP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29816"/>
            <a:ext cx="77724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3. True or false?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737320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3. Sydney is the largest and the oldest  city in Australia.</a:t>
            </a:r>
          </a:p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4. Australia is located in the southern hemisphere.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9816"/>
            <a:ext cx="77724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3. True or false?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37320"/>
            <a:ext cx="840108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5. The hottest month in Australia is July.</a:t>
            </a:r>
          </a:p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6. The  Olympic Games of 2000 were held in Melbourne.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.jpg"/>
          <p:cNvPicPr>
            <a:picLocks noChangeAspect="1"/>
          </p:cNvPicPr>
          <p:nvPr/>
        </p:nvPicPr>
        <p:blipFill>
          <a:blip r:embed="rId2" cstate="print"/>
          <a:srcRect b="8966"/>
          <a:stretch>
            <a:fillRect/>
          </a:stretch>
        </p:blipFill>
        <p:spPr>
          <a:xfrm>
            <a:off x="1" y="0"/>
            <a:ext cx="918051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72400" cy="1143000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3. True or false?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99592" y="1268760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7. People in Australia speak Spanish.</a:t>
            </a:r>
          </a:p>
          <a:p>
            <a:pPr>
              <a:buNone/>
            </a:pPr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8. Australia is situated between the Pacific and the Atlantic Oceans.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500958" y="5857892"/>
            <a:ext cx="857256" cy="78581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1.jpg"/>
          <p:cNvPicPr>
            <a:picLocks noChangeAspect="1"/>
          </p:cNvPicPr>
          <p:nvPr/>
        </p:nvPicPr>
        <p:blipFill>
          <a:blip r:embed="rId2" cstate="print"/>
          <a:srcRect r="30261" b="30286"/>
          <a:stretch>
            <a:fillRect/>
          </a:stretch>
        </p:blipFill>
        <p:spPr>
          <a:xfrm>
            <a:off x="3165" y="0"/>
            <a:ext cx="91408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4. Answer the questions.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196752"/>
            <a:ext cx="7772400" cy="4572000"/>
          </a:xfrm>
        </p:spPr>
        <p:txBody>
          <a:bodyPr>
            <a:normAutofit/>
          </a:bodyPr>
          <a:lstStyle/>
          <a:p>
            <a:pPr marL="1143000" indent="-1143000">
              <a:lnSpc>
                <a:spcPts val="5800"/>
              </a:lnSpc>
              <a:buNone/>
            </a:pPr>
            <a:r>
              <a:rPr lang="en-US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1.Who discovered Australia? </a:t>
            </a:r>
          </a:p>
          <a:p>
            <a:pPr marL="1143000" indent="-1143000">
              <a:lnSpc>
                <a:spcPts val="5800"/>
              </a:lnSpc>
              <a:buNone/>
            </a:pPr>
            <a:r>
              <a:rPr lang="en-US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 </a:t>
            </a:r>
            <a:r>
              <a:rPr lang="en-US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James Cook</a:t>
            </a:r>
          </a:p>
          <a:p>
            <a:pPr marL="514350" indent="-514350">
              <a:lnSpc>
                <a:spcPts val="5800"/>
              </a:lnSpc>
              <a:buNone/>
            </a:pPr>
            <a:r>
              <a:rPr lang="en-US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2. What oceans is Australia washed by?</a:t>
            </a:r>
          </a:p>
          <a:p>
            <a:pPr marL="514350" indent="-514350">
              <a:lnSpc>
                <a:spcPts val="5800"/>
              </a:lnSpc>
              <a:buNone/>
            </a:pPr>
            <a:r>
              <a:rPr lang="en-US" sz="5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Indian, Pacific</a:t>
            </a:r>
            <a:endParaRPr lang="ru-RU" sz="5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.jpg"/>
          <p:cNvPicPr>
            <a:picLocks noChangeAspect="1"/>
          </p:cNvPicPr>
          <p:nvPr/>
        </p:nvPicPr>
        <p:blipFill>
          <a:blip r:embed="rId2" cstate="print"/>
          <a:srcRect r="30261" b="30286"/>
          <a:stretch>
            <a:fillRect/>
          </a:stretch>
        </p:blipFill>
        <p:spPr>
          <a:xfrm>
            <a:off x="3165" y="0"/>
            <a:ext cx="91408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7384"/>
            <a:ext cx="77724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4. Answer the questions.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980728"/>
            <a:ext cx="8358246" cy="4572000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3. What is the capital of Australia?   </a:t>
            </a:r>
          </a:p>
          <a:p>
            <a:pPr>
              <a:lnSpc>
                <a:spcPts val="60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Canberra</a:t>
            </a:r>
          </a:p>
          <a:p>
            <a:pPr>
              <a:lnSpc>
                <a:spcPts val="60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4. What are the national </a:t>
            </a:r>
            <a:r>
              <a:rPr lang="en-US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colours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of  Australia?</a:t>
            </a:r>
          </a:p>
          <a:p>
            <a:pPr>
              <a:lnSpc>
                <a:spcPts val="6000"/>
              </a:lnSpc>
              <a:buNone/>
            </a:pP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green and gold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.jpg"/>
          <p:cNvPicPr>
            <a:picLocks noChangeAspect="1"/>
          </p:cNvPicPr>
          <p:nvPr/>
        </p:nvPicPr>
        <p:blipFill>
          <a:blip r:embed="rId2" cstate="print"/>
          <a:srcRect r="30261" b="30286"/>
          <a:stretch>
            <a:fillRect/>
          </a:stretch>
        </p:blipFill>
        <p:spPr>
          <a:xfrm>
            <a:off x="3165" y="0"/>
            <a:ext cx="91408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27384"/>
            <a:ext cx="77724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4. Answer the questions.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945232"/>
            <a:ext cx="8858312" cy="4572000"/>
          </a:xfrm>
        </p:spPr>
        <p:txBody>
          <a:bodyPr>
            <a:noAutofit/>
          </a:bodyPr>
          <a:lstStyle/>
          <a:p>
            <a:pPr>
              <a:lnSpc>
                <a:spcPts val="4900"/>
              </a:lnSpc>
              <a:buNone/>
            </a:pPr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5.</a:t>
            </a:r>
            <a:r>
              <a:rPr lang="ru-RU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How is the longest Australian river called?   </a:t>
            </a:r>
            <a:endParaRPr lang="en-US" sz="5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pPr>
              <a:lnSpc>
                <a:spcPts val="4900"/>
              </a:lnSpc>
              <a:buNone/>
            </a:pPr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 </a:t>
            </a:r>
            <a:r>
              <a:rPr lang="en-US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the Darling</a:t>
            </a:r>
          </a:p>
          <a:p>
            <a:pPr>
              <a:lnSpc>
                <a:spcPts val="4900"/>
              </a:lnSpc>
              <a:buNone/>
            </a:pPr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6</a:t>
            </a:r>
            <a:r>
              <a:rPr lang="en-US" sz="5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. What are the winter months in Australia?</a:t>
            </a:r>
          </a:p>
          <a:p>
            <a:pPr>
              <a:lnSpc>
                <a:spcPts val="4900"/>
              </a:lnSpc>
              <a:buNone/>
            </a:pPr>
            <a:r>
              <a:rPr lang="en-US" sz="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June, July, August</a:t>
            </a:r>
            <a:endParaRPr lang="ru-RU" sz="5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1.jpg"/>
          <p:cNvPicPr>
            <a:picLocks noChangeAspect="1"/>
          </p:cNvPicPr>
          <p:nvPr/>
        </p:nvPicPr>
        <p:blipFill>
          <a:blip r:embed="rId2" cstate="print"/>
          <a:srcRect r="30261" b="30286"/>
          <a:stretch>
            <a:fillRect/>
          </a:stretch>
        </p:blipFill>
        <p:spPr>
          <a:xfrm>
            <a:off x="3165" y="0"/>
            <a:ext cx="914083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-99392"/>
            <a:ext cx="77724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4. Answer the questions.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980728"/>
            <a:ext cx="8858312" cy="4572000"/>
          </a:xfrm>
        </p:spPr>
        <p:txBody>
          <a:bodyPr>
            <a:noAutofit/>
          </a:bodyPr>
          <a:lstStyle/>
          <a:p>
            <a:pPr>
              <a:lnSpc>
                <a:spcPts val="51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7. What island is separated from the continent  of Australia?   </a:t>
            </a:r>
          </a:p>
          <a:p>
            <a:pPr>
              <a:lnSpc>
                <a:spcPts val="51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 </a:t>
            </a: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Tasmania</a:t>
            </a:r>
          </a:p>
          <a:p>
            <a:pPr>
              <a:lnSpc>
                <a:spcPts val="5100"/>
              </a:lnSpc>
              <a:buNone/>
            </a:pP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8. How many states and territories are there in Australia?</a:t>
            </a:r>
          </a:p>
          <a:p>
            <a:pPr>
              <a:lnSpc>
                <a:spcPts val="5100"/>
              </a:lnSpc>
              <a:buNone/>
            </a:pPr>
            <a:r>
              <a:rPr lang="en-US" sz="5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6 states and 2 territories</a:t>
            </a:r>
            <a:endParaRPr lang="ru-RU" sz="5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ublicholidays.com.au/wp-content/uploads/2016/08/Australia_2018v2_Output.jpg"/>
          <p:cNvPicPr>
            <a:picLocks noChangeAspect="1" noChangeArrowheads="1"/>
          </p:cNvPicPr>
          <p:nvPr/>
        </p:nvPicPr>
        <p:blipFill>
          <a:blip r:embed="rId2" cstate="print"/>
          <a:srcRect l="20806" r="34664" b="24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90" y="485800"/>
            <a:ext cx="7815242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5. Write the names of the Australian states and territories.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788024" y="1700808"/>
            <a:ext cx="3855372" cy="4572000"/>
          </a:xfrm>
        </p:spPr>
        <p:txBody>
          <a:bodyPr>
            <a:noAutofit/>
          </a:bodyPr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Queensland </a:t>
            </a: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New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South Wales</a:t>
            </a:r>
          </a:p>
          <a:p>
            <a:pPr>
              <a:buNone/>
            </a:pP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51520" y="2889448"/>
            <a:ext cx="7772400" cy="4572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Victoria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Tasmania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Nothern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Territory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Australian Capital Territory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79512" y="1449288"/>
            <a:ext cx="3855372" cy="45720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Western Australia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South Australia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parajita" pitchFamily="34" charset="0"/>
              <a:ea typeface="+mn-ea"/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pintoafrica.com/wp-content/uploads/Safari-Reise-Afrika-Sambia-Malawi-Simbabwe-botswana-pintoafrica.com-AdobeStock_107773780-1920x1080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Task 1. Put in the missing letters.</a:t>
            </a:r>
            <a:endParaRPr lang="ru-RU" sz="6000" dirty="0">
              <a:solidFill>
                <a:srgbClr val="FF0000"/>
              </a:solidFill>
              <a:cs typeface="Aparajit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7772400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Abor</a:t>
            </a: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…g…ne</a:t>
            </a:r>
          </a:p>
          <a:p>
            <a:pPr>
              <a:buNone/>
            </a:pP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S…</a:t>
            </a: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dney</a:t>
            </a:r>
            <a:endParaRPr lang="en-US" sz="6200" dirty="0" smtClean="0">
              <a:latin typeface="Aparajita" pitchFamily="34" charset="0"/>
              <a:cs typeface="Aparajita" pitchFamily="34" charset="0"/>
            </a:endParaRPr>
          </a:p>
          <a:p>
            <a:pPr>
              <a:buNone/>
            </a:pP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K…</a:t>
            </a: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ngaro</a:t>
            </a: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…</a:t>
            </a:r>
          </a:p>
          <a:p>
            <a:pPr>
              <a:buNone/>
            </a:pP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Ta…mania</a:t>
            </a:r>
          </a:p>
          <a:p>
            <a:pPr>
              <a:buNone/>
            </a:pP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Ko</a:t>
            </a: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…</a:t>
            </a: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kab</a:t>
            </a:r>
            <a:r>
              <a:rPr lang="en-US" sz="6200" dirty="0" smtClean="0">
                <a:latin typeface="Aparajita" pitchFamily="34" charset="0"/>
                <a:cs typeface="Aparajita" pitchFamily="34" charset="0"/>
              </a:rPr>
              <a:t>..</a:t>
            </a:r>
            <a:r>
              <a:rPr lang="en-US" sz="6200" dirty="0" err="1" smtClean="0">
                <a:latin typeface="Aparajita" pitchFamily="34" charset="0"/>
                <a:cs typeface="Aparajita" pitchFamily="34" charset="0"/>
              </a:rPr>
              <a:t>rra</a:t>
            </a:r>
            <a:endParaRPr lang="ru-RU" sz="62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ublicholidays.com.au/wp-content/uploads/2016/08/Australia_2018v2_Output.jpg"/>
          <p:cNvPicPr>
            <a:picLocks noChangeAspect="1" noChangeArrowheads="1"/>
          </p:cNvPicPr>
          <p:nvPr/>
        </p:nvPicPr>
        <p:blipFill>
          <a:blip r:embed="rId2" cstate="print"/>
          <a:srcRect l="20806" r="34664" b="24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8456" y="557808"/>
            <a:ext cx="5961856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6. Write the names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of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</a:b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the Capital Cities of Australia.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953344"/>
            <a:ext cx="2952328" cy="4572000"/>
          </a:xfrm>
        </p:spPr>
        <p:txBody>
          <a:bodyPr>
            <a:no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Adelaide</a:t>
            </a: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            </a:t>
            </a:r>
            <a:endParaRPr lang="en-U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Brisbane</a:t>
            </a:r>
          </a:p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Canberra</a:t>
            </a:r>
            <a:endParaRPr lang="en-U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Darwin</a:t>
            </a:r>
            <a:endParaRPr lang="en-US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pPr>
              <a:buNone/>
            </a:pP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203848" y="1916832"/>
            <a:ext cx="4104456" cy="288032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Hobart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Perth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Sydney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parajita" pitchFamily="34" charset="0"/>
                <a:ea typeface="+mn-ea"/>
                <a:cs typeface="Aparajita" pitchFamily="34" charset="0"/>
              </a:rPr>
              <a:t>Melbourne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ublicholidays.com.au/wp-content/uploads/2016/08/Australia_2018v2_Output.jpg"/>
          <p:cNvPicPr>
            <a:picLocks noChangeAspect="1" noChangeArrowheads="1"/>
          </p:cNvPicPr>
          <p:nvPr/>
        </p:nvPicPr>
        <p:blipFill>
          <a:blip r:embed="rId2" cstate="print"/>
          <a:srcRect l="20806" r="34664" b="24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57808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7. Make up the names of </a:t>
            </a:r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</a:b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the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Australian animals and birds.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737320"/>
            <a:ext cx="7772400" cy="4572000"/>
          </a:xfrm>
        </p:spPr>
        <p:txBody>
          <a:bodyPr/>
          <a:lstStyle/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Kookaburra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Emu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Dingo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Parrot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Koala</a:t>
            </a:r>
            <a:endParaRPr lang="en-US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 </a:t>
            </a:r>
            <a:r>
              <a:rPr 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Kangaroo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parajita" pitchFamily="34" charset="0"/>
              <a:cs typeface="Aparajit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ublicholidays.com.au/wp-content/uploads/2016/08/Australia_2018v2_Output.jpg"/>
          <p:cNvPicPr>
            <a:picLocks noChangeAspect="1" noChangeArrowheads="1"/>
          </p:cNvPicPr>
          <p:nvPr/>
        </p:nvPicPr>
        <p:blipFill>
          <a:blip r:embed="rId2" cstate="print"/>
          <a:srcRect l="20806" r="34664" b="24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8. Guess what animal or bird it is.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340768"/>
            <a:ext cx="77724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1. This animal may be as tall as a man and carries babies in the pouch.</a:t>
            </a:r>
          </a:p>
          <a:p>
            <a:pPr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Kangaroo</a:t>
            </a:r>
          </a:p>
          <a:p>
            <a:pPr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2. This animal eats only eucalyptus leaves.</a:t>
            </a:r>
          </a:p>
          <a:p>
            <a:pPr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Koala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publicholidays.com.au/wp-content/uploads/2016/08/Australia_2018v2_Output.jpg"/>
          <p:cNvPicPr>
            <a:picLocks noChangeAspect="1" noChangeArrowheads="1"/>
          </p:cNvPicPr>
          <p:nvPr/>
        </p:nvPicPr>
        <p:blipFill>
          <a:blip r:embed="rId2" cstate="print"/>
          <a:srcRect l="20806" r="34664" b="249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-27384"/>
            <a:ext cx="7772400" cy="11430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Task 8. Guess what animal or bird it is.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124744"/>
            <a:ext cx="7772400" cy="4981596"/>
          </a:xfrm>
        </p:spPr>
        <p:txBody>
          <a:bodyPr>
            <a:normAutofit/>
          </a:bodyPr>
          <a:lstStyle/>
          <a:p>
            <a:pPr>
              <a:lnSpc>
                <a:spcPts val="5100"/>
              </a:lnSpc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3. This bird is </a:t>
            </a:r>
            <a:r>
              <a:rPr lang="en-US" sz="4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colourful</a:t>
            </a: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.</a:t>
            </a:r>
          </a:p>
          <a:p>
            <a:pPr>
              <a:lnSpc>
                <a:spcPts val="5100"/>
              </a:lnSpc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Parrot</a:t>
            </a:r>
          </a:p>
          <a:p>
            <a:pPr>
              <a:lnSpc>
                <a:spcPts val="5100"/>
              </a:lnSpc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4. This bird cannot fly.</a:t>
            </a:r>
          </a:p>
          <a:p>
            <a:pPr>
              <a:lnSpc>
                <a:spcPts val="5100"/>
              </a:lnSpc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Emu</a:t>
            </a:r>
          </a:p>
          <a:p>
            <a:pPr>
              <a:lnSpc>
                <a:spcPts val="5100"/>
              </a:lnSpc>
              <a:buNone/>
            </a:pPr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5. This bird laughs like a man.</a:t>
            </a:r>
          </a:p>
          <a:p>
            <a:pPr>
              <a:lnSpc>
                <a:spcPts val="5100"/>
              </a:lnSpc>
              <a:buNone/>
            </a:pP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itchFamily="34" charset="0"/>
                <a:cs typeface="Aparajita" pitchFamily="34" charset="0"/>
              </a:rPr>
              <a:t>Kookaburra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pintoafrica.com/wp-content/uploads/Safari-Reise-Afrika-Sambia-Malawi-Simbabwe-botswana-pintoafrica.com-AdobeStock_107773780-1920x1080.jpe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-1" y="0"/>
            <a:ext cx="916834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14290"/>
            <a:ext cx="7772400" cy="566263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Abor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i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g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i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ne</a:t>
            </a:r>
          </a:p>
          <a:p>
            <a:pPr>
              <a:buNone/>
            </a:pP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S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y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dney</a:t>
            </a:r>
          </a:p>
          <a:p>
            <a:pPr>
              <a:buNone/>
            </a:pP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K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a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ngaro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o</a:t>
            </a:r>
          </a:p>
          <a:p>
            <a:pPr>
              <a:buNone/>
            </a:pP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Ta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s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mania</a:t>
            </a:r>
          </a:p>
          <a:p>
            <a:pPr>
              <a:buNone/>
            </a:pP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Ko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o</a:t>
            </a:r>
            <a:r>
              <a:rPr lang="en-US" sz="8000" dirty="0" smtClean="0">
                <a:latin typeface="Aparajita" pitchFamily="34" charset="0"/>
                <a:cs typeface="Aparajita" pitchFamily="34" charset="0"/>
              </a:rPr>
              <a:t>kaburr</a:t>
            </a:r>
            <a:r>
              <a:rPr lang="en-US" sz="80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a</a:t>
            </a:r>
            <a:endParaRPr lang="ru-RU" sz="6600" dirty="0" smtClean="0">
              <a:solidFill>
                <a:srgbClr val="FF0000"/>
              </a:solidFill>
              <a:cs typeface="Aparajita" pitchFamily="34" charset="0"/>
            </a:endParaRPr>
          </a:p>
          <a:p>
            <a:pPr>
              <a:buNone/>
            </a:pPr>
            <a:endParaRPr lang="ru-RU" sz="60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Aparajita" pitchFamily="34" charset="0"/>
                <a:cs typeface="Aparajita" pitchFamily="34" charset="0"/>
              </a:rPr>
              <a:t>Task 2. Choose the correct answer.</a:t>
            </a:r>
            <a:endParaRPr lang="ru-RU" sz="4800" dirty="0">
              <a:solidFill>
                <a:srgbClr val="FF0000"/>
              </a:solidFill>
              <a:cs typeface="Aparajit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64096" y="1484784"/>
            <a:ext cx="7772400" cy="3195646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1. Australia is not …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a) a country             b) a continent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c) a city                   d)  an island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54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1408112" y="548680"/>
            <a:ext cx="7772400" cy="45720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2. What is the hottest month in Australia? 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a) July                     b) October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c) January               d) April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54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1371600" y="692696"/>
            <a:ext cx="7772400" cy="45720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3. The capital of Australia is…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a) Sydney            b) Canberra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c) Melbourne      d) Adelaide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54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7029400"/>
          </a:xfrm>
          <a:prstGeom prst="rect">
            <a:avLst/>
          </a:prstGeom>
          <a:noFill/>
        </p:spPr>
      </p:pic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1336104" y="260648"/>
            <a:ext cx="7772400" cy="5734072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4. What animals can you see on  Australia’s coat of arms?</a:t>
            </a:r>
          </a:p>
          <a:p>
            <a:pPr marL="914400" indent="-91440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a) Kangaroo and Dingo           </a:t>
            </a:r>
          </a:p>
          <a:p>
            <a:pPr marL="914400" indent="-91440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b) Koala and Parrot 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c) Kangaroo and Emu                   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d) Koala and Emu </a:t>
            </a:r>
          </a:p>
          <a:p>
            <a:pPr marL="514350" indent="-514350">
              <a:buNone/>
            </a:pPr>
            <a:r>
              <a:rPr lang="en-US" sz="54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5400" dirty="0">
              <a:cs typeface="Aparajit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48072" y="764704"/>
            <a:ext cx="7772400" cy="4572000"/>
          </a:xfrm>
        </p:spPr>
        <p:txBody>
          <a:bodyPr>
            <a:normAutofit fontScale="92500"/>
          </a:bodyPr>
          <a:lstStyle/>
          <a:p>
            <a:pPr marL="514350" indent="-514350">
              <a:buNone/>
            </a:pPr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5. Who are Australian natives? </a:t>
            </a:r>
          </a:p>
          <a:p>
            <a:pPr marL="514350" indent="-514350">
              <a:buNone/>
            </a:pPr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a) Eskimos            b) Aborigines</a:t>
            </a:r>
          </a:p>
          <a:p>
            <a:pPr marL="514350" indent="-514350">
              <a:buNone/>
            </a:pPr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c) Indians              d) </a:t>
            </a:r>
            <a:r>
              <a:rPr lang="en-US" sz="6000" dirty="0" err="1" smtClean="0">
                <a:latin typeface="Aparajita" pitchFamily="34" charset="0"/>
                <a:cs typeface="Aparajita" pitchFamily="34" charset="0"/>
              </a:rPr>
              <a:t>Chukchees</a:t>
            </a:r>
            <a:endParaRPr lang="en-US" sz="6000" dirty="0" smtClean="0">
              <a:latin typeface="Aparajita" pitchFamily="34" charset="0"/>
              <a:cs typeface="Aparajita" pitchFamily="34" charset="0"/>
            </a:endParaRPr>
          </a:p>
          <a:p>
            <a:pPr marL="514350" indent="-514350">
              <a:buNone/>
            </a:pPr>
            <a:r>
              <a:rPr lang="en-US" sz="60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2800" dirty="0" smtClean="0">
              <a:cs typeface="Aparajit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s://phonoteka.org/uploads/posts/2021-04/1619764131_15-phonoteka_org-p-fon-dlya-prezentatsii-po-geografii-afrika-15.jpg"/>
          <p:cNvPicPr>
            <a:picLocks noChangeAspect="1" noChangeArrowheads="1"/>
          </p:cNvPicPr>
          <p:nvPr/>
        </p:nvPicPr>
        <p:blipFill>
          <a:blip r:embed="rId2" cstate="print"/>
          <a:srcRect l="33687" b="17108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87624" y="476672"/>
            <a:ext cx="7772400" cy="4572000"/>
          </a:xfrm>
        </p:spPr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en-US" sz="5800" dirty="0" smtClean="0">
                <a:latin typeface="Aparajita" pitchFamily="34" charset="0"/>
                <a:cs typeface="Aparajita" pitchFamily="34" charset="0"/>
              </a:rPr>
              <a:t>6. What is the official language in Australia?</a:t>
            </a:r>
          </a:p>
          <a:p>
            <a:pPr marL="514350" indent="-514350">
              <a:buNone/>
            </a:pPr>
            <a:r>
              <a:rPr lang="en-US" sz="5800" dirty="0" smtClean="0">
                <a:latin typeface="Aparajita" pitchFamily="34" charset="0"/>
                <a:cs typeface="Aparajita" pitchFamily="34" charset="0"/>
              </a:rPr>
              <a:t>a) French             b) German </a:t>
            </a:r>
          </a:p>
          <a:p>
            <a:pPr marL="514350" indent="-514350">
              <a:buNone/>
            </a:pPr>
            <a:r>
              <a:rPr lang="en-US" sz="5800" dirty="0" smtClean="0">
                <a:latin typeface="Aparajita" pitchFamily="34" charset="0"/>
                <a:cs typeface="Aparajita" pitchFamily="34" charset="0"/>
              </a:rPr>
              <a:t>c) English            d) Spanish </a:t>
            </a:r>
          </a:p>
          <a:p>
            <a:pPr marL="514350" indent="-514350">
              <a:buNone/>
            </a:pPr>
            <a:r>
              <a:rPr lang="en-US" sz="5800" dirty="0" smtClean="0">
                <a:latin typeface="Aparajita" pitchFamily="34" charset="0"/>
                <a:cs typeface="Aparajita" pitchFamily="34" charset="0"/>
              </a:rPr>
              <a:t>     </a:t>
            </a:r>
            <a:endParaRPr lang="ru-RU" sz="2800" dirty="0" smtClean="0">
              <a:cs typeface="Aparajita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478</TotalTime>
  <Words>605</Words>
  <Application>Microsoft Office PowerPoint</Application>
  <PresentationFormat>Экран (4:3)</PresentationFormat>
  <Paragraphs>114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Welcome to Australia</vt:lpstr>
      <vt:lpstr>Task 1. Put in the missing letters.</vt:lpstr>
      <vt:lpstr>Слайд 3</vt:lpstr>
      <vt:lpstr>Task 2. Choose the correct answer.</vt:lpstr>
      <vt:lpstr>Слайд 5</vt:lpstr>
      <vt:lpstr>Слайд 6</vt:lpstr>
      <vt:lpstr>Слайд 7</vt:lpstr>
      <vt:lpstr>Слайд 8</vt:lpstr>
      <vt:lpstr>Слайд 9</vt:lpstr>
      <vt:lpstr>Слайд 10</vt:lpstr>
      <vt:lpstr>Task 3. True or false?</vt:lpstr>
      <vt:lpstr>Task 3. True or false?</vt:lpstr>
      <vt:lpstr>Task 3. True or false?</vt:lpstr>
      <vt:lpstr>Task 3. True or false?</vt:lpstr>
      <vt:lpstr>Task 4. Answer the questions.</vt:lpstr>
      <vt:lpstr>Task 4. Answer the questions.</vt:lpstr>
      <vt:lpstr>Task 4. Answer the questions.</vt:lpstr>
      <vt:lpstr>Task 4. Answer the questions.</vt:lpstr>
      <vt:lpstr>Task 5. Write the names of the Australian states and territories.</vt:lpstr>
      <vt:lpstr>Task 6. Write the names of  the Capital Cities of Australia.</vt:lpstr>
      <vt:lpstr>Task 7. Make up the names of  the Australian animals and birds.</vt:lpstr>
      <vt:lpstr>Task 8. Guess what animal or bird it is.</vt:lpstr>
      <vt:lpstr>Task 8. Guess what animal or bird it is.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Australia</dc:title>
  <dc:creator>user</dc:creator>
  <cp:lastModifiedBy>Admin</cp:lastModifiedBy>
  <cp:revision>36</cp:revision>
  <dcterms:created xsi:type="dcterms:W3CDTF">2016-01-24T08:40:00Z</dcterms:created>
  <dcterms:modified xsi:type="dcterms:W3CDTF">2021-11-02T14:20:00Z</dcterms:modified>
</cp:coreProperties>
</file>