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1" r:id="rId2"/>
    <p:sldId id="278" r:id="rId3"/>
    <p:sldId id="265" r:id="rId4"/>
    <p:sldId id="262" r:id="rId5"/>
    <p:sldId id="264" r:id="rId6"/>
    <p:sldId id="266" r:id="rId7"/>
    <p:sldId id="276" r:id="rId8"/>
    <p:sldId id="268" r:id="rId9"/>
    <p:sldId id="269" r:id="rId10"/>
    <p:sldId id="280" r:id="rId11"/>
    <p:sldId id="282" r:id="rId12"/>
    <p:sldId id="284" r:id="rId13"/>
    <p:sldId id="285" r:id="rId14"/>
    <p:sldId id="286" r:id="rId15"/>
    <p:sldId id="287" r:id="rId16"/>
    <p:sldId id="289" r:id="rId17"/>
    <p:sldId id="290" r:id="rId18"/>
    <p:sldId id="291" r:id="rId19"/>
    <p:sldId id="292" r:id="rId20"/>
    <p:sldId id="293" r:id="rId21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97" autoAdjust="0"/>
  </p:normalViewPr>
  <p:slideViewPr>
    <p:cSldViewPr>
      <p:cViewPr>
        <p:scale>
          <a:sx n="70" d="100"/>
          <a:sy n="70" d="100"/>
        </p:scale>
        <p:origin x="-1386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2F4D7-814E-400D-ADF8-040264B27E24}" type="datetimeFigureOut">
              <a:rPr lang="ru-RU" smtClean="0"/>
              <a:t>20.04.2020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3607F6-8EA6-49D8-8799-547CBAAB22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045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607F6-8EA6-49D8-8799-547CBAAB223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744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EE3A-CF6B-4BD2-A232-2F7290A69755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98618" y="1566245"/>
            <a:ext cx="8229600" cy="18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  «Английский язык в дошкольном возрасте»</a:t>
            </a: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1331640" y="548680"/>
            <a:ext cx="6696744" cy="684076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dirty="0" smtClean="0">
                <a:solidFill>
                  <a:schemeClr val="tx2">
                    <a:lumMod val="10000"/>
                  </a:schemeClr>
                </a:solidFill>
              </a:rPr>
              <a:t>МУНИЦИПАЛЬНОЕ БЮДЖЕТНОЕ ДОШКОЛЬНОЕ ОБРАЗОВАТЕЛЬНОЕ УЧРЕЖДЕНИЕ «КАРГАСОКСКИЙ Д/С №27»</a:t>
            </a:r>
            <a:endParaRPr lang="ru-RU" sz="18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04248" y="4005064"/>
            <a:ext cx="2095890" cy="72008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1800" dirty="0" smtClean="0"/>
              <a:t>  Подготовила: Леонтьева Н.А.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иииии\Downloads\uB5MDgVJ2n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90" y="0"/>
            <a:ext cx="918051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талиииии\Downloads\kz4UO8Kpph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46714"/>
            <a:ext cx="4810246" cy="3607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54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иииии\Downloads\WozrHePBUv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324035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067944" y="620688"/>
            <a:ext cx="4104456" cy="23042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Различные папки – передвижки для родителей; «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вокабуляр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» (список слов) для повторения и запоминания с детьми дома.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968193"/>
              </p:ext>
            </p:extLst>
          </p:nvPr>
        </p:nvGraphicFramePr>
        <p:xfrm>
          <a:off x="2843808" y="3284984"/>
          <a:ext cx="6077585" cy="30687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38475"/>
                <a:gridCol w="3039110"/>
              </a:tblGrid>
              <a:tr h="30687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1.ПРИВЕТСТВИЕ И ЗНАКОМСТВО.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HELLO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! [ХЭЛЛО’У] - ПРИВЕТ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GOOD MORNING! [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ГУД МО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’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НИН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] –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ДОБРОЕ УТРО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GOOD DAY!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[ГУД ДЭЙ] – ДОБРЫЙ ДЕНЬ 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GOOD EVENING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! [ГУД ИВНИН] – ДОБРЫЙ ВЕЧЕР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 AM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…(ИМЯ) [АЙ ЭМ] – МЕНЯ ЗОВУТ…(ИМЯ)  ИЛИ Я…(ИМЯ).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2.ОСЕНЬ.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AUTUMN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[О’ТОН] – ОСЕНЬ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LEAVE FALL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[ЛИФ ФОЛ] – ЛИСТОПАД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SUN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[САН] - СОЛНЦЕ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RAIN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[РЭЙН] – ДОЖДЬ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FOG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[ФОГ] – ТУМАН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СТИХОТВОРЕНИЕ: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«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SPRING IS GREEN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, [СПРИН ИЗ ГРИН] – ВЕСНА – ЗЕЛЕНАЯ,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SUMMER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IS BRIGHT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, [САМЭ ИЗ БРАЙТ] – ЛЕТО – ШИРОКОЕ,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AUTUMN IS YELLOW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, [ОТОН ИЗ ЕЛЛОУ] – ОСЕНЬ – ЖЕЛТАЯ,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WINTER IS WHITE». [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ВИНТЭ ИЗ УАЙТ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] –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ЗИМА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– 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БЕЛАЯ</a:t>
                      </a: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.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3.ФРУКТЫ И ОВОЩИ.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FRUITS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[ФРУТС] – ФРУКТЫ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APPLE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[ЭПЛ] - ЯБЛОКО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BANANA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[БЭНА’НЭ] - БАНАН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PEAR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[ПЭА] - ГРУША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ORANGE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[ОРАНЖ] – АПЕЛЬСИН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CARROT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[КЭРРОТ] – МОРКОВЬ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ONION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[АНЬЕН] – ЛУК 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POTATO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[ПОТЭЙТО] – КАРТОШКА 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CUCUMBER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[КЬЮКАМБЭР] – ОГУРЕЦ </a:t>
                      </a:r>
                      <a:endParaRPr lang="ru-RU" sz="1100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TOMATO</a:t>
                      </a:r>
                      <a:r>
                        <a:rPr lang="ru-RU" sz="10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[ТОМЕЙТО] – ПОМИДОР</a:t>
                      </a:r>
                      <a:endParaRPr lang="ru-RU" sz="11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3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иииии\Downloads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4776"/>
            <a:ext cx="10300241" cy="684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67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иииии\Downloads\617577_m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464" y="1"/>
            <a:ext cx="122487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53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наталиииии\Downloads\maxresdefault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459432"/>
            <a:ext cx="10153128" cy="761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07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наталиииии\Downloads\085796ae1d33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79512"/>
            <a:ext cx="9324528" cy="932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43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886" y="0"/>
            <a:ext cx="5682006" cy="426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3440" y="1831504"/>
            <a:ext cx="57606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11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628117" cy="42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48459" y="1469874"/>
            <a:ext cx="6192688" cy="4644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3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81803" y="785073"/>
            <a:ext cx="6280582" cy="4710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69154" y="1647984"/>
            <a:ext cx="5914109" cy="443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50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783087" y="783087"/>
            <a:ext cx="6264696" cy="4698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08920"/>
            <a:ext cx="5508523" cy="4131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10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27584" y="2204864"/>
            <a:ext cx="7486600" cy="506487"/>
          </a:xfrm>
        </p:spPr>
        <p:txBody>
          <a:bodyPr>
            <a:noAutofit/>
          </a:bodyPr>
          <a:lstStyle/>
          <a:p>
            <a:pPr algn="r"/>
            <a:r>
              <a:rPr lang="ru-RU" sz="3200" b="1" dirty="0"/>
              <a:t>«Дитя приучается в несколько месяцев так говорить на иностранном языке, как не может приучиться взрослый за несколько лет».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К.Д. Ушинский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8" name="Picture 2" descr="C:\Users\наталиииии\Downloads\1si7QBxNRg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51586"/>
            <a:ext cx="4647634" cy="348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8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4" y="0"/>
            <a:ext cx="6015073" cy="451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05" y="3247212"/>
            <a:ext cx="4784299" cy="358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134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79851" y="188640"/>
            <a:ext cx="8424936" cy="102758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b="1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Актуальность раннего обучения дошкольников иностранному языку обусловлена тем, что:</a:t>
            </a:r>
            <a:endParaRPr lang="ru-RU" sz="2800" dirty="0"/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279851" y="1340768"/>
            <a:ext cx="8640959" cy="446449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Дошкольный возраст является благоприятным для начала изучения иностранных языков в силу своих психофизических особенностей;</a:t>
            </a:r>
          </a:p>
          <a:p>
            <a:r>
              <a:rPr lang="ru-RU" dirty="0" smtClean="0"/>
              <a:t>Игра создает прекрасные условия для овладения языком, а особенно продуктивна она в дошкольном возрасте.</a:t>
            </a:r>
          </a:p>
          <a:p>
            <a:r>
              <a:rPr lang="ru-RU" altLang="ru-RU" dirty="0" smtClean="0"/>
              <a:t>Существует разрыв между системой дошкольного и школьного иноязычного образования;</a:t>
            </a:r>
          </a:p>
          <a:p>
            <a:r>
              <a:rPr lang="ru-RU" altLang="ru-RU" dirty="0" smtClean="0"/>
              <a:t>Раннее изучение иностранного языка способствует развитию внимания, памяти, мышления, языковую догадку, эрудицию, дисциплину, делает ребенка более активным, приучает его к коллективным формам работы в группе, побуждает любознательность, артистизм, формирует ребенка интеллектуально и эстетически. </a:t>
            </a:r>
            <a:endParaRPr lang="ru-RU" alt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38138"/>
          </a:xfrm>
        </p:spPr>
        <p:txBody>
          <a:bodyPr/>
          <a:lstStyle/>
          <a:p>
            <a:r>
              <a:rPr lang="ru-RU" dirty="0" smtClean="0"/>
              <a:t>«Веселый английский»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339752" y="1412776"/>
            <a:ext cx="6347048" cy="4713387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Возраст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детей: от 5 до 7 лет</a:t>
            </a:r>
          </a:p>
          <a:p>
            <a:pPr algn="just"/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Календарно – тематическое планирование тесно связано с планированием рабочей программы групп.</a:t>
            </a:r>
          </a:p>
          <a:p>
            <a:pPr algn="just"/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Образовательная деятельность рассчитана на два года обучения.</a:t>
            </a:r>
          </a:p>
          <a:p>
            <a:pPr algn="just"/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Занятия проводятся в игровой форме и продолжительность занятия составляет 25 минут. </a:t>
            </a:r>
          </a:p>
          <a:p>
            <a:pPr algn="just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539553" y="-90264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Цель:</a:t>
            </a:r>
            <a:endParaRPr lang="ru-RU" b="1" dirty="0"/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395536" y="751486"/>
            <a:ext cx="8064895" cy="2194199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dirty="0"/>
              <a:t>Ф</a:t>
            </a:r>
            <a:r>
              <a:rPr lang="ru-RU" dirty="0" smtClean="0"/>
              <a:t>ормирование положительного отношения к изучению английского языка через создание условий, способствующих накоплению базового лексического запаса у детей.</a:t>
            </a:r>
            <a:endParaRPr lang="ru-RU" dirty="0"/>
          </a:p>
        </p:txBody>
      </p:sp>
      <p:pic>
        <p:nvPicPr>
          <p:cNvPr id="4" name="Picture 2" descr="C:\Users\наталиииии\Downloads\5170eUrc61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2780928"/>
            <a:ext cx="5328593" cy="39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835696" y="394931"/>
            <a:ext cx="7211144" cy="965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z="3200" b="1" dirty="0"/>
              <a:t>Задачи первого года обучения: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idx="1"/>
          </p:nvPr>
        </p:nvSpPr>
        <p:spPr>
          <a:xfrm>
            <a:off x="2627784" y="1364919"/>
            <a:ext cx="6203032" cy="4497363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endParaRPr lang="ru-RU" b="1" dirty="0" smtClean="0"/>
          </a:p>
          <a:p>
            <a:pPr lvl="0"/>
            <a:r>
              <a:rPr lang="ru-RU" dirty="0" smtClean="0"/>
              <a:t>Формирование первичных навыков диалогической и монологической речи на английском языке;</a:t>
            </a:r>
            <a:endParaRPr lang="ru-RU" dirty="0"/>
          </a:p>
          <a:p>
            <a:pPr lvl="0"/>
            <a:r>
              <a:rPr lang="ru-RU" dirty="0"/>
              <a:t>развитие </a:t>
            </a:r>
            <a:r>
              <a:rPr lang="ru-RU" dirty="0" smtClean="0"/>
              <a:t>речевого слуха, памяти, внимания, мышления; </a:t>
            </a:r>
            <a:endParaRPr lang="ru-RU" dirty="0"/>
          </a:p>
          <a:p>
            <a:pPr lvl="0"/>
            <a:r>
              <a:rPr lang="ru-RU" dirty="0" smtClean="0"/>
              <a:t>Воспитание интереса и уважения к культуре других народов.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708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447" y="332656"/>
            <a:ext cx="8229600" cy="1143000"/>
          </a:xfrm>
        </p:spPr>
        <p:txBody>
          <a:bodyPr/>
          <a:lstStyle/>
          <a:p>
            <a:r>
              <a:rPr lang="ru-RU" dirty="0" smtClean="0"/>
              <a:t>Задачи второго года обучения: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19" y="1556792"/>
            <a:ext cx="4464497" cy="4608512"/>
          </a:xfrm>
        </p:spPr>
        <p:txBody>
          <a:bodyPr>
            <a:normAutofit fontScale="85000" lnSpcReduction="20000"/>
          </a:bodyPr>
          <a:lstStyle/>
          <a:p>
            <a:pPr fontAlgn="base"/>
            <a:endParaRPr lang="ru-RU" dirty="0"/>
          </a:p>
          <a:p>
            <a:pPr fontAlgn="t"/>
            <a:r>
              <a:rPr lang="ru-RU" dirty="0" smtClean="0"/>
              <a:t>расширение </a:t>
            </a:r>
            <a:r>
              <a:rPr lang="ru-RU" dirty="0"/>
              <a:t>словарного запаса, развитие навыков диалогической и монологической речи на английском языке;</a:t>
            </a:r>
          </a:p>
          <a:p>
            <a:pPr fontAlgn="t"/>
            <a:r>
              <a:rPr lang="ru-RU" dirty="0"/>
              <a:t>развитие языковой догадки, мышления, творчества; </a:t>
            </a:r>
          </a:p>
          <a:p>
            <a:pPr fontAlgn="t"/>
            <a:r>
              <a:rPr lang="ru-RU" dirty="0"/>
              <a:t>воспитание интереса и уважения к традициям и обычаям других </a:t>
            </a:r>
            <a:r>
              <a:rPr lang="ru-RU" dirty="0" smtClean="0"/>
              <a:t>народов.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4" descr="H:\IMG_20181030_153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247" y="2204864"/>
            <a:ext cx="432048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3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1835696" y="404664"/>
            <a:ext cx="7211144" cy="9652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/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2195736" y="1239910"/>
            <a:ext cx="6686399" cy="52854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79712" y="274638"/>
            <a:ext cx="67070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Принципы работы с детьми</a:t>
            </a:r>
            <a:endParaRPr lang="ru-RU" b="1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339752" y="1556792"/>
            <a:ext cx="6542383" cy="49685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Поддержка разнообразия детства;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Сохранение уникальности и </a:t>
            </a:r>
            <a:r>
              <a:rPr lang="ru-RU" dirty="0" err="1" smtClean="0">
                <a:solidFill>
                  <a:schemeClr val="tx2">
                    <a:lumMod val="10000"/>
                  </a:schemeClr>
                </a:solidFill>
              </a:rPr>
              <a:t>самоценности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 детства;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Позитивная социализация;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Личностно-развивающий и гуманистический характер взаимодействия; 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Содействие и сотрудничество детей и взрослых, признание ребенка полноценным участником (субъектом) образовательных отношений;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Учет индивидуальных особенностей детей;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Развивающее вариативное образование; </a:t>
            </a:r>
          </a:p>
          <a:p>
            <a:pPr algn="just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Полнота содержания и интеграция отдельных образовательных областей; </a:t>
            </a:r>
          </a:p>
        </p:txBody>
      </p:sp>
    </p:spTree>
    <p:extLst>
      <p:ext uri="{BB962C8B-B14F-4D97-AF65-F5344CB8AC3E}">
        <p14:creationId xmlns:p14="http://schemas.microsoft.com/office/powerpoint/2010/main" val="67768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" y="15331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/>
              <a:t>Формы работы с детьми и взаимодействие с родителями:</a:t>
            </a:r>
            <a:endParaRPr lang="ru-RU" sz="3200" b="1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457200" y="1158331"/>
            <a:ext cx="8229600" cy="147858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Экспериментирование, просмотр видеофильмов, наблюдения, проведение различных игр (подвижных, пальчиковых, дидактических), развлечений, драматизаций, трудовая и продуктивная деятельность, использование макетов, модулей и иллюстративного материала</a:t>
            </a:r>
            <a:r>
              <a:rPr lang="ru-RU" sz="2000" dirty="0" smtClean="0">
                <a:solidFill>
                  <a:prstClr val="black">
                    <a:tint val="75000"/>
                  </a:prstClr>
                </a:solidFill>
              </a:rPr>
              <a:t>.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Users\наталиииии\Downloads\TUxRLCnSR4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4819"/>
            <a:ext cx="3535019" cy="265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наталиииии\Downloads\2GqbiyhSj4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52" y="2924944"/>
            <a:ext cx="422446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53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64553b36d98a1a9771b60ed7fd6ae5ca013c5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616</Words>
  <Application>Microsoft Office PowerPoint</Application>
  <PresentationFormat>Экран (4:3)</PresentationFormat>
  <Paragraphs>68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«Дитя приучается в несколько месяцев так говорить на иностранном языке, как не может приучиться взрослый за несколько лет». К.Д. Ушинский </vt:lpstr>
      <vt:lpstr>Презентация PowerPoint</vt:lpstr>
      <vt:lpstr>«Веселый английский»</vt:lpstr>
      <vt:lpstr>Презентация PowerPoint</vt:lpstr>
      <vt:lpstr>Презентация PowerPoint</vt:lpstr>
      <vt:lpstr>Задачи второго года обучения: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наталиииии</cp:lastModifiedBy>
  <cp:revision>48</cp:revision>
  <dcterms:created xsi:type="dcterms:W3CDTF">2014-05-12T04:44:22Z</dcterms:created>
  <dcterms:modified xsi:type="dcterms:W3CDTF">2020-04-20T07:36:30Z</dcterms:modified>
</cp:coreProperties>
</file>