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258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88" r:id="rId11"/>
    <p:sldId id="266" r:id="rId12"/>
    <p:sldId id="291" r:id="rId13"/>
    <p:sldId id="267" r:id="rId14"/>
    <p:sldId id="268" r:id="rId15"/>
    <p:sldId id="269" r:id="rId16"/>
    <p:sldId id="270" r:id="rId17"/>
    <p:sldId id="271" r:id="rId18"/>
    <p:sldId id="294" r:id="rId19"/>
    <p:sldId id="272" r:id="rId20"/>
    <p:sldId id="289" r:id="rId21"/>
    <p:sldId id="293" r:id="rId22"/>
    <p:sldId id="273" r:id="rId23"/>
    <p:sldId id="274" r:id="rId24"/>
    <p:sldId id="275" r:id="rId25"/>
    <p:sldId id="276" r:id="rId26"/>
    <p:sldId id="279" r:id="rId27"/>
    <p:sldId id="277" r:id="rId28"/>
    <p:sldId id="278" r:id="rId29"/>
    <p:sldId id="290" r:id="rId30"/>
    <p:sldId id="296" r:id="rId31"/>
    <p:sldId id="280" r:id="rId32"/>
    <p:sldId id="281" r:id="rId33"/>
    <p:sldId id="282" r:id="rId34"/>
    <p:sldId id="284" r:id="rId35"/>
    <p:sldId id="285" r:id="rId36"/>
    <p:sldId id="287" r:id="rId37"/>
    <p:sldId id="28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18.04.2019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23528" y="476250"/>
            <a:ext cx="7848872" cy="3552825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tx1">
                    <a:lumMod val="95000"/>
                  </a:schemeClr>
                </a:solidFill>
              </a:rPr>
              <a:t>Приёмы ассоциативного   прочтения поэтического  текста.</a:t>
            </a:r>
            <a:endParaRPr lang="ru-RU" b="1" i="1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788024" y="314096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Заголовок 9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7892" name="Picture 4" descr="http://itd3.mycdn.me/image?id=853230795990&amp;t=20&amp;plc=WEB&amp;tkn=*AN-aZZ8RBTDJZft0ZeQiN9v7c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492896"/>
            <a:ext cx="1665212" cy="1944216"/>
          </a:xfrm>
          <a:prstGeom prst="rect">
            <a:avLst/>
          </a:prstGeom>
          <a:noFill/>
        </p:spPr>
      </p:pic>
      <p:cxnSp>
        <p:nvCxnSpPr>
          <p:cNvPr id="16" name="Прямая со стрелкой 15"/>
          <p:cNvCxnSpPr/>
          <p:nvPr/>
        </p:nvCxnSpPr>
        <p:spPr>
          <a:xfrm flipH="1">
            <a:off x="1691680" y="4077072"/>
            <a:ext cx="2592288" cy="136815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0" y="5445224"/>
            <a:ext cx="2483768" cy="100811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Жуковский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1835696" y="3861048"/>
            <a:ext cx="2232248" cy="64807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0" y="4293096"/>
            <a:ext cx="1979712" cy="108012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Беспредметность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2267744" y="3645024"/>
            <a:ext cx="1800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179512" y="3068960"/>
            <a:ext cx="2016224" cy="100811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Воображение фантазий</a:t>
            </a:r>
            <a:endParaRPr lang="ru-RU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 flipH="1" flipV="1">
            <a:off x="2267744" y="2636912"/>
            <a:ext cx="1728192" cy="57606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Овал 29"/>
          <p:cNvSpPr/>
          <p:nvPr/>
        </p:nvSpPr>
        <p:spPr>
          <a:xfrm>
            <a:off x="539552" y="1772816"/>
            <a:ext cx="1872208" cy="115212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Любовная лирика </a:t>
            </a:r>
            <a:r>
              <a:rPr lang="ru-RU" dirty="0" err="1" smtClean="0">
                <a:solidFill>
                  <a:schemeClr val="tx1"/>
                </a:solidFill>
              </a:rPr>
              <a:t>М.Лазич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flipH="1" flipV="1">
            <a:off x="3059832" y="1700808"/>
            <a:ext cx="1152128" cy="108012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Овал 32"/>
          <p:cNvSpPr/>
          <p:nvPr/>
        </p:nvSpPr>
        <p:spPr>
          <a:xfrm>
            <a:off x="1907704" y="692696"/>
            <a:ext cx="1728192" cy="100811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Пейзажная лирика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flipH="1" flipV="1">
            <a:off x="4572000" y="1412776"/>
            <a:ext cx="72008" cy="115212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Овал 35"/>
          <p:cNvSpPr/>
          <p:nvPr/>
        </p:nvSpPr>
        <p:spPr>
          <a:xfrm>
            <a:off x="3563888" y="188640"/>
            <a:ext cx="1872208" cy="115212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Поэт-живописец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41" name="Прямая со стрелкой 40"/>
          <p:cNvCxnSpPr/>
          <p:nvPr/>
        </p:nvCxnSpPr>
        <p:spPr>
          <a:xfrm flipV="1">
            <a:off x="5076056" y="1340768"/>
            <a:ext cx="1152128" cy="122413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Овал 41"/>
          <p:cNvSpPr/>
          <p:nvPr/>
        </p:nvSpPr>
        <p:spPr>
          <a:xfrm>
            <a:off x="5724128" y="188640"/>
            <a:ext cx="2088232" cy="115212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Романтическая школа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 flipH="1">
            <a:off x="3851920" y="4365104"/>
            <a:ext cx="720080" cy="144016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Овал 46"/>
          <p:cNvSpPr/>
          <p:nvPr/>
        </p:nvSpPr>
        <p:spPr>
          <a:xfrm>
            <a:off x="2627784" y="5877272"/>
            <a:ext cx="2088232" cy="98072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tx1"/>
                </a:solidFill>
              </a:rPr>
              <a:t>Музыкальностьзвук</a:t>
            </a:r>
            <a:r>
              <a:rPr lang="ru-RU" sz="1400" dirty="0" smtClean="0">
                <a:solidFill>
                  <a:schemeClr val="tx1"/>
                </a:solidFill>
              </a:rPr>
              <a:t>, мелодия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50" name="Прямая со стрелкой 49"/>
          <p:cNvCxnSpPr/>
          <p:nvPr/>
        </p:nvCxnSpPr>
        <p:spPr>
          <a:xfrm>
            <a:off x="5004048" y="4365104"/>
            <a:ext cx="576064" cy="158417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Овал 50"/>
          <p:cNvSpPr/>
          <p:nvPr/>
        </p:nvSpPr>
        <p:spPr>
          <a:xfrm>
            <a:off x="5004048" y="5949280"/>
            <a:ext cx="1728192" cy="90872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Пушкин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5364088" y="4149080"/>
            <a:ext cx="1512168" cy="129614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вал 30"/>
          <p:cNvSpPr/>
          <p:nvPr/>
        </p:nvSpPr>
        <p:spPr>
          <a:xfrm>
            <a:off x="6876256" y="4941168"/>
            <a:ext cx="1656184" cy="115212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Весна заря ночь 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5580112" y="3717032"/>
            <a:ext cx="1728192" cy="14401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V="1">
            <a:off x="5436096" y="2348880"/>
            <a:ext cx="1656184" cy="57606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>
            <a:off x="7020272" y="1628800"/>
            <a:ext cx="1656184" cy="115212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Тютчев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7308304" y="3212976"/>
            <a:ext cx="1835696" cy="151216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Импрессионизм многообразие переменчивость форм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332640" y="35010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Стихотворение для анализа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Я долго стоял неподвижно,</a:t>
            </a:r>
            <a:br>
              <a:rPr lang="ru-RU" dirty="0" smtClean="0"/>
            </a:br>
            <a:r>
              <a:rPr lang="ru-RU" dirty="0" smtClean="0"/>
              <a:t>В далекие звезды </a:t>
            </a:r>
            <a:r>
              <a:rPr lang="ru-RU" dirty="0" err="1" smtClean="0"/>
              <a:t>вглядясь</a:t>
            </a:r>
            <a:r>
              <a:rPr lang="ru-RU" dirty="0" smtClean="0"/>
              <a:t>, —</a:t>
            </a:r>
            <a:br>
              <a:rPr lang="ru-RU" dirty="0" smtClean="0"/>
            </a:br>
            <a:r>
              <a:rPr lang="ru-RU" dirty="0" smtClean="0"/>
              <a:t>Меж теми звездами и мною</a:t>
            </a:r>
            <a:br>
              <a:rPr lang="ru-RU" dirty="0" smtClean="0"/>
            </a:br>
            <a:r>
              <a:rPr lang="ru-RU" dirty="0" smtClean="0"/>
              <a:t>Какая-то связь родилась.</a:t>
            </a:r>
          </a:p>
          <a:p>
            <a:r>
              <a:rPr lang="ru-RU" dirty="0" smtClean="0"/>
              <a:t>Я думал… не помню, что думал;</a:t>
            </a:r>
            <a:br>
              <a:rPr lang="ru-RU" dirty="0" smtClean="0"/>
            </a:br>
            <a:r>
              <a:rPr lang="ru-RU" dirty="0" smtClean="0"/>
              <a:t>Я слушал таинственный хор,</a:t>
            </a:r>
            <a:br>
              <a:rPr lang="ru-RU" dirty="0" smtClean="0"/>
            </a:br>
            <a:r>
              <a:rPr lang="ru-RU" dirty="0" smtClean="0"/>
              <a:t>И звезды тихонько дрожали,</a:t>
            </a:r>
            <a:br>
              <a:rPr lang="ru-RU" dirty="0" smtClean="0"/>
            </a:br>
            <a:r>
              <a:rPr lang="ru-RU" dirty="0" smtClean="0"/>
              <a:t>И звезды люблю я с тех пор…</a:t>
            </a:r>
          </a:p>
          <a:p>
            <a:r>
              <a:rPr lang="ru-RU" dirty="0" smtClean="0"/>
              <a:t>Год написания: 1843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24208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Шаг №1. </a:t>
            </a:r>
            <a:r>
              <a:rPr lang="ru-RU" sz="3600" dirty="0" smtClean="0">
                <a:solidFill>
                  <a:schemeClr val="tx1"/>
                </a:solidFill>
              </a:rPr>
              <a:t>Найти ключевые  смысловые полюсы текста.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sz="2800" dirty="0" smtClean="0"/>
          </a:p>
          <a:p>
            <a:endParaRPr lang="ru-RU" sz="3300" dirty="0" smtClean="0"/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А.Блок: «Всякое стихотворение — это покрывало, растянутое на остриях нескольких слов. Эти слова светятся, как звёзды, из-за них и существует стихотворение».</a:t>
            </a: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М.Бахтин: «Диалогическая ориентация слова - явление, свойственное каждому слову. На всех своих путях слово встречается с «чужим словом» и не может не вступать с ним в живое направленное взаимодействие». </a:t>
            </a:r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Шаг №1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17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6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Полюс  Я</a:t>
                      </a:r>
                      <a:endParaRPr lang="ru-RU" sz="3200" dirty="0"/>
                    </a:p>
                  </a:txBody>
                  <a:tcPr marL="80433" marR="80433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3200" dirty="0" smtClean="0"/>
                        <a:t>Точки пересечения</a:t>
                      </a:r>
                      <a:endParaRPr lang="ru-RU" sz="3200" dirty="0"/>
                    </a:p>
                  </a:txBody>
                  <a:tcPr marL="80433" marR="80433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3200" dirty="0" smtClean="0"/>
                        <a:t>Полюс  звёзды</a:t>
                      </a:r>
                      <a:endParaRPr lang="ru-RU" sz="3200" dirty="0"/>
                    </a:p>
                  </a:txBody>
                  <a:tcPr marL="80433" marR="80433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опорные</a:t>
                      </a:r>
                      <a:r>
                        <a:rPr lang="ru-RU" sz="3200" baseline="0" dirty="0" smtClean="0"/>
                        <a:t> слова</a:t>
                      </a:r>
                      <a:endParaRPr lang="ru-RU" sz="32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ассоциации</a:t>
                      </a:r>
                      <a:endParaRPr lang="ru-RU" sz="32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Опорные слова</a:t>
                      </a:r>
                      <a:endParaRPr lang="ru-RU" sz="32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ассоциации</a:t>
                      </a:r>
                      <a:endParaRPr lang="ru-RU" sz="32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опорные</a:t>
                      </a:r>
                      <a:r>
                        <a:rPr lang="ru-RU" sz="3200" baseline="0" dirty="0" smtClean="0"/>
                        <a:t> слова</a:t>
                      </a:r>
                      <a:endParaRPr lang="ru-RU" sz="32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ассоциации</a:t>
                      </a:r>
                      <a:endParaRPr lang="ru-RU" sz="3200" dirty="0"/>
                    </a:p>
                  </a:txBody>
                  <a:tcPr marL="80433" marR="80433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L="80433" marR="80433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Шаг №2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Нужно выписать ключевые слова , желательно сразу, отмечая , какое, это художественное средство, для каждого полюса.</a:t>
            </a:r>
            <a:endParaRPr lang="ru-RU" sz="40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2" y="0"/>
          <a:ext cx="9144001" cy="740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35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835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35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835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8354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7263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26571"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Полюс  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Точки пересечения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Полюс звёзды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r>
                        <a:rPr lang="ru-RU" dirty="0" smtClean="0"/>
                        <a:t>опорные</a:t>
                      </a:r>
                      <a:r>
                        <a:rPr lang="ru-RU" baseline="0" dirty="0" smtClean="0"/>
                        <a:t> слова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ассоциации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Опорные</a:t>
                      </a:r>
                      <a:r>
                        <a:rPr lang="ru-RU" baseline="0" dirty="0" smtClean="0"/>
                        <a:t> слова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ассоциации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опорные</a:t>
                      </a:r>
                      <a:r>
                        <a:rPr lang="ru-RU" baseline="0" dirty="0" smtClean="0"/>
                        <a:t> слова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ассоциации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959929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 (образ, анафора)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Стоял Думал.. ?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Слушал ?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Люблю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помню(однородные сказуемые)_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Неподвижно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(ассонанс)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Связь родилась ?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олицетв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…..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Я думал, не помню, что думал, я </a:t>
                      </a:r>
                      <a:r>
                        <a:rPr lang="ru-RU" sz="1800" b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слушал (</a:t>
                      </a:r>
                      <a:r>
                        <a:rPr lang="ru-RU" sz="1800" b="1" u="non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конт</a:t>
                      </a:r>
                      <a:r>
                        <a:rPr lang="ru-RU" sz="1800" b="1" u="non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80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антоним)</a:t>
                      </a:r>
                      <a:endParaRPr lang="ru-RU" sz="1800" u="none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И звёзды дрожали, и звёзды люблю я( эпифора, синтаксический параллелизм)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ассонанс)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Звёзды (образ-символ)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Далекие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таинственные (эпитеты)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Тихонько дрожали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?(олицетворение)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Таинственный хор ?(метафора)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А-(ассонанс)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«Толстые вопросы»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Что за таинственный хор?</a:t>
            </a:r>
          </a:p>
          <a:p>
            <a:r>
              <a:rPr lang="ru-RU" sz="3600" dirty="0" smtClean="0"/>
              <a:t>Что думал?</a:t>
            </a:r>
          </a:p>
          <a:p>
            <a:r>
              <a:rPr lang="ru-RU" sz="3600" dirty="0" smtClean="0"/>
              <a:t> Почему звёзды </a:t>
            </a:r>
            <a:r>
              <a:rPr lang="ru-RU" sz="3600" u="sng" dirty="0" smtClean="0"/>
              <a:t>дрожали?</a:t>
            </a:r>
            <a:endParaRPr lang="ru-RU" sz="3600" dirty="0" smtClean="0"/>
          </a:p>
          <a:p>
            <a:r>
              <a:rPr lang="ru-RU" sz="3600" u="sng" dirty="0" smtClean="0"/>
              <a:t>Почему звёзды он любит с тех пор?</a:t>
            </a:r>
          </a:p>
          <a:p>
            <a:r>
              <a:rPr lang="ru-RU" sz="3600" u="sng" dirty="0" smtClean="0"/>
              <a:t>Что за таинственная связь?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Шаг №3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Придумываем ассоциации для каждого ряда</a:t>
            </a:r>
            <a:endParaRPr lang="ru-RU" sz="66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2" y="0"/>
          <a:ext cx="9144001" cy="740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35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835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35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835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8354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7263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26571"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Полюс  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Точки пересечения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Полюс звёзды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r>
                        <a:rPr lang="ru-RU" dirty="0" smtClean="0"/>
                        <a:t>опорные</a:t>
                      </a:r>
                      <a:r>
                        <a:rPr lang="ru-RU" baseline="0" dirty="0" smtClean="0"/>
                        <a:t> слова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ассоциации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Опорные</a:t>
                      </a:r>
                      <a:r>
                        <a:rPr lang="ru-RU" baseline="0" dirty="0" smtClean="0"/>
                        <a:t> слова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ассоциации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опорные</a:t>
                      </a:r>
                      <a:r>
                        <a:rPr lang="ru-RU" baseline="0" dirty="0" smtClean="0"/>
                        <a:t> слова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ассоциации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959929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 (образ, анафора)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Стоял Думал.. ?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Слушал ?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Люблю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помню(однородные сказуемые)_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Неподвижно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(ассонанс)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Связь родилась ?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олицетв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…..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Я думал, не помню, что думал, я </a:t>
                      </a:r>
                      <a:r>
                        <a:rPr lang="ru-RU" sz="1800" b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слушал (</a:t>
                      </a:r>
                      <a:r>
                        <a:rPr lang="ru-RU" sz="1800" b="1" u="non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конт</a:t>
                      </a:r>
                      <a:r>
                        <a:rPr lang="ru-RU" sz="1800" b="1" u="non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80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антоним)</a:t>
                      </a:r>
                      <a:endParaRPr lang="ru-RU" sz="1800" u="none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И звёзды дрожали, и звёзды люблю я( эпифора, синтаксический параллелизм)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ассонанс)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Звёзды (образ-символ)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Далекие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таинственные (эпитеты)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Тихонько дрожали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?(олицетворение)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Таинственный хор ?(метафора)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А-(ассонанс)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2816752"/>
              </p:ext>
            </p:extLst>
          </p:nvPr>
        </p:nvGraphicFramePr>
        <p:xfrm>
          <a:off x="0" y="0"/>
          <a:ext cx="9144000" cy="768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18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4002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17589"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Полюс 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Точки пересечения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Полюс звёзды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5780">
                <a:tc>
                  <a:txBody>
                    <a:bodyPr/>
                    <a:lstStyle/>
                    <a:p>
                      <a:r>
                        <a:rPr lang="ru-RU" dirty="0" smtClean="0"/>
                        <a:t>опорные</a:t>
                      </a:r>
                      <a:r>
                        <a:rPr lang="ru-RU" baseline="0" dirty="0" smtClean="0"/>
                        <a:t> слова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ассоциации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Опорные</a:t>
                      </a:r>
                      <a:r>
                        <a:rPr lang="ru-RU" baseline="0" dirty="0" smtClean="0"/>
                        <a:t> слова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ассоциации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опорные</a:t>
                      </a:r>
                      <a:r>
                        <a:rPr lang="ru-RU" baseline="0" dirty="0" smtClean="0"/>
                        <a:t> слова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ассоциации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5992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 (образ, анафора)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Стоял Неподвижно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Думал.. ?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Слушал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Люблю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</a:t>
                      </a:r>
                      <a:endParaRPr lang="ru-RU" sz="1800" b="1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помню</a:t>
                      </a:r>
                      <a:endParaRPr lang="ru-RU" sz="180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однород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сказуемые)_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 (ассонанс)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человек, поэт, </a:t>
                      </a:r>
                    </a:p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замер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действие, процесс, мысль,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что-то произошло?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печаль, ветер, боль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Связь родилась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олицетвор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_____,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…..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 Я думал, не помню, что думал, я </a:t>
                      </a:r>
                      <a:r>
                        <a:rPr lang="ru-RU" sz="1800" b="1" u="sng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слушал </a:t>
                      </a:r>
                      <a:r>
                        <a:rPr lang="ru-RU" sz="1800" b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 </a:t>
                      </a:r>
                      <a:r>
                        <a:rPr lang="ru-RU" sz="1800" b="1" u="sng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конт</a:t>
                      </a:r>
                      <a:r>
                        <a:rPr lang="ru-RU" sz="1800" b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800" b="1" u="sng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антоним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И звёзды дрожали, и звёзды </a:t>
                      </a:r>
                      <a:r>
                        <a:rPr lang="ru-RU" sz="18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люблю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я( эпифора, синтаксический параллелизм)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(ассонанс)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Новое, крепкое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Вечное, неожиданное</a:t>
                      </a:r>
                    </a:p>
                    <a:p>
                      <a:r>
                        <a:rPr lang="ru-RU" dirty="0" smtClean="0"/>
                        <a:t>Мыслительный процесс. Открытие истины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Неразрывность связи</a:t>
                      </a:r>
                      <a:r>
                        <a:rPr lang="ru-RU" baseline="0" dirty="0" smtClean="0"/>
                        <a:t>  природы и человека</a:t>
                      </a:r>
                    </a:p>
                    <a:p>
                      <a:endParaRPr lang="ru-RU" baseline="0" dirty="0" smtClean="0"/>
                    </a:p>
                    <a:p>
                      <a:r>
                        <a:rPr lang="ru-RU" dirty="0" smtClean="0"/>
                        <a:t>Медитация,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Звук оратории. Божественные песнопения.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звук истины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Звёзды (образ-символ)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Далекие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таинственные (эпитеты)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Тихонько дрожали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(олицетворение)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8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Таинственный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хор (метафора)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А-(ассонанс)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Небо, мечта, тайна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Неземное, </a:t>
                      </a:r>
                      <a:r>
                        <a:rPr lang="ru-RU" dirty="0" err="1" smtClean="0"/>
                        <a:t>манящеее</a:t>
                      </a:r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Бояться, волнуются. Переживают ?</a:t>
                      </a:r>
                    </a:p>
                    <a:p>
                      <a:r>
                        <a:rPr lang="ru-RU" dirty="0" smtClean="0"/>
                        <a:t>Благозвучие,</a:t>
                      </a:r>
                    </a:p>
                    <a:p>
                      <a:r>
                        <a:rPr lang="ru-RU" dirty="0" smtClean="0"/>
                        <a:t>слаженность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Пространство, простор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H="1">
            <a:off x="2267744" y="5301208"/>
            <a:ext cx="576064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8460432" y="5589240"/>
            <a:ext cx="28803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Диалогичность литературы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179512" y="1628800"/>
            <a:ext cx="8136904" cy="4608512"/>
          </a:xfrm>
          <a:prstGeom prst="triangle">
            <a:avLst>
              <a:gd name="adj" fmla="val 45619"/>
            </a:avLst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259632" y="3284984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автор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156176" y="3429000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читатель</a:t>
            </a:r>
            <a:endParaRPr lang="ru-RU" sz="2800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6012160" y="3356992"/>
            <a:ext cx="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4" idx="2"/>
            <a:endCxn id="4" idx="5"/>
          </p:cNvCxnSpPr>
          <p:nvPr/>
        </p:nvCxnSpPr>
        <p:spPr>
          <a:xfrm flipV="1">
            <a:off x="179512" y="3933056"/>
            <a:ext cx="5924439" cy="2304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4" idx="3"/>
          </p:cNvCxnSpPr>
          <p:nvPr/>
        </p:nvCxnSpPr>
        <p:spPr>
          <a:xfrm flipH="1">
            <a:off x="3891486" y="1628800"/>
            <a:ext cx="32442" cy="4608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5-конечная звезда 21"/>
          <p:cNvSpPr/>
          <p:nvPr/>
        </p:nvSpPr>
        <p:spPr>
          <a:xfrm>
            <a:off x="3419872" y="4221088"/>
            <a:ext cx="1008112" cy="864096"/>
          </a:xfrm>
          <a:prstGeom prst="star5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139952" y="1412776"/>
            <a:ext cx="237626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понимание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851920" y="5805264"/>
            <a:ext cx="151216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текст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Шаг №4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6600" dirty="0" smtClean="0"/>
              <a:t>Подводим итоги, находим общее в ассоциативных рядах</a:t>
            </a:r>
            <a:endParaRPr lang="ru-RU" sz="66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2816752"/>
              </p:ext>
            </p:extLst>
          </p:nvPr>
        </p:nvGraphicFramePr>
        <p:xfrm>
          <a:off x="0" y="0"/>
          <a:ext cx="9144000" cy="768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18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4002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17589"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Полюс 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Точки пересечения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Полюс звёзды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5780">
                <a:tc>
                  <a:txBody>
                    <a:bodyPr/>
                    <a:lstStyle/>
                    <a:p>
                      <a:r>
                        <a:rPr lang="ru-RU" dirty="0" smtClean="0"/>
                        <a:t>опорные</a:t>
                      </a:r>
                      <a:r>
                        <a:rPr lang="ru-RU" baseline="0" dirty="0" smtClean="0"/>
                        <a:t> слова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ассоциации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Опорные</a:t>
                      </a:r>
                      <a:r>
                        <a:rPr lang="ru-RU" baseline="0" dirty="0" smtClean="0"/>
                        <a:t> слова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ассоциации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опорные</a:t>
                      </a:r>
                      <a:r>
                        <a:rPr lang="ru-RU" baseline="0" dirty="0" smtClean="0"/>
                        <a:t> слова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ассоциации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5992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 (образ, анафора)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Стоял Неподвижно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Думал.. ?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Слушал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Люблю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</a:t>
                      </a:r>
                      <a:endParaRPr lang="ru-RU" sz="1800" b="1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помню</a:t>
                      </a:r>
                      <a:endParaRPr lang="ru-RU" sz="180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однород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сказуемые)_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 (ассонанс)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человек, поэт, </a:t>
                      </a:r>
                    </a:p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замер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действие, процесс, мысль,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что-то произошло?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печаль, ветер, боль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Связь родилась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олицетвор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_____,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…..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 Я думал, не помню, что думал, я </a:t>
                      </a:r>
                      <a:r>
                        <a:rPr lang="ru-RU" sz="1800" b="1" u="sng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слушал </a:t>
                      </a:r>
                      <a:r>
                        <a:rPr lang="ru-RU" sz="1800" b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 </a:t>
                      </a:r>
                      <a:r>
                        <a:rPr lang="ru-RU" sz="1800" b="1" u="sng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конт</a:t>
                      </a:r>
                      <a:r>
                        <a:rPr lang="ru-RU" sz="1800" b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800" b="1" u="sng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антоним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И звёзды дрожали, и звёзды </a:t>
                      </a:r>
                      <a:r>
                        <a:rPr lang="ru-RU" sz="18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люблю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я( эпифора, синтаксический параллелизм)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(ассонанс)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Новое, крепкое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Вечное, неожиданное</a:t>
                      </a:r>
                    </a:p>
                    <a:p>
                      <a:r>
                        <a:rPr lang="ru-RU" dirty="0" smtClean="0"/>
                        <a:t>Мыслительный процесс. Открытие истины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Неразрывность связи</a:t>
                      </a:r>
                      <a:r>
                        <a:rPr lang="ru-RU" baseline="0" dirty="0" smtClean="0"/>
                        <a:t>  природы и человека</a:t>
                      </a:r>
                    </a:p>
                    <a:p>
                      <a:endParaRPr lang="ru-RU" baseline="0" dirty="0" smtClean="0"/>
                    </a:p>
                    <a:p>
                      <a:r>
                        <a:rPr lang="ru-RU" dirty="0" smtClean="0"/>
                        <a:t>Медитация,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Звук оратории. Божественные песнопения.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звук истины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Звёзды (образ-символ)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Далекие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таинственные (эпитеты)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Тихонько дрожали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(олицетворение)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8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Таинственный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хор (метафора)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А-(ассонанс)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Небо, мечта, тайна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Неземное, </a:t>
                      </a:r>
                      <a:r>
                        <a:rPr lang="ru-RU" dirty="0" err="1" smtClean="0"/>
                        <a:t>манящеее</a:t>
                      </a:r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Бояться, волнуются. Переживают ?</a:t>
                      </a:r>
                    </a:p>
                    <a:p>
                      <a:r>
                        <a:rPr lang="ru-RU" dirty="0" smtClean="0"/>
                        <a:t>Благозвучие,</a:t>
                      </a:r>
                    </a:p>
                    <a:p>
                      <a:r>
                        <a:rPr lang="ru-RU" dirty="0" smtClean="0"/>
                        <a:t>слаженность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Пространство, простор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H="1">
            <a:off x="2267744" y="5301208"/>
            <a:ext cx="576064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8460432" y="5589240"/>
            <a:ext cx="28803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14603972"/>
              </p:ext>
            </p:extLst>
          </p:nvPr>
        </p:nvGraphicFramePr>
        <p:xfrm>
          <a:off x="-17131" y="32591"/>
          <a:ext cx="9144000" cy="740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94667"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Полюс 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Точки пересечения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Полюс звёзды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667">
                <a:tc>
                  <a:txBody>
                    <a:bodyPr/>
                    <a:lstStyle/>
                    <a:p>
                      <a:r>
                        <a:rPr lang="ru-RU" dirty="0" smtClean="0"/>
                        <a:t>опорные</a:t>
                      </a:r>
                      <a:r>
                        <a:rPr lang="ru-RU" baseline="0" dirty="0" smtClean="0"/>
                        <a:t> слова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ассоциации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Опорные</a:t>
                      </a:r>
                      <a:r>
                        <a:rPr lang="ru-RU" baseline="0" dirty="0" smtClean="0"/>
                        <a:t> слова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ассоциации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опорные</a:t>
                      </a:r>
                      <a:r>
                        <a:rPr lang="ru-RU" baseline="0" dirty="0" smtClean="0"/>
                        <a:t> слова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ассоциации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9867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 (образ, анафора)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Стоял Неподвижно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Думал.. ?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Слушал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Люблю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</a:t>
                      </a:r>
                      <a:endParaRPr lang="ru-RU" sz="1800" b="1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помню</a:t>
                      </a:r>
                      <a:endParaRPr lang="ru-RU" sz="1800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однород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сказуемые)_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 (ассонанс)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человек, поэт, </a:t>
                      </a:r>
                    </a:p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замер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действие, процесс, мысль,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что-то произошло?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печаль, ветер, боль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человек,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который разгадал тайну звёзд</a:t>
                      </a:r>
                      <a:endParaRPr lang="ru-RU" dirty="0" smtClean="0"/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Волшебник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пророк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Связь родилась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олицетвор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_____,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…..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 Я думал, не помню, что думал, я </a:t>
                      </a:r>
                      <a:r>
                        <a:rPr lang="ru-RU" sz="1800" b="1" u="sng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слушал </a:t>
                      </a:r>
                      <a:r>
                        <a:rPr lang="ru-RU" sz="1800" b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 </a:t>
                      </a:r>
                      <a:r>
                        <a:rPr lang="ru-RU" sz="1800" b="1" u="sng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конт</a:t>
                      </a:r>
                      <a:r>
                        <a:rPr lang="ru-RU" sz="1800" b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800" b="1" u="sng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антоним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И звёзды дрожали, и звёзды </a:t>
                      </a:r>
                      <a:r>
                        <a:rPr lang="ru-RU" sz="18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люблю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я( эпифора, синтаксический параллелизм)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(ассонанс)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Новое, крепкое</a:t>
                      </a:r>
                    </a:p>
                    <a:p>
                      <a:r>
                        <a:rPr lang="ru-RU" dirty="0" smtClean="0"/>
                        <a:t>Вечное, неожиданное</a:t>
                      </a:r>
                    </a:p>
                    <a:p>
                      <a:r>
                        <a:rPr lang="ru-RU" dirty="0" smtClean="0"/>
                        <a:t>Мыслительный процесс. Открытие истины</a:t>
                      </a:r>
                    </a:p>
                    <a:p>
                      <a:r>
                        <a:rPr lang="ru-RU" dirty="0" smtClean="0"/>
                        <a:t>Неразрывность связи</a:t>
                      </a:r>
                      <a:r>
                        <a:rPr lang="ru-RU" baseline="0" dirty="0" smtClean="0"/>
                        <a:t>  природы и человека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звук истины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неразрывная связь лирического героя с природой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Звёзды (образ-символ)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Далекие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таинственные (эпитеты)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Тихонько дрожали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(олицетворение)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8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Таинственный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хор (метафора)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 А-(ассонанс)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Небо, мечта, тайна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Неземное, </a:t>
                      </a:r>
                      <a:r>
                        <a:rPr lang="ru-RU" dirty="0" err="1" smtClean="0"/>
                        <a:t>манящеее</a:t>
                      </a:r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Бояться, волнуются. Переживают ?</a:t>
                      </a:r>
                    </a:p>
                    <a:p>
                      <a:r>
                        <a:rPr lang="ru-RU" dirty="0" smtClean="0"/>
                        <a:t>Благозвучие,</a:t>
                      </a:r>
                    </a:p>
                    <a:p>
                      <a:r>
                        <a:rPr lang="ru-RU" dirty="0" smtClean="0"/>
                        <a:t>Слаженность</a:t>
                      </a:r>
                    </a:p>
                    <a:p>
                      <a:r>
                        <a:rPr lang="ru-RU" dirty="0" smtClean="0"/>
                        <a:t>романтизм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Пространство, простор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Тайна, сокрытая от людей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flipH="1">
            <a:off x="2339752" y="4725144"/>
            <a:ext cx="504056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5436096" y="5013176"/>
            <a:ext cx="50405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8100392" y="5301208"/>
            <a:ext cx="57606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Шаг №5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Ещё раз обратимся к художественным средствам, проясняющим мысль поэта</a:t>
            </a:r>
            <a:endParaRPr lang="ru-RU" sz="48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53536"/>
            <a:ext cx="8136904" cy="2023336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Сопоставление-</a:t>
            </a:r>
            <a:br>
              <a:rPr lang="ru-RU" i="1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</a:rPr>
              <a:t>символ гармонической связи человека и космоса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3200" dirty="0" smtClean="0"/>
              <a:t>Связь родилась-</a:t>
            </a:r>
          </a:p>
          <a:p>
            <a:r>
              <a:rPr lang="ru-RU" sz="3200" dirty="0" smtClean="0"/>
              <a:t>я слушал   таинственный хор</a:t>
            </a:r>
          </a:p>
          <a:p>
            <a:r>
              <a:rPr lang="ru-RU" sz="3200" dirty="0" smtClean="0"/>
              <a:t>И звёзды  тихонько дрожали, </a:t>
            </a:r>
          </a:p>
          <a:p>
            <a:r>
              <a:rPr lang="ru-RU" sz="3200" dirty="0" smtClean="0"/>
              <a:t>И звёзды люблю я с тех пор – эпифора, синтаксический параллелизм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Эпитеты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44824"/>
            <a:ext cx="7848872" cy="4800600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Далёкие звёзды</a:t>
            </a:r>
          </a:p>
          <a:p>
            <a:r>
              <a:rPr lang="ru-RU" sz="4400" dirty="0" smtClean="0"/>
              <a:t> таинственный хор – тайна звёзд, их недоступность</a:t>
            </a:r>
            <a:endParaRPr lang="ru-RU" sz="4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синтаксис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u="sng" dirty="0" smtClean="0"/>
              <a:t>Анафора</a:t>
            </a: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 долго стоял неподвижно..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 думал…. – подчёркивание исключительности героя, который смог узнать тайну звёзд</a:t>
            </a:r>
          </a:p>
          <a:p>
            <a:r>
              <a:rPr lang="ru-RU" u="sng" dirty="0" smtClean="0"/>
              <a:t>Эпифора, синтаксический параллелизм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И звёзды </a:t>
            </a:r>
            <a:r>
              <a:rPr lang="ru-RU" dirty="0" smtClean="0"/>
              <a:t>тихонько дрожали ,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И звёзды </a:t>
            </a:r>
            <a:r>
              <a:rPr lang="ru-RU" dirty="0" smtClean="0"/>
              <a:t>люблю я с тех пор … подведение итогов, вывод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Контекстные антонимы, градация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u="sng" dirty="0" smtClean="0"/>
              <a:t>Стоял,</a:t>
            </a:r>
            <a:r>
              <a:rPr lang="ru-RU" sz="3200" dirty="0" smtClean="0"/>
              <a:t> </a:t>
            </a:r>
            <a:r>
              <a:rPr lang="ru-RU" sz="3200" dirty="0" err="1" smtClean="0"/>
              <a:t>вглядясь</a:t>
            </a:r>
            <a:r>
              <a:rPr lang="ru-RU" sz="3200" dirty="0" smtClean="0"/>
              <a:t> в звёзды, </a:t>
            </a:r>
          </a:p>
          <a:p>
            <a:r>
              <a:rPr lang="ru-RU" sz="3200" dirty="0" smtClean="0"/>
              <a:t> </a:t>
            </a:r>
            <a:r>
              <a:rPr lang="ru-RU" sz="3200" u="sng" dirty="0" smtClean="0"/>
              <a:t>думал</a:t>
            </a:r>
            <a:r>
              <a:rPr lang="ru-RU" sz="3200" dirty="0" smtClean="0"/>
              <a:t>, не помню, что </a:t>
            </a:r>
            <a:r>
              <a:rPr lang="ru-RU" sz="3200" u="sng" dirty="0" smtClean="0"/>
              <a:t>думал;</a:t>
            </a:r>
          </a:p>
          <a:p>
            <a:r>
              <a:rPr lang="ru-RU" sz="3200" u="sng" dirty="0" smtClean="0"/>
              <a:t> Я слушал</a:t>
            </a:r>
          </a:p>
          <a:p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Люблю</a:t>
            </a:r>
            <a:r>
              <a:rPr lang="ru-RU" sz="3200" dirty="0" smtClean="0"/>
              <a:t> –конец  логического размышления</a:t>
            </a:r>
          </a:p>
          <a:p>
            <a:r>
              <a:rPr lang="ru-RU" sz="3200" dirty="0" smtClean="0"/>
              <a:t>. открытие лирического героя</a:t>
            </a:r>
            <a:endParaRPr lang="ru-RU" sz="32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836712"/>
            <a:ext cx="749808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 </a:t>
            </a:r>
            <a:br>
              <a:rPr lang="ru-RU" i="1" dirty="0" smtClean="0"/>
            </a:br>
            <a:r>
              <a:rPr lang="ru-RU" i="1" dirty="0" smtClean="0"/>
              <a:t>Звукопись (ассонанс)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259632" y="1700808"/>
            <a:ext cx="6984776" cy="4800600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У-</a:t>
            </a:r>
            <a:r>
              <a:rPr lang="ru-RU" dirty="0" smtClean="0"/>
              <a:t> звук лирического героя ( тоска, желание)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7030A0"/>
                </a:solidFill>
              </a:rPr>
              <a:t>А</a:t>
            </a:r>
            <a:r>
              <a:rPr lang="ru-RU" dirty="0" smtClean="0"/>
              <a:t>- звук звёзд ( бесконечность, космос)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 О</a:t>
            </a:r>
            <a:r>
              <a:rPr lang="ru-RU" dirty="0" smtClean="0"/>
              <a:t>- звук возникшей связи человека и звёзд ( звук истины, космоса, звук восторга(Бальмонт)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Шаг №5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Ответы на толстые вопросы:</a:t>
            </a:r>
          </a:p>
          <a:p>
            <a:r>
              <a:rPr lang="ru-RU" sz="3600" dirty="0" smtClean="0"/>
              <a:t>Что за таинственный хор?</a:t>
            </a:r>
          </a:p>
          <a:p>
            <a:r>
              <a:rPr lang="ru-RU" sz="3600" dirty="0" smtClean="0"/>
              <a:t>Что думал лирический герой?</a:t>
            </a:r>
          </a:p>
          <a:p>
            <a:r>
              <a:rPr lang="ru-RU" sz="3600" dirty="0" smtClean="0"/>
              <a:t> Почему звёзды </a:t>
            </a:r>
            <a:r>
              <a:rPr lang="ru-RU" sz="3600" u="sng" dirty="0" smtClean="0"/>
              <a:t>дрожали?</a:t>
            </a:r>
            <a:endParaRPr lang="ru-RU" sz="3600" dirty="0" smtClean="0"/>
          </a:p>
          <a:p>
            <a:r>
              <a:rPr lang="ru-RU" sz="3600" u="sng" dirty="0" smtClean="0"/>
              <a:t>Почему звёзды он любит с тех пор?</a:t>
            </a:r>
          </a:p>
          <a:p>
            <a:r>
              <a:rPr lang="ru-RU" sz="3600" u="sng" dirty="0" smtClean="0"/>
              <a:t>Что за таинственная связь?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Закон эмоциональной реальности воображения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4000" dirty="0" smtClean="0"/>
              <a:t>«Нет границ диалогическому контексту, он уходит в безграничное   прошлое и безграничное будущее М.Бахтин.</a:t>
            </a:r>
          </a:p>
          <a:p>
            <a:r>
              <a:rPr lang="ru-RU" sz="4000" dirty="0" smtClean="0"/>
              <a:t>Смысл слова, «оказывается всегда  динамичным, текучим, сложным образованием, которое имеет несколько зон различной устойчивости» </a:t>
            </a:r>
            <a:r>
              <a:rPr lang="ru-RU" sz="4000" dirty="0" err="1" smtClean="0"/>
              <a:t>Л.С.Выготский</a:t>
            </a:r>
            <a:endParaRPr lang="ru-RU" sz="4000" dirty="0" smtClean="0"/>
          </a:p>
          <a:p>
            <a:endParaRPr lang="ru-RU" dirty="0" smtClean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О </a:t>
            </a:r>
            <a:r>
              <a:rPr lang="ru-RU" dirty="0" smtClean="0"/>
              <a:t>чём это стихотворение?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Я долго стоял неподвижно,</a:t>
            </a:r>
            <a:br>
              <a:rPr lang="ru-RU" dirty="0" smtClean="0"/>
            </a:br>
            <a:r>
              <a:rPr lang="ru-RU" dirty="0" smtClean="0"/>
              <a:t>В далекие звезды </a:t>
            </a:r>
            <a:r>
              <a:rPr lang="ru-RU" dirty="0" err="1" smtClean="0"/>
              <a:t>вглядясь</a:t>
            </a:r>
            <a:r>
              <a:rPr lang="ru-RU" dirty="0" smtClean="0"/>
              <a:t>, —</a:t>
            </a:r>
            <a:br>
              <a:rPr lang="ru-RU" dirty="0" smtClean="0"/>
            </a:br>
            <a:r>
              <a:rPr lang="ru-RU" dirty="0" smtClean="0"/>
              <a:t>Меж теми звездами и мною</a:t>
            </a:r>
            <a:br>
              <a:rPr lang="ru-RU" dirty="0" smtClean="0"/>
            </a:br>
            <a:r>
              <a:rPr lang="ru-RU" dirty="0" smtClean="0"/>
              <a:t>Какая-то связь родилась.</a:t>
            </a:r>
          </a:p>
          <a:p>
            <a:r>
              <a:rPr lang="ru-RU" dirty="0" smtClean="0"/>
              <a:t>Я думал… не помню, что думал;</a:t>
            </a:r>
            <a:br>
              <a:rPr lang="ru-RU" dirty="0" smtClean="0"/>
            </a:br>
            <a:r>
              <a:rPr lang="ru-RU" dirty="0" smtClean="0"/>
              <a:t>Я слушал таинственный хор,</a:t>
            </a:r>
            <a:br>
              <a:rPr lang="ru-RU" dirty="0" smtClean="0"/>
            </a:br>
            <a:r>
              <a:rPr lang="ru-RU" dirty="0" smtClean="0"/>
              <a:t>И звезды тихонько дрожали,</a:t>
            </a:r>
            <a:br>
              <a:rPr lang="ru-RU" dirty="0" smtClean="0"/>
            </a:br>
            <a:r>
              <a:rPr lang="ru-RU" dirty="0" smtClean="0"/>
              <a:t>И звезды люблю я с тех пор…</a:t>
            </a:r>
          </a:p>
          <a:p>
            <a:r>
              <a:rPr lang="ru-RU" dirty="0" smtClean="0"/>
              <a:t>Год написания: 1843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1"/>
                </a:solidFill>
              </a:rPr>
              <a:t>О чём же это стихотворение?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 неразрывной связи человека и природы, о тайнах мироздания, которые стремиться разгадать человек- мудрец.</a:t>
            </a:r>
          </a:p>
          <a:p>
            <a:r>
              <a:rPr lang="ru-RU" dirty="0" smtClean="0"/>
              <a:t> О гармонии природы , открытой лирическому герою, навеки связавшему свою жизнь с ней.</a:t>
            </a:r>
          </a:p>
          <a:p>
            <a:r>
              <a:rPr lang="ru-RU" dirty="0" smtClean="0"/>
              <a:t> О тайнах рождения и существования поэзии и роли поэта- проводника в мир прекрасного.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Данное стихотворение в контексте творчества поэта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Например: тема поэта и поэзии: </a:t>
            </a:r>
          </a:p>
          <a:p>
            <a:r>
              <a:rPr lang="ru-RU" b="1" dirty="0" smtClean="0"/>
              <a:t> Как беден наш язык! — Хочу и не могу…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Лишь у тебя, поэт, крылатый слова звук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Хватает на лету и закрепляет вдруг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И темный бред души и трав неясный запах</a:t>
            </a:r>
          </a:p>
          <a:p>
            <a:r>
              <a:rPr lang="ru-RU" b="1" dirty="0" smtClean="0"/>
              <a:t>«Я потрясен, когда кругом...», 1885)</a:t>
            </a:r>
          </a:p>
          <a:p>
            <a:r>
              <a:rPr lang="ru-RU" i="1" dirty="0" smtClean="0"/>
              <a:t>Я загораюсь и горю,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Я порываюсь и парю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В томленьях крайнего усилья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И 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верю сердцем</a:t>
            </a:r>
            <a:r>
              <a:rPr lang="ru-RU" i="1" dirty="0" smtClean="0"/>
              <a:t>, что растут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И тотчас 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в небо унесут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Меня раскинутые крылья</a:t>
            </a:r>
            <a:r>
              <a:rPr lang="ru-RU" i="1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Тема звёзд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i="1" dirty="0" smtClean="0"/>
              <a:t>«Среди звезд» Афанасий Фет</a:t>
            </a:r>
            <a:endParaRPr lang="ru-RU" dirty="0" smtClean="0"/>
          </a:p>
          <a:p>
            <a:r>
              <a:rPr lang="ru-RU" i="1" dirty="0" smtClean="0"/>
              <a:t>Незыблемой мечты иероглифы,</a:t>
            </a:r>
            <a:br>
              <a:rPr lang="ru-RU" i="1" dirty="0" smtClean="0"/>
            </a:br>
            <a:r>
              <a:rPr lang="ru-RU" i="1" dirty="0" smtClean="0"/>
              <a:t>Вы говорите: «Вечность — мы, ты — миг.</a:t>
            </a:r>
            <a:endParaRPr lang="ru-RU" dirty="0" smtClean="0"/>
          </a:p>
          <a:p>
            <a:r>
              <a:rPr lang="ru-RU" i="1" dirty="0" smtClean="0"/>
              <a:t>Нам нет числа. Напрасно мыслью жадной</a:t>
            </a:r>
            <a:br>
              <a:rPr lang="ru-RU" i="1" dirty="0" smtClean="0"/>
            </a:br>
            <a:r>
              <a:rPr lang="ru-RU" i="1" dirty="0" smtClean="0"/>
              <a:t>Ты думы вечной догоняешь тень;</a:t>
            </a:r>
            <a:br>
              <a:rPr lang="ru-RU" i="1" dirty="0" smtClean="0"/>
            </a:br>
            <a:r>
              <a:rPr lang="ru-RU" i="1" dirty="0" smtClean="0">
                <a:solidFill>
                  <a:srgbClr val="7030A0"/>
                </a:solidFill>
              </a:rPr>
              <a:t>Мы здесь горим, чтоб в сумрак непроглядный</a:t>
            </a:r>
            <a:br>
              <a:rPr lang="ru-RU" i="1" dirty="0" smtClean="0">
                <a:solidFill>
                  <a:srgbClr val="7030A0"/>
                </a:solidFill>
              </a:rPr>
            </a:br>
            <a:r>
              <a:rPr lang="ru-RU" i="1" dirty="0" smtClean="0">
                <a:solidFill>
                  <a:srgbClr val="7030A0"/>
                </a:solidFill>
              </a:rPr>
              <a:t>К тебе просился беззакатный день.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i="1" dirty="0" smtClean="0"/>
              <a:t>Вот почему, когда дышать так трудно,</a:t>
            </a:r>
            <a:br>
              <a:rPr lang="ru-RU" i="1" dirty="0" smtClean="0"/>
            </a:br>
            <a:r>
              <a:rPr lang="ru-RU" i="1" dirty="0" smtClean="0"/>
              <a:t>Тебе отрадно так поднять чело</a:t>
            </a:r>
            <a:br>
              <a:rPr lang="ru-RU" i="1" dirty="0" smtClean="0"/>
            </a:br>
            <a:r>
              <a:rPr lang="ru-RU" i="1" dirty="0" smtClean="0"/>
              <a:t>С лица земли, где всё темно и скудно,</a:t>
            </a:r>
            <a:br>
              <a:rPr lang="ru-RU" i="1" dirty="0" smtClean="0"/>
            </a:br>
            <a:r>
              <a:rPr lang="ru-RU" i="1" dirty="0" smtClean="0"/>
              <a:t>К нам, в нашу глубь, где пышно и светло».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Диалог поэтов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 Пророк» А.С. Пушкина , М.Ю. Лермонтова</a:t>
            </a:r>
          </a:p>
          <a:p>
            <a:r>
              <a:rPr lang="ru-RU" dirty="0" smtClean="0"/>
              <a:t>Поиск гармонии наедине с природой</a:t>
            </a:r>
          </a:p>
          <a:p>
            <a:r>
              <a:rPr lang="ru-RU" dirty="0" smtClean="0"/>
              <a:t>Родимый хаос- космос Ф.И. Тютчева</a:t>
            </a:r>
          </a:p>
          <a:p>
            <a:r>
              <a:rPr lang="ru-RU" dirty="0" smtClean="0"/>
              <a:t>Поэты 20 века:</a:t>
            </a:r>
          </a:p>
          <a:p>
            <a:r>
              <a:rPr lang="ru-RU" dirty="0" smtClean="0"/>
              <a:t>И.Бунин:</a:t>
            </a:r>
          </a:p>
          <a:p>
            <a:r>
              <a:rPr lang="ru-RU" i="1" dirty="0" smtClean="0">
                <a:solidFill>
                  <a:srgbClr val="7030A0"/>
                </a:solidFill>
              </a:rPr>
              <a:t>И мечта, быть может, воплотится,</a:t>
            </a:r>
            <a:br>
              <a:rPr lang="ru-RU" i="1" dirty="0" smtClean="0">
                <a:solidFill>
                  <a:srgbClr val="7030A0"/>
                </a:solidFill>
              </a:rPr>
            </a:br>
            <a:r>
              <a:rPr lang="ru-RU" i="1" dirty="0" smtClean="0">
                <a:solidFill>
                  <a:srgbClr val="7030A0"/>
                </a:solidFill>
              </a:rPr>
              <a:t>Что земным надеждам и печалям</a:t>
            </a:r>
            <a:br>
              <a:rPr lang="ru-RU" i="1" dirty="0" smtClean="0">
                <a:solidFill>
                  <a:srgbClr val="7030A0"/>
                </a:solidFill>
              </a:rPr>
            </a:br>
            <a:r>
              <a:rPr lang="ru-RU" i="1" dirty="0" smtClean="0">
                <a:solidFill>
                  <a:srgbClr val="7030A0"/>
                </a:solidFill>
              </a:rPr>
              <a:t>Суждено с небесной тайной слиться!</a:t>
            </a:r>
            <a:endParaRPr lang="ru-RU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49808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Диалог культур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645920" y="2057400"/>
            <a:ext cx="7498080" cy="4800600"/>
          </a:xfrm>
        </p:spPr>
        <p:txBody>
          <a:bodyPr/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Образы звёзд в мировой литературе:</a:t>
            </a:r>
          </a:p>
          <a:p>
            <a:r>
              <a:rPr lang="ru-RU" sz="3600" dirty="0" smtClean="0"/>
              <a:t>Звезда Вифлеема </a:t>
            </a:r>
          </a:p>
          <a:p>
            <a:r>
              <a:rPr lang="ru-RU" sz="3600" dirty="0" smtClean="0"/>
              <a:t> Древнегреческие парки</a:t>
            </a:r>
          </a:p>
          <a:p>
            <a:r>
              <a:rPr lang="ru-RU" sz="3600" dirty="0" smtClean="0"/>
              <a:t> Римские мойры </a:t>
            </a:r>
          </a:p>
          <a:p>
            <a:r>
              <a:rPr lang="ru-RU" sz="3600" dirty="0" smtClean="0"/>
              <a:t>Восточная поэзия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Гениальность А. Фета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Философ, друг Фета В. Соловьев : «Эти две темы: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вечная красота природы и бесконечная сила любви </a:t>
            </a:r>
            <a:r>
              <a:rPr lang="ru-RU" dirty="0" smtClean="0"/>
              <a:t>– и составляют главное содержание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чистой лирики</a:t>
            </a:r>
            <a:r>
              <a:rPr lang="ru-RU" dirty="0" smtClean="0"/>
              <a:t>. Но в художественном решении этих «вечных» тем Фет совершенно </a:t>
            </a:r>
            <a:r>
              <a:rPr lang="ru-RU" dirty="0" smtClean="0">
                <a:solidFill>
                  <a:srgbClr val="FF0000"/>
                </a:solidFill>
              </a:rPr>
              <a:t>оригинален</a:t>
            </a:r>
            <a:r>
              <a:rPr lang="ru-RU" dirty="0" smtClean="0"/>
              <a:t>, не похож не предшественников и современников (Пушкина, Лермонтова, Тютчева, Некрасова).</a:t>
            </a:r>
          </a:p>
          <a:p>
            <a:r>
              <a:rPr lang="ru-RU" dirty="0" smtClean="0"/>
              <a:t>«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Звездный вестник» </a:t>
            </a:r>
            <a:r>
              <a:rPr lang="ru-RU" dirty="0" smtClean="0"/>
              <a:t>назвал поэта</a:t>
            </a:r>
          </a:p>
          <a:p>
            <a:r>
              <a:rPr lang="ru-RU" dirty="0" smtClean="0"/>
              <a:t> К. Бальмонт. 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Ассоциативный анализ текста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Учит мыслить</a:t>
            </a:r>
          </a:p>
          <a:p>
            <a:r>
              <a:rPr lang="ru-RU" dirty="0" smtClean="0"/>
              <a:t>Учит понимать поэтический текст</a:t>
            </a:r>
          </a:p>
          <a:p>
            <a:r>
              <a:rPr lang="ru-RU" dirty="0" smtClean="0"/>
              <a:t>Расширяет представление человека </a:t>
            </a:r>
            <a:r>
              <a:rPr lang="ru-RU" smtClean="0"/>
              <a:t>о мире</a:t>
            </a:r>
          </a:p>
          <a:p>
            <a:r>
              <a:rPr lang="ru-RU" smtClean="0"/>
              <a:t>Развивает </a:t>
            </a:r>
            <a:r>
              <a:rPr lang="ru-RU" dirty="0" smtClean="0"/>
              <a:t>умение строить логические и творческие цепочки между образами и явлениями</a:t>
            </a:r>
          </a:p>
          <a:p>
            <a:r>
              <a:rPr lang="ru-RU" dirty="0" smtClean="0"/>
              <a:t>Развивает коммуникативные навыки и помогает ребёнку почувствовать себя умной личностью, способной на открытие.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260648"/>
            <a:ext cx="68407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Ассоциативный куст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836712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один из основных приемов работы с информацией до чтения</a:t>
            </a:r>
            <a:endParaRPr lang="ru-RU" sz="2400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700808"/>
            <a:ext cx="7704856" cy="223224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дает ключевое слово или заголовок текста , ученики записывают вокруг него все возможные ассоциации , обозначая стрелочками смысловые связи между понятиями 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4077072"/>
            <a:ext cx="7560840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позволяет актуализировать уже имеющиеся знания , активизировать познавательную активность учащихся  и мотивировать их на дальнейшую работу с текстом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Мозговой штурм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Его родители дали ему имя, которое переводится «бессмертный», такое же имя было у отца.</a:t>
            </a:r>
          </a:p>
          <a:p>
            <a:r>
              <a:rPr lang="ru-RU" sz="4000" dirty="0" smtClean="0"/>
              <a:t> В результате он прожил как бы две судьбы двух разных людей, имея две фамилии.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Подсказка №2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Его современник Н.Г.Чернышевский говорил, что стихи нашего поэта могла бы написать лошадь.</a:t>
            </a:r>
          </a:p>
          <a:p>
            <a:r>
              <a:rPr lang="ru-RU" b="1" dirty="0" smtClean="0"/>
              <a:t> А вот Чайковский называл его самым музыкальным поэтом России, А В. Г. Белинский ставил выше Некрасова. </a:t>
            </a:r>
          </a:p>
          <a:p>
            <a:r>
              <a:rPr lang="ru-RU" b="1" dirty="0" smtClean="0"/>
              <a:t>Многие поэты начала  20 века считали его своим учителем. 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Ð¡ÐµÐ³Ð¾Ð´Ð½Ñ Ð¸ÑÐ¿Ð¾Ð»Ð½ÑÐµÑÑÑ 122 Ð³Ð¾Ð´Ð° ÑÐ¾ Ð´Ð½Ñ ÑÐ¼ÐµÑÑÐ¸ ÐÑÐ°Ð½Ð°ÑÐ¸Ñ ÐÑÐ°Ð½Ð°ÑÑÐµÐ²Ð¸ÑÐ° Ð¤ÐµÑÐ°, ÐºÐ¾ÑÐ¾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268760"/>
            <a:ext cx="3744416" cy="5328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259632" y="0"/>
            <a:ext cx="7416824" cy="1340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Своеобразие лирики А.А. Фета</a:t>
            </a:r>
            <a:endParaRPr lang="ru-RU" sz="40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1196752"/>
            <a:ext cx="2808312" cy="4248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«Он – высокий, высочайший авторитет поэзии, в искусстве, в мысли».</a:t>
            </a:r>
            <a:endParaRPr lang="ru-RU" sz="2400" b="1" dirty="0">
              <a:solidFill>
                <a:schemeClr val="tx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5949280"/>
            <a:ext cx="201622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В.Я. Брюсов</a:t>
            </a:r>
            <a:endParaRPr lang="ru-RU" sz="2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...Ð½ÐµÐ¼ÐµÑÐºÐ°Ñ Ð¼Ð¾Ð»Ð¾Ð´ÐµÐ½ÑÐºÐ°Ñ ÑÑÐ°Ñ Ð¨Ð°ÑÐ»Ð¾ÑÐ°-ÐÐ»Ð¸Ð·Ð°Ð²ÐµÑÐ° Ð¤ÑÑ Ð¿Ð¾Ð²ÑÑÑÐµÑÐ°Ð»Ð° Ð² ÑÐ¾Ð´Ð½Ð¾Ð¼ ÐÐ°Ñ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268760"/>
            <a:ext cx="3240360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115616" y="0"/>
            <a:ext cx="61926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Афанасий Афанасьевич Фет</a:t>
            </a:r>
            <a:endParaRPr lang="ru-RU" sz="24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6237312"/>
            <a:ext cx="194421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620688"/>
            <a:ext cx="691276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Фет – крупнейший поэт «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чистого искусства», поэт-пейзажист.</a:t>
            </a:r>
          </a:p>
          <a:p>
            <a:pPr>
              <a:buFont typeface="Arial" pitchFamily="34" charset="0"/>
              <a:buChar char="•"/>
            </a:pP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1268760"/>
            <a:ext cx="475252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Природа 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его стихах -  прекрасное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живое существо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А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–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частица природы,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существо – равноправное ей.</a:t>
            </a:r>
            <a:endParaRPr lang="ru-RU" sz="20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1840" y="2204864"/>
            <a:ext cx="482453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стихотворениях изображается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«переходные» состояния природы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2852936"/>
            <a:ext cx="468052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них выражен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восторг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перед чудом бытия.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 весны.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импрессионист</a:t>
            </a:r>
            <a:endParaRPr lang="ru-RU" sz="20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3848" y="3645024"/>
            <a:ext cx="468052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Художественный мир стихов создается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разнообразие зрительных образов, ритмов, звуков, особым синтаксисом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31840" y="4941168"/>
            <a:ext cx="5256584" cy="9807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Фет –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мастер композиции стихотворений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использует все виды композиционных повторов ( </a:t>
            </a:r>
            <a:r>
              <a:rPr lang="ru-RU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анафору,рефрен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эпифору и т.п.)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83768" y="6165304"/>
            <a:ext cx="5688632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Любимый жанр Фета –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лирическая миниатюра.</a:t>
            </a:r>
            <a:endParaRPr lang="ru-RU" sz="20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paintings123.com/images/In%20The%20Garden%20by%20Reno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908720"/>
            <a:ext cx="4200467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043608" y="836712"/>
            <a:ext cx="3240360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стихах Фета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чувства         преобладают над  разумом.</a:t>
            </a:r>
            <a:endParaRPr lang="ru-RU" sz="24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636912"/>
            <a:ext cx="2952328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В поэзии Фета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и    природа существуют как нерасторжимое целое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4725144"/>
            <a:ext cx="3096344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В поэзии Фета много общего с живописью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импрессионизма.</a:t>
            </a:r>
            <a:endParaRPr lang="ru-RU" sz="24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816</TotalTime>
  <Words>1345</Words>
  <Application>Microsoft Office PowerPoint</Application>
  <PresentationFormat>Экран (4:3)</PresentationFormat>
  <Paragraphs>470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Изящная</vt:lpstr>
      <vt:lpstr>Приёмы ассоциативного   прочтения поэтического  текста.</vt:lpstr>
      <vt:lpstr>Диалогичность литературы</vt:lpstr>
      <vt:lpstr>Закон эмоциональной реальности воображения</vt:lpstr>
      <vt:lpstr>Слайд 4</vt:lpstr>
      <vt:lpstr>Мозговой штурм</vt:lpstr>
      <vt:lpstr>Подсказка №2</vt:lpstr>
      <vt:lpstr>Слайд 7</vt:lpstr>
      <vt:lpstr>Слайд 8</vt:lpstr>
      <vt:lpstr>Слайд 9</vt:lpstr>
      <vt:lpstr>Слайд 10</vt:lpstr>
      <vt:lpstr>Стихотворение для анализа</vt:lpstr>
      <vt:lpstr>Шаг №1. Найти ключевые  смысловые полюсы текста. </vt:lpstr>
      <vt:lpstr>Шаг №1</vt:lpstr>
      <vt:lpstr>Шаг №2</vt:lpstr>
      <vt:lpstr>проверка</vt:lpstr>
      <vt:lpstr>«Толстые вопросы»</vt:lpstr>
      <vt:lpstr>Шаг №3</vt:lpstr>
      <vt:lpstr>проверка</vt:lpstr>
      <vt:lpstr>Слайд 19</vt:lpstr>
      <vt:lpstr>Шаг №4</vt:lpstr>
      <vt:lpstr>Слайд 21</vt:lpstr>
      <vt:lpstr>Слайд 22</vt:lpstr>
      <vt:lpstr>Шаг №5</vt:lpstr>
      <vt:lpstr>Сопоставление- символ гармонической связи человека и космоса</vt:lpstr>
      <vt:lpstr>Эпитеты</vt:lpstr>
      <vt:lpstr>синтаксис</vt:lpstr>
      <vt:lpstr>Контекстные антонимы, градация</vt:lpstr>
      <vt:lpstr>     Звукопись (ассонанс)   </vt:lpstr>
      <vt:lpstr>Шаг №5</vt:lpstr>
      <vt:lpstr>О чём это стихотворение?</vt:lpstr>
      <vt:lpstr>О чём же это стихотворение?</vt:lpstr>
      <vt:lpstr>Данное стихотворение в контексте творчества поэта</vt:lpstr>
      <vt:lpstr>Тема звёзд</vt:lpstr>
      <vt:lpstr>Диалог поэтов</vt:lpstr>
      <vt:lpstr>Диалог культур</vt:lpstr>
      <vt:lpstr>Гениальность А. Фета</vt:lpstr>
      <vt:lpstr>Ассоциативный анализ текста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Приёмы ассоциативного прочтения поэтического  текста</dc:title>
  <dc:creator>Ирина</dc:creator>
  <cp:lastModifiedBy>Ирина</cp:lastModifiedBy>
  <cp:revision>67</cp:revision>
  <dcterms:created xsi:type="dcterms:W3CDTF">2019-03-28T10:41:40Z</dcterms:created>
  <dcterms:modified xsi:type="dcterms:W3CDTF">2019-04-18T11:47:41Z</dcterms:modified>
</cp:coreProperties>
</file>