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63" r:id="rId5"/>
    <p:sldId id="258" r:id="rId6"/>
    <p:sldId id="270" r:id="rId7"/>
    <p:sldId id="268" r:id="rId8"/>
    <p:sldId id="260" r:id="rId9"/>
    <p:sldId id="271" r:id="rId10"/>
    <p:sldId id="272" r:id="rId11"/>
    <p:sldId id="266" r:id="rId12"/>
    <p:sldId id="269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3" autoAdjust="0"/>
    <p:restoredTop sz="94615" autoAdjust="0"/>
  </p:normalViewPr>
  <p:slideViewPr>
    <p:cSldViewPr>
      <p:cViewPr varScale="1">
        <p:scale>
          <a:sx n="83" d="100"/>
          <a:sy n="83" d="100"/>
        </p:scale>
        <p:origin x="139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 bright="-1000" contrast="4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353BC-8943-41CB-86EF-C76F1A5DF506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1B47D-E205-4EC6-8B57-7CF6BB4B0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2259682"/>
          </a:xfrm>
        </p:spPr>
        <p:txBody>
          <a:bodyPr>
            <a:noAutofit/>
          </a:bodyPr>
          <a:lstStyle/>
          <a:p>
            <a:pPr indent="9017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технологий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 развитии певческих навыков у дошкольников.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7448872" cy="1916832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Музыкальный руководитель </a:t>
            </a:r>
          </a:p>
          <a:p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Галатова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Ирина Васильевна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FFFF00"/>
                </a:solidFill>
              </a:rPr>
              <a:t>И</a:t>
            </a:r>
            <a:r>
              <a:rPr lang="ru-RU" sz="3600" b="1" dirty="0" smtClean="0">
                <a:solidFill>
                  <a:srgbClr val="FFFF00"/>
                </a:solidFill>
              </a:rPr>
              <a:t>гровое </a:t>
            </a:r>
            <a:r>
              <a:rPr lang="ru-RU" sz="3600" b="1" dirty="0" err="1" smtClean="0">
                <a:solidFill>
                  <a:srgbClr val="FFFF00"/>
                </a:solidFill>
              </a:rPr>
              <a:t>рапевание</a:t>
            </a:r>
            <a:r>
              <a:rPr lang="ru-RU" sz="3600" b="1" dirty="0" smtClean="0">
                <a:solidFill>
                  <a:srgbClr val="FFFF00"/>
                </a:solidFill>
              </a:rPr>
              <a:t> </a:t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«Божьи коровки»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r="24013"/>
          <a:stretch/>
        </p:blipFill>
        <p:spPr>
          <a:xfrm>
            <a:off x="1907704" y="1628800"/>
            <a:ext cx="5936891" cy="457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91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«МУЗЫКАЛЬНЫЕ УЗОРЫ»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7" name="Рисунок 6" descr="пирамидка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293096"/>
            <a:ext cx="2571750" cy="2288158"/>
          </a:xfrm>
          <a:prstGeom prst="rect">
            <a:avLst/>
          </a:prstGeom>
          <a:noFill/>
          <a:ln w="38100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8" name="Рисунок 7" descr="море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347864" y="4293096"/>
            <a:ext cx="2500313" cy="2286000"/>
          </a:xfrm>
          <a:prstGeom prst="rect">
            <a:avLst/>
          </a:prstGeom>
          <a:noFill/>
          <a:ln w="28575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9" name="Рисунок 8" descr="горка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28184" y="4293097"/>
            <a:ext cx="2376264" cy="2304256"/>
          </a:xfrm>
          <a:prstGeom prst="rect">
            <a:avLst/>
          </a:prstGeom>
          <a:noFill/>
          <a:ln w="38100">
            <a:solidFill>
              <a:srgbClr val="D60093"/>
            </a:solidFill>
            <a:miter lim="800000"/>
            <a:headEnd/>
            <a:tailEnd/>
          </a:ln>
        </p:spPr>
      </p:pic>
      <p:pic>
        <p:nvPicPr>
          <p:cNvPr id="10" name="Рисунок 9" descr="DSC0183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39552" y="1700808"/>
            <a:ext cx="241176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Рисунок 10" descr="DSC01838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419872" y="1628800"/>
            <a:ext cx="2448272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Рисунок 11" descr="DSC01839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156176" y="1844824"/>
            <a:ext cx="2520280" cy="19888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46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b="1" dirty="0" smtClean="0">
                <a:solidFill>
                  <a:srgbClr val="FFFF00"/>
                </a:solidFill>
              </a:rPr>
              <a:t>Хоровое пение –</a:t>
            </a:r>
            <a:r>
              <a:rPr lang="ru-RU" sz="7200" b="1" dirty="0" smtClean="0">
                <a:solidFill>
                  <a:srgbClr val="FFFF00"/>
                </a:solidFill>
              </a:rPr>
              <a:t> </a:t>
            </a:r>
            <a:r>
              <a:rPr lang="en-US" sz="7200" dirty="0" smtClean="0"/>
              <a:t/>
            </a:r>
            <a:br>
              <a:rPr lang="en-US" sz="7200" dirty="0" smtClean="0"/>
            </a:br>
            <a:r>
              <a:rPr lang="ru-RU" dirty="0" smtClean="0"/>
              <a:t>это не только польза для здоровья, но и формирование дружеских отношений в коллективе. 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2240">
            <a:off x="279909" y="3519720"/>
            <a:ext cx="4137274" cy="2862241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1068">
            <a:off x="4775065" y="3517208"/>
            <a:ext cx="4144532" cy="2867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331640" y="620688"/>
            <a:ext cx="6408737" cy="3477875"/>
          </a:xfrm>
          <a:prstGeom prst="rect">
            <a:avLst/>
          </a:prstGeom>
          <a:solidFill>
            <a:schemeClr val="bg1">
              <a:alpha val="47000"/>
            </a:schemeClr>
          </a:solidFill>
          <a:ln w="57150" cmpd="thinThick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Занятия пением </a:t>
            </a:r>
            <a:endParaRPr lang="ru-RU" sz="4400" b="1" dirty="0">
              <a:solidFill>
                <a:srgbClr val="FF0000"/>
              </a:solidFill>
            </a:endParaRPr>
          </a:p>
          <a:p>
            <a:pPr algn="ctr"/>
            <a:r>
              <a:rPr lang="ru-RU" sz="4400" b="1" dirty="0">
                <a:solidFill>
                  <a:srgbClr val="FF0000"/>
                </a:solidFill>
              </a:rPr>
              <a:t>являются очень важной составляющей гармоничного развития </a:t>
            </a:r>
            <a:r>
              <a:rPr lang="ru-RU" sz="4400" b="1" dirty="0" smtClean="0">
                <a:solidFill>
                  <a:srgbClr val="FF0000"/>
                </a:solidFill>
              </a:rPr>
              <a:t>дошкольника</a:t>
            </a:r>
            <a:r>
              <a:rPr lang="ru-RU" sz="4400" b="1" dirty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3" name="Рисунок 2" descr="2a3d0c8b487c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55776" y="5085184"/>
            <a:ext cx="4392488" cy="143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459432"/>
            <a:ext cx="8229600" cy="3528392"/>
          </a:xfrm>
        </p:spPr>
        <p:txBody>
          <a:bodyPr>
            <a:normAutofit/>
          </a:bodyPr>
          <a:lstStyle/>
          <a:p>
            <a:r>
              <a:rPr lang="ru-RU" sz="4000" b="1" smtClean="0">
                <a:solidFill>
                  <a:srgbClr val="FFFF00"/>
                </a:solidFill>
              </a:rPr>
              <a:t>Пение </a:t>
            </a:r>
            <a:r>
              <a:rPr lang="ru-RU" sz="4000" b="1" dirty="0" smtClean="0">
                <a:solidFill>
                  <a:srgbClr val="FFFF00"/>
                </a:solidFill>
              </a:rPr>
              <a:t>–</a:t>
            </a:r>
            <a:r>
              <a:rPr lang="ru-RU" sz="4000" b="1" dirty="0" smtClean="0">
                <a:solidFill>
                  <a:srgbClr val="CC0000"/>
                </a:solidFill>
              </a:rPr>
              <a:t/>
            </a:r>
            <a:br>
              <a:rPr lang="ru-RU" sz="4000" b="1" dirty="0" smtClean="0">
                <a:solidFill>
                  <a:srgbClr val="CC0000"/>
                </a:solidFill>
              </a:rPr>
            </a:br>
            <a:r>
              <a:rPr lang="ru-RU" sz="4000" b="1" dirty="0" smtClean="0"/>
              <a:t> это занятие не только приятное,</a:t>
            </a:r>
            <a:br>
              <a:rPr lang="ru-RU" sz="4000" b="1" dirty="0" smtClean="0"/>
            </a:br>
            <a:r>
              <a:rPr lang="ru-RU" sz="4000" b="1" dirty="0" smtClean="0"/>
              <a:t> но и очень полезное!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9144000" cy="564522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   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FF00"/>
                </a:solidFill>
              </a:rPr>
              <a:t>Пение – </a:t>
            </a:r>
          </a:p>
          <a:p>
            <a:pPr algn="ctr">
              <a:buNone/>
            </a:pPr>
            <a:r>
              <a:rPr lang="ru-RU" sz="4000" b="1" dirty="0" smtClean="0"/>
              <a:t>    это древнейшее искусство  </a:t>
            </a:r>
          </a:p>
          <a:p>
            <a:pPr algn="ctr">
              <a:buNone/>
            </a:pPr>
            <a:r>
              <a:rPr lang="ru-RU" sz="4000" b="1" dirty="0" smtClean="0"/>
              <a:t>   улучшает самочувствие, </a:t>
            </a:r>
          </a:p>
          <a:p>
            <a:pPr algn="ctr">
              <a:buNone/>
            </a:pPr>
            <a:r>
              <a:rPr lang="ru-RU" sz="4000" b="1" dirty="0" smtClean="0"/>
              <a:t>снимает боль и</a:t>
            </a:r>
          </a:p>
          <a:p>
            <a:pPr algn="ctr">
              <a:buNone/>
            </a:pPr>
            <a:r>
              <a:rPr lang="ru-RU" sz="4000" b="1" dirty="0" smtClean="0"/>
              <a:t>    даже продлевает жизнь. </a:t>
            </a:r>
          </a:p>
          <a:p>
            <a:pPr algn="ctr"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ОХРАНА ДЕТСКОГО ГОЛОСА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600200"/>
            <a:ext cx="4690864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Детям вредит</a:t>
            </a:r>
          </a:p>
          <a:p>
            <a:pPr algn="ctr">
              <a:buNone/>
            </a:pPr>
            <a:r>
              <a:rPr lang="ru-RU" b="1" dirty="0" smtClean="0"/>
              <a:t> громкое пение, </a:t>
            </a:r>
          </a:p>
          <a:p>
            <a:pPr algn="ctr">
              <a:buNone/>
            </a:pPr>
            <a:r>
              <a:rPr lang="ru-RU" b="1" dirty="0" smtClean="0"/>
              <a:t>крик, шёпот, </a:t>
            </a:r>
          </a:p>
          <a:p>
            <a:pPr algn="ctr">
              <a:buNone/>
            </a:pPr>
            <a:r>
              <a:rPr lang="ru-RU" b="1" dirty="0" smtClean="0"/>
              <a:t>горячие и холодные напитки, </a:t>
            </a:r>
          </a:p>
          <a:p>
            <a:pPr algn="ctr">
              <a:buNone/>
            </a:pPr>
            <a:r>
              <a:rPr lang="ru-RU" b="1" dirty="0" smtClean="0"/>
              <a:t>пение на холодном воздухе.</a:t>
            </a:r>
            <a:endParaRPr lang="ru-RU" b="1" dirty="0"/>
          </a:p>
        </p:txBody>
      </p:sp>
      <p:pic>
        <p:nvPicPr>
          <p:cNvPr id="4" name="Рисунок 3" descr="escolania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23528" y="2276872"/>
            <a:ext cx="3168352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a3d0c8b487c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55776" y="5589240"/>
            <a:ext cx="392906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ПЕВЧЕСКИЕ НАВЫКИ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1340768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ВОКАЛЬНЫЕ</a:t>
            </a:r>
            <a:endParaRPr lang="ru-RU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04048" y="1700808"/>
            <a:ext cx="41399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ХОРОВЫЕ</a:t>
            </a:r>
            <a:endParaRPr lang="ru-RU" sz="4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3429000"/>
            <a:ext cx="1979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ДЫХАНИЕ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699792" y="342900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ДИКЦИЯ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27584" y="4653136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ЗВУКООБРАЗОВАНИЕ</a:t>
            </a:r>
            <a:endParaRPr lang="ru-RU" sz="2800" b="1" dirty="0"/>
          </a:p>
        </p:txBody>
      </p:sp>
      <p:sp>
        <p:nvSpPr>
          <p:cNvPr id="13" name="Штриховая стрелка вправо 12"/>
          <p:cNvSpPr/>
          <p:nvPr/>
        </p:nvSpPr>
        <p:spPr>
          <a:xfrm rot="5400000">
            <a:off x="827584" y="2348880"/>
            <a:ext cx="1008112" cy="576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5400000">
            <a:off x="2915816" y="2348880"/>
            <a:ext cx="1008112" cy="576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/>
          <p:nvPr/>
        </p:nvSpPr>
        <p:spPr>
          <a:xfrm rot="5400000">
            <a:off x="1655676" y="3248980"/>
            <a:ext cx="1656184" cy="576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716016" y="4509120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АНСАМБЛЬ</a:t>
            </a:r>
            <a:endParaRPr lang="ru-RU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164288" y="3861048"/>
            <a:ext cx="1979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СТРОЙ</a:t>
            </a:r>
            <a:endParaRPr lang="ru-RU" sz="3200" b="1" dirty="0"/>
          </a:p>
        </p:txBody>
      </p:sp>
      <p:sp>
        <p:nvSpPr>
          <p:cNvPr id="21" name="Штриховая стрелка вправо 20"/>
          <p:cNvSpPr/>
          <p:nvPr/>
        </p:nvSpPr>
        <p:spPr>
          <a:xfrm rot="5400000">
            <a:off x="5472100" y="3465004"/>
            <a:ext cx="1512168" cy="576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rot="5400000">
            <a:off x="7596336" y="3068960"/>
            <a:ext cx="1008112" cy="57606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19492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Дыхательная гимнастика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6273225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«</a:t>
            </a:r>
            <a:r>
              <a:rPr lang="ru-RU" sz="3200" b="1" dirty="0" err="1" smtClean="0"/>
              <a:t>Бегемотик</a:t>
            </a:r>
            <a:r>
              <a:rPr lang="ru-RU" sz="3200" b="1" dirty="0" smtClean="0"/>
              <a:t>»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788024" y="5301208"/>
            <a:ext cx="3168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«Парящие бабочки»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27584" y="2924944"/>
            <a:ext cx="2057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«Листопад»</a:t>
            </a:r>
            <a:endParaRPr lang="ru-RU" sz="2800" b="1" dirty="0"/>
          </a:p>
        </p:txBody>
      </p:sp>
      <p:pic>
        <p:nvPicPr>
          <p:cNvPr id="1026" name="Picture 2" descr="H:\диссиминация\16303051420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868">
            <a:off x="521329" y="3529341"/>
            <a:ext cx="3132790" cy="255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9763">
            <a:off x="4268676" y="2349753"/>
            <a:ext cx="4093768" cy="27791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4285">
            <a:off x="339747" y="343740"/>
            <a:ext cx="3200136" cy="2581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1563"/>
            <a:ext cx="8229600" cy="7785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Артикуляционная гимнастика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«Хомячок», «Хоботок», «Улыбка»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051" name="Picture 3" descr="H:\диссиминация\d4263730-1598-4ec1-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299">
            <a:off x="136373" y="2048494"/>
            <a:ext cx="2744513" cy="174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8773">
            <a:off x="6100054" y="2168723"/>
            <a:ext cx="2702384" cy="16616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468" y="1826668"/>
            <a:ext cx="2808312" cy="17404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8652">
            <a:off x="5989366" y="4315731"/>
            <a:ext cx="2903207" cy="20104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605" y="4324694"/>
            <a:ext cx="3061578" cy="21201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4127">
            <a:off x="153165" y="4287110"/>
            <a:ext cx="3236748" cy="224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709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538" y="20198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ВАЛЕОЛОГИЧЕСКИЕ РАСПЕВКИ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5816">
            <a:off x="468855" y="1158954"/>
            <a:ext cx="3664167" cy="25374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1964">
            <a:off x="5095695" y="1196752"/>
            <a:ext cx="3385480" cy="23444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0524">
            <a:off x="683568" y="4149080"/>
            <a:ext cx="3707904" cy="25677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9211">
            <a:off x="5364088" y="4028276"/>
            <a:ext cx="3571809" cy="2473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ИГРОВОЕ ПЕНИЕ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type="body" sz="half" idx="4294967295"/>
          </p:nvPr>
        </p:nvSpPr>
        <p:spPr>
          <a:xfrm>
            <a:off x="1300077" y="836712"/>
            <a:ext cx="6912768" cy="50014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    ЕВТОДЬЕВА А.А.</a:t>
            </a:r>
          </a:p>
          <a:p>
            <a:pPr algn="ctr">
              <a:buNone/>
            </a:pPr>
            <a:r>
              <a:rPr lang="ru-RU" b="1" dirty="0" smtClean="0"/>
              <a:t>«УЧИМСЯ ПЕТЬ, ИГРАЯ»</a:t>
            </a:r>
            <a:endParaRPr lang="ru-RU" sz="2800" b="1" dirty="0" smtClean="0"/>
          </a:p>
        </p:txBody>
      </p:sp>
      <p:pic>
        <p:nvPicPr>
          <p:cNvPr id="6158" name="Picture 14" descr="0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318080">
            <a:off x="3424137" y="2115717"/>
            <a:ext cx="2295724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3835">
            <a:off x="192764" y="3645024"/>
            <a:ext cx="3395275" cy="234891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0709">
            <a:off x="5464101" y="3977534"/>
            <a:ext cx="3464064" cy="2396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«Звучащие колокольчики»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3801" r="6688" b="12201"/>
          <a:stretch/>
        </p:blipFill>
        <p:spPr>
          <a:xfrm>
            <a:off x="1475656" y="1628800"/>
            <a:ext cx="5904656" cy="445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84161"/>
      </p:ext>
    </p:extLst>
  </p:cSld>
  <p:clrMapOvr>
    <a:masterClrMapping/>
  </p:clrMapOvr>
</p:sld>
</file>

<file path=ppt/theme/theme1.xml><?xml version="1.0" encoding="utf-8"?>
<a:theme xmlns:a="http://schemas.openxmlformats.org/drawingml/2006/main" name="Формирование певческих навыков у детей старшего дошкольного возраст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Формирование певческих навыков у детей старшего дошкольного возраста</Template>
  <TotalTime>5063</TotalTime>
  <Words>109</Words>
  <Application>Microsoft Office PowerPoint</Application>
  <PresentationFormat>Экран (4:3)</PresentationFormat>
  <Paragraphs>39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Формирование певческих навыков у детей старшего дошкольного возраста</vt:lpstr>
      <vt:lpstr>Использование здоровьесберегающих технологий  в развитии певческих навыков у дошкольников.</vt:lpstr>
      <vt:lpstr>Пение –  это занятие не только приятное,  но и очень полезное! </vt:lpstr>
      <vt:lpstr>ОХРАНА ДЕТСКОГО ГОЛОСА</vt:lpstr>
      <vt:lpstr>ПЕВЧЕСКИЕ НАВЫКИ</vt:lpstr>
      <vt:lpstr>Дыхательная гимнастика</vt:lpstr>
      <vt:lpstr>Артикуляционная гимнастика «Хомячок», «Хоботок», «Улыбка»</vt:lpstr>
      <vt:lpstr>ВАЛЕОЛОГИЧЕСКИЕ РАСПЕВКИ</vt:lpstr>
      <vt:lpstr>ИГРОВОЕ ПЕНИЕ</vt:lpstr>
      <vt:lpstr>«Звучащие колокольчики»</vt:lpstr>
      <vt:lpstr>Игровое рапевание  «Божьи коровки»</vt:lpstr>
      <vt:lpstr>«МУЗЫКАЛЬНЫЕ УЗОРЫ»</vt:lpstr>
      <vt:lpstr>  Хоровое пение –  это не только польза для здоровья, но и формирование дружеских отношений в коллективе.  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ПЕВЧЕСКИХ НАВЫКОВ ДЕТЕЙ СТАРШЕГО ДОШКОЛЬНОГО ВОЗРАСТА С НАРУШЕНИЕМ ЗРЕНИЯ В ПРОЦЕССЕ ИНТЕГРАЦИИ ОБРАЗОВАТЕЛЬНЫХ ОБЛАСТЕЙ  МУЗЫКИ И ЗДОРОВЬЯ</dc:title>
  <dc:creator>Пользователь Windows</dc:creator>
  <cp:lastModifiedBy>Улыбка</cp:lastModifiedBy>
  <cp:revision>31</cp:revision>
  <dcterms:created xsi:type="dcterms:W3CDTF">2012-01-17T08:57:47Z</dcterms:created>
  <dcterms:modified xsi:type="dcterms:W3CDTF">2023-09-28T07:01:16Z</dcterms:modified>
</cp:coreProperties>
</file>