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78" r:id="rId3"/>
    <p:sldId id="286" r:id="rId4"/>
    <p:sldId id="287" r:id="rId5"/>
    <p:sldId id="259" r:id="rId6"/>
    <p:sldId id="261" r:id="rId7"/>
    <p:sldId id="276" r:id="rId8"/>
    <p:sldId id="262" r:id="rId9"/>
    <p:sldId id="263" r:id="rId10"/>
    <p:sldId id="264" r:id="rId11"/>
    <p:sldId id="280" r:id="rId12"/>
    <p:sldId id="265" r:id="rId13"/>
    <p:sldId id="268" r:id="rId14"/>
    <p:sldId id="269" r:id="rId15"/>
    <p:sldId id="271" r:id="rId16"/>
    <p:sldId id="288" r:id="rId17"/>
    <p:sldId id="285" r:id="rId18"/>
    <p:sldId id="273" r:id="rId19"/>
    <p:sldId id="282" r:id="rId20"/>
    <p:sldId id="284" r:id="rId21"/>
    <p:sldId id="283" r:id="rId22"/>
    <p:sldId id="275" r:id="rId23"/>
  </p:sldIdLst>
  <p:sldSz cx="12192000" cy="6858000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3" d="100"/>
          <a:sy n="73" d="100"/>
        </p:scale>
        <p:origin x="41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DF76DC2-3721-40B6-87C4-6577581E9093}" type="datetimeFigureOut">
              <a:rPr lang="ru-RU" smtClean="0"/>
              <a:pPr/>
              <a:t>04.12.2025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FCBE357-7A66-464A-B367-98B11219B5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6562" y="393700"/>
            <a:ext cx="11501438" cy="72390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 ОБРАЗОВАТЕЛЬНОЕ  УЧРЕЖДЕНИЕ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«КАРГАСОКСКИЙ  ДЕТСКИЙ САД №27»</a:t>
            </a:r>
            <a:r>
              <a:rPr lang="ru-RU" dirty="0"/>
              <a:t/>
            </a:r>
            <a:br>
              <a:rPr lang="ru-RU" dirty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5000" y="1871933"/>
            <a:ext cx="10998200" cy="2846716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0070C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Отчет о проекте «Т</a:t>
            </a:r>
            <a:r>
              <a:rPr lang="ru-RU" sz="4800" b="1" i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рудового </a:t>
            </a:r>
            <a:r>
              <a:rPr lang="ru-RU" sz="4800" b="1" i="1" dirty="0">
                <a:solidFill>
                  <a:srgbClr val="0070C0"/>
                </a:solidFill>
                <a:latin typeface="Monotype Corsiva" panose="03010101010201010101" pitchFamily="66" charset="0"/>
              </a:rPr>
              <a:t>воспитания </a:t>
            </a:r>
          </a:p>
          <a:p>
            <a:r>
              <a:rPr lang="ru-RU" sz="4800" b="1" i="1" dirty="0">
                <a:solidFill>
                  <a:srgbClr val="0070C0"/>
                </a:solidFill>
                <a:latin typeface="Monotype Corsiva" panose="03010101010201010101" pitchFamily="66" charset="0"/>
              </a:rPr>
              <a:t>детей старшего дошкольного </a:t>
            </a:r>
            <a:r>
              <a:rPr lang="ru-RU" sz="4800" b="1" i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возраста»</a:t>
            </a:r>
            <a:endParaRPr lang="ru-RU" sz="4800" b="1" i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r>
              <a:rPr lang="ru-RU" sz="4800" b="1" i="1">
                <a:solidFill>
                  <a:srgbClr val="0070C0"/>
                </a:solidFill>
                <a:latin typeface="Monotype Corsiva" panose="03010101010201010101" pitchFamily="66" charset="0"/>
              </a:rPr>
              <a:t>(</a:t>
            </a:r>
            <a:r>
              <a:rPr lang="ru-RU" sz="4800" b="1" i="1" smtClean="0">
                <a:solidFill>
                  <a:srgbClr val="0070C0"/>
                </a:solidFill>
                <a:latin typeface="Monotype Corsiva" panose="03010101010201010101" pitchFamily="66" charset="0"/>
              </a:rPr>
              <a:t>5-6 лет</a:t>
            </a:r>
            <a:r>
              <a:rPr lang="ru-RU" sz="4800" b="1" i="1" dirty="0">
                <a:solidFill>
                  <a:srgbClr val="0070C0"/>
                </a:solidFill>
                <a:latin typeface="Monotype Corsiva" panose="03010101010201010101" pitchFamily="66" charset="0"/>
              </a:rPr>
              <a:t>)</a:t>
            </a:r>
          </a:p>
          <a:p>
            <a:r>
              <a:rPr lang="ru-RU" b="1" dirty="0"/>
              <a:t> </a:t>
            </a:r>
            <a:endParaRPr lang="ru-RU" dirty="0"/>
          </a:p>
          <a:p>
            <a:pPr>
              <a:lnSpc>
                <a:spcPct val="100000"/>
              </a:lnSpc>
            </a:pPr>
            <a:r>
              <a:rPr lang="ru-RU" sz="4800" b="1" i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>
              <a:lnSpc>
                <a:spcPct val="100000"/>
              </a:lnSpc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воспитатель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Легенькова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Т.В.</a:t>
            </a:r>
            <a:endParaRPr lang="ru-RU" sz="18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с.Каргасок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endParaRPr lang="ru-RU" sz="1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68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Зоя\Downloads\IMG_20251202_184703_9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67" y="1043795"/>
            <a:ext cx="3451625" cy="258871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94787"/>
            <a:ext cx="10515600" cy="93613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Уборка игрушек после игровой деятельности</a:t>
            </a:r>
            <a:endParaRPr lang="ru-RU" sz="2800" b="1" dirty="0">
              <a:solidFill>
                <a:srgbClr val="0099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7" descr="C:\Users\Зоя\Downloads\IMG_20251202_184703_9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8644" y="3794544"/>
            <a:ext cx="3923581" cy="2942686"/>
          </a:xfrm>
          <a:prstGeom prst="rect">
            <a:avLst/>
          </a:prstGeom>
          <a:noFill/>
        </p:spPr>
      </p:pic>
      <p:pic>
        <p:nvPicPr>
          <p:cNvPr id="6" name="Picture 8" descr="C:\Users\Зоя\Downloads\IMG_20251202_184703_9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1902" y="3806406"/>
            <a:ext cx="3838755" cy="2879066"/>
          </a:xfrm>
          <a:prstGeom prst="rect">
            <a:avLst/>
          </a:prstGeom>
          <a:noFill/>
        </p:spPr>
      </p:pic>
      <p:pic>
        <p:nvPicPr>
          <p:cNvPr id="7" name="Picture 9" descr="C:\Users\Зоя\Downloads\IMG_20251202_084702_071@588851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7460" y="1104180"/>
            <a:ext cx="4536030" cy="2551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940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E:\Трудовое воспитание фото детей\IMG_20251117_115756_524@19136665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092169" y="3919462"/>
            <a:ext cx="4871341" cy="274012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3769"/>
            <a:ext cx="10515600" cy="808893"/>
          </a:xfrm>
        </p:spPr>
        <p:txBody>
          <a:bodyPr>
            <a:normAutofit/>
          </a:bodyPr>
          <a:lstStyle/>
          <a:p>
            <a:pPr algn="ctr"/>
            <a:r>
              <a:rPr lang="ru-RU" sz="31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Вытираем пыль, подметаем крошки и моем игрушки</a:t>
            </a:r>
            <a:endParaRPr lang="ru-RU" dirty="0"/>
          </a:p>
        </p:txBody>
      </p:sp>
      <p:pic>
        <p:nvPicPr>
          <p:cNvPr id="5" name="Picture 2" descr="C:\Users\Зоя\Downloads\IMG_20251202_171414_55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497" y="920063"/>
            <a:ext cx="3694981" cy="2772348"/>
          </a:xfrm>
          <a:prstGeom prst="rect">
            <a:avLst/>
          </a:prstGeom>
          <a:noFill/>
        </p:spPr>
      </p:pic>
      <p:pic>
        <p:nvPicPr>
          <p:cNvPr id="6" name="Picture 3" descr="C:\Users\Зоя\Downloads\IMG_20251202_171414_49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2860" y="3776033"/>
            <a:ext cx="3919538" cy="2940050"/>
          </a:xfrm>
          <a:prstGeom prst="rect">
            <a:avLst/>
          </a:prstGeom>
          <a:noFill/>
        </p:spPr>
      </p:pic>
      <p:pic>
        <p:nvPicPr>
          <p:cNvPr id="1026" name="Picture 2" descr="C:\Users\Зоя\Downloads\IMG_20251202_171414_4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0551" y="966011"/>
            <a:ext cx="3635740" cy="27268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086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C:\Users\Зоя\Downloads\IMG_20251202_113152_762@2821563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944169" y="4327852"/>
            <a:ext cx="3998422" cy="22485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89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Наводим порядок на участке</a:t>
            </a:r>
            <a:endParaRPr lang="ru-RU" sz="2800" b="1" dirty="0">
              <a:solidFill>
                <a:srgbClr val="0099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07" y="903200"/>
            <a:ext cx="4862422" cy="2735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262" y="893928"/>
            <a:ext cx="4471851" cy="25154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13" y="4307654"/>
            <a:ext cx="4261449" cy="2265673"/>
          </a:xfrm>
          <a:prstGeom prst="rect">
            <a:avLst/>
          </a:prstGeom>
        </p:spPr>
      </p:pic>
      <p:pic>
        <p:nvPicPr>
          <p:cNvPr id="8" name="Picture 11" descr="C:\Users\Зоя\Downloads\IMG_20251202_113602_008@-12138905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4095" y="2786332"/>
            <a:ext cx="4305993" cy="24221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554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789" y="1378601"/>
            <a:ext cx="4032658" cy="22683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523" y="294787"/>
            <a:ext cx="11553092" cy="1164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 в природе -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растениями, в уголке природы, подкормка птиц в холодный период, наблюдение за погодой.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Объект 7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288" y="3482975"/>
            <a:ext cx="4557712" cy="25638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3" y="4255287"/>
            <a:ext cx="4464483" cy="25112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14" y="1361058"/>
            <a:ext cx="4238898" cy="23843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74" y="4423531"/>
            <a:ext cx="4088703" cy="229989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494" y="2119576"/>
            <a:ext cx="3740402" cy="210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4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108" y="365125"/>
            <a:ext cx="11500338" cy="88338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комнатными растениями в уголке природы</a:t>
            </a:r>
            <a:endParaRPr lang="ru-RU" sz="3200" b="1" dirty="0">
              <a:solidFill>
                <a:srgbClr val="0099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935" y="1314686"/>
            <a:ext cx="4933574" cy="27751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3" y="1301449"/>
            <a:ext cx="4699614" cy="26435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727" y="4011160"/>
            <a:ext cx="4569099" cy="257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017" y="351692"/>
            <a:ext cx="11693768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Ручной и художественный труд –</a:t>
            </a:r>
            <a:b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 на удовлетворение эстетических потребностей человека, развивает конструктивные и творческие способности детей.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Зоя\Downloads\IMG_20251202_195012_78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0425" y="1794295"/>
            <a:ext cx="3919529" cy="2204735"/>
          </a:xfrm>
          <a:prstGeom prst="rect">
            <a:avLst/>
          </a:prstGeom>
          <a:noFill/>
        </p:spPr>
      </p:pic>
      <p:pic>
        <p:nvPicPr>
          <p:cNvPr id="5" name="Picture 4" descr="C:\Users\Зоя\Downloads\IMG_20251202_195434_7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1723" y="1759788"/>
            <a:ext cx="3980873" cy="2239241"/>
          </a:xfrm>
          <a:prstGeom prst="rect">
            <a:avLst/>
          </a:prstGeom>
          <a:noFill/>
        </p:spPr>
      </p:pic>
      <p:pic>
        <p:nvPicPr>
          <p:cNvPr id="6" name="Picture 5" descr="C:\Users\Зоя\Downloads\IMG_20251202_195543_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4546" y="4373592"/>
            <a:ext cx="4103559" cy="2308252"/>
          </a:xfrm>
          <a:prstGeom prst="rect">
            <a:avLst/>
          </a:prstGeom>
          <a:noFill/>
        </p:spPr>
      </p:pic>
      <p:pic>
        <p:nvPicPr>
          <p:cNvPr id="8" name="Picture 8" descr="C:\Users\Зоя\Downloads\IMG_20251202_195556_02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34259" y="4442603"/>
            <a:ext cx="3321431" cy="18683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38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" descr="C:\Users\Зоя\Downloads\IMG_20251202_195355_31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8783" y="273050"/>
            <a:ext cx="4238857" cy="2384357"/>
          </a:xfrm>
          <a:prstGeom prst="rect">
            <a:avLst/>
          </a:prstGeom>
          <a:noFill/>
        </p:spPr>
      </p:pic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146" y="2916237"/>
            <a:ext cx="2217241" cy="3941763"/>
          </a:xfrm>
        </p:spPr>
      </p:pic>
      <p:pic>
        <p:nvPicPr>
          <p:cNvPr id="10" name="Объект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198" y="1002176"/>
            <a:ext cx="5389562" cy="3031628"/>
          </a:xfrm>
          <a:prstGeom prst="rect">
            <a:avLst/>
          </a:prstGeom>
          <a:ln>
            <a:noFill/>
            <a:prstDash val="sysDash"/>
            <a:miter lim="800000"/>
          </a:ln>
        </p:spPr>
      </p:pic>
    </p:spTree>
    <p:extLst>
      <p:ext uri="{BB962C8B-B14F-4D97-AF65-F5344CB8AC3E}">
        <p14:creationId xmlns:p14="http://schemas.microsoft.com/office/powerpoint/2010/main" val="3565995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50" name="Picture 6" descr="C:\Users\Зоя\Downloads\IMG_20251202_195550_7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4327" y="879894"/>
            <a:ext cx="5161733" cy="2903475"/>
          </a:xfrm>
          <a:prstGeom prst="rect">
            <a:avLst/>
          </a:prstGeom>
          <a:noFill/>
        </p:spPr>
      </p:pic>
      <p:pic>
        <p:nvPicPr>
          <p:cNvPr id="20" name="Picture 9" descr="C:\Users\Зоя\Downloads\IMG_20251202_195534_9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742" y="4407812"/>
            <a:ext cx="4355889" cy="2450188"/>
          </a:xfrm>
          <a:prstGeom prst="rect">
            <a:avLst/>
          </a:prstGeom>
          <a:noFill/>
        </p:spPr>
      </p:pic>
      <p:pic>
        <p:nvPicPr>
          <p:cNvPr id="6154" name="Picture 10" descr="C:\Users\Зоя\Downloads\IMG_20251202_195528_4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093981" y="854015"/>
            <a:ext cx="4425612" cy="2489407"/>
          </a:xfrm>
          <a:prstGeom prst="rect">
            <a:avLst/>
          </a:prstGeom>
          <a:noFill/>
        </p:spPr>
      </p:pic>
      <p:pic>
        <p:nvPicPr>
          <p:cNvPr id="22" name="Picture 7" descr="C:\Users\Зоя\Downloads\IMG_20251202_195605_3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7191" y="3623094"/>
            <a:ext cx="5122171" cy="2881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E:\Трудовое воспитание фото детей\IMG_20251201_174736_4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53157" y="2625738"/>
            <a:ext cx="2996762" cy="41076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33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Трудовая деятельность детей осуществляется</a:t>
            </a:r>
            <a:b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в детском саду, но и дома.</a:t>
            </a:r>
            <a:endParaRPr lang="ru-RU" sz="2800" b="1" dirty="0">
              <a:solidFill>
                <a:srgbClr val="0099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7" y="191999"/>
            <a:ext cx="2664823" cy="35530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8103" y="2236826"/>
            <a:ext cx="2891246" cy="4336869"/>
          </a:xfrm>
          <a:prstGeom prst="rect">
            <a:avLst/>
          </a:prstGeom>
        </p:spPr>
      </p:pic>
      <p:pic>
        <p:nvPicPr>
          <p:cNvPr id="7" name="Picture 3" descr="C:\Users\Зоя\Downloads\IMG_20251202_193730_4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9547" y="1268083"/>
            <a:ext cx="3828648" cy="2153615"/>
          </a:xfrm>
          <a:prstGeom prst="rect">
            <a:avLst/>
          </a:prstGeom>
          <a:noFill/>
        </p:spPr>
      </p:pic>
      <p:pic>
        <p:nvPicPr>
          <p:cNvPr id="8" name="Picture 2" descr="C:\Users\Зоя\Downloads\IMG_20251202_202222_06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91720" y="3283159"/>
            <a:ext cx="2551735" cy="34023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867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Зоя\Downloads\IMG_20251202_193629_48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17" y="290693"/>
            <a:ext cx="2545854" cy="4525962"/>
          </a:xfrm>
          <a:prstGeom prst="rect">
            <a:avLst/>
          </a:prstGeom>
          <a:noFill/>
        </p:spPr>
      </p:pic>
      <p:pic>
        <p:nvPicPr>
          <p:cNvPr id="3075" name="Picture 3" descr="C:\Users\Зоя\Downloads\IMG_20251202_193629_6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7866" y="497727"/>
            <a:ext cx="3394472" cy="4525962"/>
          </a:xfrm>
          <a:prstGeom prst="rect">
            <a:avLst/>
          </a:prstGeom>
          <a:noFill/>
        </p:spPr>
      </p:pic>
      <p:pic>
        <p:nvPicPr>
          <p:cNvPr id="7" name="Picture 2" descr="C:\Users\Зоя\Downloads\IMG_20251202_193710_0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93084" y="1645040"/>
            <a:ext cx="2546963" cy="4525962"/>
          </a:xfrm>
          <a:prstGeom prst="rect">
            <a:avLst/>
          </a:prstGeom>
          <a:noFill/>
        </p:spPr>
      </p:pic>
      <p:pic>
        <p:nvPicPr>
          <p:cNvPr id="8" name="Picture 3" descr="C:\Users\Зоя\Downloads\IMG_20251202_193643_6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36684" y="1938338"/>
            <a:ext cx="2546963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215" y="365125"/>
            <a:ext cx="11043139" cy="6193937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Трудовое воспитание является одной из важнейших сторон воспитания подрастающего поколения. Проблемы трудового воспитания достаточно актуальны для детей дошкольного возраста, так как на этом этапе у ребенка происходит формирование личностных качеств, умений, навыков. В детском саду трудовое воспитание заключается  в приобщении детей к доступной им трудовой деятельности, в ознакомлении  воспитанников  с трудом взрослых. В процессе ознакомления с трудом взрослых воспитатель формирует у детей положительное отношение к их труду, бережное отношение к его результатам, стремление оказывать взрослым посильную помощь.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Интерес к труду, необходимые трудовые навыки закладываются в раннем детстве. Труд должен войти в жизнь ребенка радостно и помочь во всестороннем развитии.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Трудовое воспитание является необходимым, важнейшим условием успешной подготовки детей к обучению в школе. Дети, воспитанные с ранних лет в труде, отличаются в школе самостоятельностью, организованностью, активностью, опрятностью, умением себя обслужить.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93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Зоя\Downloads\IMG-20251202-WA001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006" y="198407"/>
            <a:ext cx="3443853" cy="3278038"/>
          </a:xfrm>
          <a:prstGeom prst="rect">
            <a:avLst/>
          </a:prstGeom>
          <a:noFill/>
        </p:spPr>
      </p:pic>
      <p:pic>
        <p:nvPicPr>
          <p:cNvPr id="5123" name="Picture 3" descr="C:\Users\Зоя\Downloads\IMG_20251202_195624_98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678036" y="215660"/>
            <a:ext cx="3299553" cy="4382219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620" y="437175"/>
            <a:ext cx="3119776" cy="4938312"/>
          </a:xfrm>
          <a:prstGeom prst="rect">
            <a:avLst/>
          </a:prstGeom>
        </p:spPr>
      </p:pic>
      <p:pic>
        <p:nvPicPr>
          <p:cNvPr id="10" name="Picture 2" descr="C:\Users\Зоя\Downloads\IMG_20251202_193614_6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4581" y="2738587"/>
            <a:ext cx="2217242" cy="3941763"/>
          </a:xfrm>
          <a:prstGeom prst="rect">
            <a:avLst/>
          </a:prstGeom>
          <a:noFill/>
          <a:ln>
            <a:noFill/>
            <a:prstDash val="sysDash"/>
            <a:miter lim="800000"/>
          </a:ln>
        </p:spPr>
      </p:pic>
      <p:pic>
        <p:nvPicPr>
          <p:cNvPr id="11" name="Picture 4" descr="C:\Users\Зоя\Downloads\IMG_20251202_193629_4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4708" y="2812211"/>
            <a:ext cx="2374839" cy="3743864"/>
          </a:xfrm>
          <a:prstGeom prst="rect">
            <a:avLst/>
          </a:prstGeom>
          <a:noFill/>
          <a:ln>
            <a:noFill/>
            <a:prstDash val="sysDash"/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C:\Users\Зоя\Downloads\IMG_20251202_193700_86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8126" y="2059108"/>
            <a:ext cx="2546963" cy="4525962"/>
          </a:xfrm>
          <a:prstGeom prst="rect">
            <a:avLst/>
          </a:prstGeom>
          <a:noFill/>
        </p:spPr>
      </p:pic>
      <p:pic>
        <p:nvPicPr>
          <p:cNvPr id="4101" name="Picture 5" descr="C:\Users\Зоя\Downloads\IMG_20251202_193652_97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73627" y="2093614"/>
            <a:ext cx="3765064" cy="4525962"/>
          </a:xfrm>
          <a:prstGeom prst="rect">
            <a:avLst/>
          </a:prstGeom>
          <a:noFill/>
        </p:spPr>
      </p:pic>
      <p:pic>
        <p:nvPicPr>
          <p:cNvPr id="4102" name="Picture 6" descr="C:\Users\Зоя\Downloads\IMG_20251202_193730_4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7252" y="417302"/>
            <a:ext cx="5315789" cy="299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9138" y="4691918"/>
            <a:ext cx="7321062" cy="1638544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01825"/>
            <a:ext cx="11150600" cy="3728266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«Труд всегда был основой для человеческой жизни и культуры.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и в воспитательной работе труд должен быть одним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элементов»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(А. С. Макаренко) </a:t>
            </a:r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800" b="1" i="1" dirty="0">
              <a:solidFill>
                <a:srgbClr val="0099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39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627017"/>
            <a:ext cx="10363200" cy="4184294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среднесрочный</a:t>
            </a:r>
          </a:p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сентябрь-ноябрь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старшей группы «Звездочки»,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воспитатели, родители</a:t>
            </a:r>
          </a:p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работы: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Познавательно-исследовательский</a:t>
            </a:r>
          </a:p>
          <a:p>
            <a:pPr lvl="0"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Продуктивное</a:t>
            </a:r>
          </a:p>
          <a:p>
            <a:pPr algn="l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76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277" y="365124"/>
            <a:ext cx="11482753" cy="183295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ФГОС</a:t>
            </a:r>
            <a:r>
              <a:rPr lang="ru-RU" sz="2800" b="1" dirty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 воспитание – одно из важнейших направлений в работе  дошкольных учреждений</a:t>
            </a:r>
            <a:r>
              <a:rPr lang="ru-RU" sz="2800" b="1" dirty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540" y="1794294"/>
            <a:ext cx="115162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детей в детском саду многообразен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позволяет поддерживать у них интерес к деятельности, осуществлять их всестороннее воспитание</a:t>
            </a:r>
            <a:r>
              <a:rPr lang="ru-RU" sz="2800" dirty="0" smtClean="0"/>
              <a:t>.</a:t>
            </a:r>
          </a:p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Виды труда и задачи ФГОС ДО предполагает следующие виды труда: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самообслуживание;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хозяйственный труд;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труд природный;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ручной труд.</a:t>
            </a:r>
          </a:p>
          <a:p>
            <a:r>
              <a:rPr lang="ru-RU" sz="2800" dirty="0" smtClean="0"/>
              <a:t> </a:t>
            </a:r>
            <a:br>
              <a:rPr lang="ru-RU" sz="2800" dirty="0" smtClean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272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277" y="1149531"/>
            <a:ext cx="11447585" cy="535677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у дошкольников положительного отношения к труду.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представление о значимости труда в жизни каждого человека;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-вызвать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результатам трудовых действий;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-вызвать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детей участвовать в выполнении трудовых поручений;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-расширять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закреплять знания детей о профессиях, учить четко называть профессию и вид деятельности;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речь, обогащать словарный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601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077" y="171695"/>
            <a:ext cx="11605846" cy="209672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Самообслуживание –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труд ребёнка, направленный на обслуживание самого себя (одевание, раздевание, приём пищи, уборка постели, игрушек, подготовка рабочего места, санитарно-гигиенические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 и т.д.)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256" y="4446334"/>
            <a:ext cx="3706836" cy="20850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7" y="4628144"/>
            <a:ext cx="3627177" cy="20402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7" y="2217234"/>
            <a:ext cx="2684963" cy="22802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256" y="2175587"/>
            <a:ext cx="3377587" cy="18998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613" y="2175587"/>
            <a:ext cx="3377821" cy="19000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595" y="4628144"/>
            <a:ext cx="3586814" cy="201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1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07" y="2889849"/>
            <a:ext cx="3667125" cy="206275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2650838"/>
            <a:ext cx="4058728" cy="2283034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43" y="267419"/>
            <a:ext cx="3864633" cy="21738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511" y="148882"/>
            <a:ext cx="4012666" cy="2257125"/>
          </a:xfrm>
          <a:prstGeom prst="rect">
            <a:avLst/>
          </a:prstGeom>
        </p:spPr>
      </p:pic>
      <p:pic>
        <p:nvPicPr>
          <p:cNvPr id="11" name="Picture 3" descr="C:\Users\Зоя\Downloads\IMG_20251202_175705_9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79942" y="250165"/>
            <a:ext cx="3433593" cy="2575195"/>
          </a:xfrm>
          <a:prstGeom prst="rect">
            <a:avLst/>
          </a:prstGeom>
          <a:noFill/>
        </p:spPr>
      </p:pic>
      <p:pic>
        <p:nvPicPr>
          <p:cNvPr id="12" name="Picture 2" descr="C:\Users\Зоя\Downloads\IMG_20251202_175734_97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2130" y="3613094"/>
            <a:ext cx="2310752" cy="3081003"/>
          </a:xfrm>
          <a:prstGeom prst="rect">
            <a:avLst/>
          </a:prstGeom>
          <a:noFill/>
        </p:spPr>
      </p:pic>
      <p:pic>
        <p:nvPicPr>
          <p:cNvPr id="16" name="Picture 2" descr="C:\Users\Зоя\Downloads\IMG_20251202_084645_972@-65909159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72177" y="4131783"/>
            <a:ext cx="4294517" cy="2415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392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Зоя\Downloads\IMG_20251202_175705_9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990" y="1647644"/>
            <a:ext cx="3175577" cy="23816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277201"/>
            <a:ext cx="11588261" cy="17801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Хозяйственно - бытовой труд –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 на обслуживание коллектива, поддержание чистоты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в помещении и участке, помощь взрослым в организации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режимных моментов.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336" y="1914701"/>
            <a:ext cx="3946807" cy="22200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311" y="4382756"/>
            <a:ext cx="3692353" cy="20769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008" y="4399471"/>
            <a:ext cx="3772618" cy="2122098"/>
          </a:xfrm>
          <a:prstGeom prst="rect">
            <a:avLst/>
          </a:prstGeom>
        </p:spPr>
      </p:pic>
      <p:pic>
        <p:nvPicPr>
          <p:cNvPr id="8" name="Picture 4" descr="C:\Users\Зоя\Downloads\IMG_20251202_175706_0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7098" y="4270075"/>
            <a:ext cx="3256092" cy="2442069"/>
          </a:xfrm>
          <a:prstGeom prst="rect">
            <a:avLst/>
          </a:prstGeom>
          <a:noFill/>
        </p:spPr>
      </p:pic>
      <p:pic>
        <p:nvPicPr>
          <p:cNvPr id="9" name="Picture 5" descr="C:\Users\Зоя\Downloads\IMG_20251202_175705_9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12721" y="1923691"/>
            <a:ext cx="3164077" cy="23730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010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 descr="E:\Трудовое воспитание фото детей\IMG_20251201_154305_398@11407784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604017" y="3912883"/>
            <a:ext cx="4522124" cy="25436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2507" y="294787"/>
            <a:ext cx="6705600" cy="1182321"/>
          </a:xfrm>
        </p:spPr>
        <p:txBody>
          <a:bodyPr>
            <a:normAutofit/>
          </a:bodyPr>
          <a:lstStyle/>
          <a:p>
            <a:pPr algn="ctr"/>
            <a:endParaRPr lang="ru-RU" sz="2800" b="1" dirty="0">
              <a:solidFill>
                <a:srgbClr val="0099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15" y="252157"/>
            <a:ext cx="4837947" cy="27213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900" y="243819"/>
            <a:ext cx="6008914" cy="33800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23" y="3686761"/>
            <a:ext cx="4898571" cy="275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0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709</TotalTime>
  <Words>223</Words>
  <Application>Microsoft Office PowerPoint</Application>
  <PresentationFormat>Широкоэкранный</PresentationFormat>
  <Paragraphs>38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Lucida Sans Unicode</vt:lpstr>
      <vt:lpstr>Monotype Corsiva</vt:lpstr>
      <vt:lpstr>Times New Roman</vt:lpstr>
      <vt:lpstr>Verdana</vt:lpstr>
      <vt:lpstr>Wingdings 2</vt:lpstr>
      <vt:lpstr>Wingdings 3</vt:lpstr>
      <vt:lpstr>Открытая</vt:lpstr>
      <vt:lpstr>МУНИЦИПАЛЬНОЕ БЮДЖЕТНОЕ ДОШКОЛЬНОЕ  ОБРАЗОВАТЕЛЬНОЕ  УЧРЕЖДЕНИЕ «КАРГАСОКСКИЙ  ДЕТСКИЙ САД №27» </vt:lpstr>
      <vt:lpstr>Актуальность: Трудовое воспитание является одной из важнейших сторон воспитания подрастающего поколения. Проблемы трудового воспитания достаточно актуальны для детей дошкольного возраста, так как на этом этапе у ребенка происходит формирование личностных качеств, умений, навыков. В детском саду трудовое воспитание заключается  в приобщении детей к доступной им трудовой деятельности, в ознакомлении  воспитанников  с трудом взрослых. В процессе ознакомления с трудом взрослых воспитатель формирует у детей положительное отношение к их труду, бережное отношение к его результатам, стремление оказывать взрослым посильную помощь.  Интерес к труду, необходимые трудовые навыки закладываются в раннем детстве. Труд должен войти в жизнь ребенка радостно и помочь во всестороннем развитии. Трудовое воспитание является необходимым, важнейшим условием успешной подготовки детей к обучению в школе. Дети, воспитанные с ранних лет в труде, отличаются в школе самостоятельностью, организованностью, активностью, опрятностью, умением себя обслужить.  </vt:lpstr>
      <vt:lpstr>Презентация PowerPoint</vt:lpstr>
      <vt:lpstr>В соответствии с ФГОС трудовое воспитание – одно из важнейших направлений в работе  дошкольных учреждений.</vt:lpstr>
      <vt:lpstr>Цель: формирования у дошкольников положительного отношения к труду.  Задачи: -формировать у детей представление о значимости труда в жизни каждого человека; -вызвать интерес к результатам трудовых действий; -вызвать желание детей участвовать в выполнении трудовых поручений; -расширять и закреплять знания детей о профессиях, учить четко называть профессию и вид деятельности; -развивать речь, обогащать словарный запас.  </vt:lpstr>
      <vt:lpstr>Самообслуживание –  это труд ребёнка, направленный на обслуживание самого себя (одевание, раздевание, приём пищи, уборка постели, игрушек, подготовка рабочего места, санитарно-гигиенические процедуры и т.д.)</vt:lpstr>
      <vt:lpstr>Презентация PowerPoint</vt:lpstr>
      <vt:lpstr>Хозяйственно - бытовой труд –  направлен на обслуживание коллектива, поддержание чистоты  и порядка в помещении и участке, помощь взрослым в организации режимных моментов.</vt:lpstr>
      <vt:lpstr>Презентация PowerPoint</vt:lpstr>
      <vt:lpstr>Уборка игрушек после игровой деятельности</vt:lpstr>
      <vt:lpstr>Вытираем пыль, подметаем крошки и моем игрушки</vt:lpstr>
      <vt:lpstr>Наводим порядок на участке</vt:lpstr>
      <vt:lpstr>Труд в природе - уход за растениями, в уголке природы, подкормка птиц в холодный период, наблюдение за погодой.</vt:lpstr>
      <vt:lpstr>Уход за комнатными растениями в уголке природы</vt:lpstr>
      <vt:lpstr>Ручной и художественный труд – направлен на удовлетворение эстетических потребностей человека, развивает конструктивные и творческие способности детей.</vt:lpstr>
      <vt:lpstr>Презентация PowerPoint</vt:lpstr>
      <vt:lpstr>Презентация PowerPoint</vt:lpstr>
      <vt:lpstr>Трудовая деятельность детей осуществляется не только в детском саду, но и дома.</vt:lpstr>
      <vt:lpstr>Презентация PowerPoint</vt:lpstr>
      <vt:lpstr>Презентация PowerPoint</vt:lpstr>
      <vt:lpstr>Презентация PowerPoint</vt:lpstr>
      <vt:lpstr>«Труд всегда был основой для человеческой жизни и культуры. Поэтому и в воспитательной работе труд должен быть одним из самых основных элементов» (А. С. Макаренко)  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автономное учреждение «Детский сад № 123 «Гармония» комбинированного вида г.Орска»</dc:title>
  <dc:creator>Учетная запись Майкрософт</dc:creator>
  <cp:lastModifiedBy>Пользователь Windows</cp:lastModifiedBy>
  <cp:revision>56</cp:revision>
  <cp:lastPrinted>2023-10-24T16:29:52Z</cp:lastPrinted>
  <dcterms:created xsi:type="dcterms:W3CDTF">2023-10-16T11:30:00Z</dcterms:created>
  <dcterms:modified xsi:type="dcterms:W3CDTF">2025-12-04T06:26:08Z</dcterms:modified>
</cp:coreProperties>
</file>