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79" r:id="rId4"/>
    <p:sldId id="28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6" r:id="rId18"/>
    <p:sldId id="270" r:id="rId19"/>
    <p:sldId id="271" r:id="rId20"/>
    <p:sldId id="277" r:id="rId21"/>
    <p:sldId id="297" r:id="rId22"/>
    <p:sldId id="272" r:id="rId23"/>
    <p:sldId id="298" r:id="rId24"/>
    <p:sldId id="273" r:id="rId25"/>
    <p:sldId id="274" r:id="rId26"/>
    <p:sldId id="275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2" r:id="rId38"/>
    <p:sldId id="293" r:id="rId39"/>
    <p:sldId id="294" r:id="rId40"/>
    <p:sldId id="296" r:id="rId41"/>
    <p:sldId id="290" r:id="rId42"/>
    <p:sldId id="299" r:id="rId43"/>
    <p:sldId id="295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9900"/>
    <a:srgbClr val="FF0066"/>
    <a:srgbClr val="FFFF00"/>
    <a:srgbClr val="00FF00"/>
    <a:srgbClr val="44DCBF"/>
    <a:srgbClr val="72ED55"/>
    <a:srgbClr val="B1EB21"/>
    <a:srgbClr val="8DA26A"/>
    <a:srgbClr val="9ADC30"/>
    <a:srgbClr val="E3DA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54100-5AC2-4A86-A440-63BD42E0F06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FB17B-BE04-41D9-9AAC-1639A567B7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0FB17B-BE04-41D9-9AAC-1639A567B7F8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980A4-AB52-4E19-AAF1-F77BB09AE141}" type="datetimeFigureOut">
              <a:rPr lang="ru-RU" smtClean="0"/>
              <a:pPr/>
              <a:t>14.03.2016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B768D-FFAF-4AB4-9A29-04B2D0AC6E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hyperlink" Target="http://www.aif.ru/application/public/news/807/30e475efd2559423fd8409c9bf707e64_big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ateismy.net/index.php?Itemid=127&amp;catid=48:2010-12-13-07-52-17&amp;id=362:2010-12-16-18-46-40&amp;option=com_content&amp;view=article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9D%D0%B5%D1%84%D0%BE%D1%80%D0%BC%D0%B0%D0%BB%D1%8B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1%83%D0%B1%D0%BA%D1%83%D0%BB%D1%8C%D1%82%D1%83%D1%80%D0%B0" TargetMode="External"/><Relationship Id="rId2" Type="http://schemas.openxmlformats.org/officeDocument/2006/relationships/hyperlink" Target="http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5%D1%83%D0%BB%D0%B8%D0%B3%D0%B0%D0%BD" TargetMode="External"/><Relationship Id="rId2" Type="http://schemas.openxmlformats.org/officeDocument/2006/relationships/hyperlink" Target="http://ru.wikipedia.org/wiki/%D0%96%D0%B0%D1%80%D0%B3%D0%BE%D0%BD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wiki/%D0%9F%D0%B0%D1%86%D0%B0%D0%BD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B%D0%B5%D1%87%D0%B5%D0%BD%D0%B8%D0%B5" TargetMode="External"/><Relationship Id="rId7" Type="http://schemas.openxmlformats.org/officeDocument/2006/relationships/image" Target="../media/image51.png"/><Relationship Id="rId2" Type="http://schemas.openxmlformats.org/officeDocument/2006/relationships/hyperlink" Target="http://ru.wikipedia.org/wiki/%D0%93%D1%80%D0%B5%D1%87%D0%B5%D1%81%D0%BA%D0%B8%D0%B9_%D1%8F%D0%B7%D1%8B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hyperlink" Target="http://ru.wikipedia.org/wiki/%D0%A1%D0%BF%D0%BE%D1%80%D1%82" TargetMode="External"/><Relationship Id="rId4" Type="http://schemas.openxmlformats.org/officeDocument/2006/relationships/hyperlink" Target="http://ru.wikipedia.org/wiki/%D0%A7%D0%B5%D0%BB%D0%BE%D0%B2%D0%B5%D0%BA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momo65.net.ru/images/img/information/info_6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28935"/>
            <a:ext cx="4572000" cy="120032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Экстремизм </a:t>
            </a:r>
            <a:b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молодежной среде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G:\Экстремизм\51109-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357166"/>
            <a:ext cx="3619500" cy="2357454"/>
          </a:xfrm>
          <a:prstGeom prst="rect">
            <a:avLst/>
          </a:prstGeom>
          <a:noFill/>
        </p:spPr>
      </p:pic>
      <p:pic>
        <p:nvPicPr>
          <p:cNvPr id="4" name="Picture 4" descr="http://moole.ru/uploads/posts/2011-08/1312982544_03c26fdc696a5d5960892af85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57166"/>
            <a:ext cx="3949797" cy="2428892"/>
          </a:xfrm>
          <a:prstGeom prst="rect">
            <a:avLst/>
          </a:prstGeom>
          <a:noFill/>
        </p:spPr>
      </p:pic>
      <p:pic>
        <p:nvPicPr>
          <p:cNvPr id="5" name="Picture 5" descr="Картинка 2 из 2453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214818"/>
            <a:ext cx="356236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4_1_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4214818"/>
            <a:ext cx="3889375" cy="247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0"/>
            <a:ext cx="8001056" cy="1323439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Попробуем разобраться в причинах возникновения экстремизма и терроризма. </a:t>
            </a:r>
            <a:br>
              <a:rPr lang="ru-RU" sz="2000" b="1" dirty="0" smtClean="0"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latin typeface="Arial Black" pitchFamily="34" charset="0"/>
                <a:cs typeface="Times New Roman" pitchFamily="18" charset="0"/>
              </a:rPr>
              <a:t>Выясним, кто составляет социальную базу экстремистских  и террористических организаций.</a:t>
            </a:r>
            <a:endParaRPr lang="ru-RU" sz="2000" b="1" dirty="0"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4" name="Picture 3" descr="C:\Users\Таня\Pictures\vancouv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400052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byaki.net/uploads/posts/2010-12/1292276795_moscow_1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71612"/>
            <a:ext cx="3431455" cy="2571768"/>
          </a:xfrm>
          <a:prstGeom prst="rect">
            <a:avLst/>
          </a:prstGeom>
          <a:noFill/>
        </p:spPr>
      </p:pic>
      <p:pic>
        <p:nvPicPr>
          <p:cNvPr id="7" name="Picture 2" descr="C:\Users\Таня\Pictures\1289946428_zenit_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57422" y="4286256"/>
            <a:ext cx="4286280" cy="2357454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785786" y="357166"/>
            <a:ext cx="7358114" cy="1714512"/>
          </a:xfrm>
          <a:prstGeom prst="downArrowCallou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Причины экстремизма в России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0" y="2071678"/>
            <a:ext cx="9144000" cy="4786322"/>
          </a:xfrm>
          <a:prstGeom prst="verticalScroll">
            <a:avLst/>
          </a:prstGeom>
          <a:solidFill>
            <a:srgbClr val="44DCB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большое имущественное расслоение населения оно приводит к тому, что общество перестает функционировать как целостный организм, объединенный общими целями, идеями, ценностями.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нарастание социальной напряженности.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снижение идеологической составляющей в воспитательном процессе, что привело к утрате нравственных ценностей.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это без духовность  отсутствие четких представлений об истории и перспективах развития страны, утрата чувства сопричастности и ответственности за судьбу родины.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низкий уровень жизни некоторых слоев населения.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можно также предположить, что взрыв экстремизма обусловлен происходящей ныне коренной ломкой стереотипов поведения, складывавшихся веками и освященных культурой.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142852"/>
            <a:ext cx="7358114" cy="71438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Социальная база экстремистских групп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85720" y="1071546"/>
            <a:ext cx="8643998" cy="2500330"/>
          </a:xfrm>
          <a:prstGeom prst="verticalScroll">
            <a:avLst/>
          </a:prstGeom>
          <a:solidFill>
            <a:srgbClr val="44DCB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Социальную базу экстремистских групп составляют, люди не сумевшие адаптироваться к новым условиям жизни. Молодежь не способная критически подходить к содержанию публикаций в средствах массовой информации, ввиду отсутствия жизненного опыта оказались наиболее подверженные этому влиянию. Это очень хорошая среда для экстремистских групп. Большинство молодежных экстремистских группировок носят неформальный характер.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C:\Users\Таня\Pictures\untitled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929066"/>
            <a:ext cx="407196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Таня\Pictures\skinxedy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929066"/>
            <a:ext cx="3262314" cy="269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142852"/>
            <a:ext cx="7358114" cy="714380"/>
          </a:xfrm>
          <a:prstGeom prst="roundRect">
            <a:avLst/>
          </a:prstGeom>
          <a:ln w="28575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Социальная база экстремистских групп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4643438" y="928670"/>
            <a:ext cx="4643470" cy="5929330"/>
          </a:xfrm>
          <a:prstGeom prst="verticalScroll">
            <a:avLst/>
          </a:prstGeom>
          <a:solidFill>
            <a:srgbClr val="44DCB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«Молодежной» проблема экстремизма считается еще и потому, что 80% участников экстремистских групп составляют люди в возрасте от  14 до 30 лет. Молодежь – является  элементом наиболее чувствительным ко всем социальным и политическим изменениям. Она замечает и остро реагирует на то, что ей кажется несправедливым, то, что не совпадает с ее общим мнением, зачастую навязанным псевдо героями с экрана телевизора, страниц газет и журналов.</a:t>
            </a:r>
          </a:p>
          <a:p>
            <a:endParaRPr lang="ru-RU" dirty="0" smtClean="0"/>
          </a:p>
        </p:txBody>
      </p:sp>
      <p:pic>
        <p:nvPicPr>
          <p:cNvPr id="6" name="Picture 2" descr="C:\Users\Таня\Pictures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5000627" cy="4379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142852"/>
            <a:ext cx="7358114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Социальная база экстремистских групп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4500562" y="928670"/>
            <a:ext cx="4286280" cy="5500726"/>
          </a:xfrm>
          <a:prstGeom prst="verticalScroll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Большинство членов имеют смутное представление об идеологической подоплеке экстремистских движений. Громкая фразеология, внешняя атрибутика и другие аксессуары, возможность почувствовать себя членом своеобразного «тайного общества», имеющего право безнаказанно творить расправу над неугодными группе лицами, все это привлекает молодежь.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Таня\Pictures\waterma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929066"/>
            <a:ext cx="38576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857232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низ 5"/>
          <p:cNvSpPr/>
          <p:nvPr/>
        </p:nvSpPr>
        <p:spPr>
          <a:xfrm>
            <a:off x="642910" y="214290"/>
            <a:ext cx="8072494" cy="1071570"/>
          </a:xfrm>
          <a:prstGeom prst="downArrowCallout">
            <a:avLst/>
          </a:prstGeom>
          <a:ln>
            <a:solidFill>
              <a:srgbClr val="FFFF00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экстремизма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0" y="1357298"/>
            <a:ext cx="9144000" cy="5500702"/>
          </a:xfrm>
          <a:prstGeom prst="verticalScroll">
            <a:avLst/>
          </a:prstGeom>
          <a:ln w="38100"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направленности: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экономический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(установление одной формы собственности; устранение конкуренции и др.);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политический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(в отношении властных структур, государственного строя);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националистический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(отвергает интересы и права других наций);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религиозный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(нетерпимость к другим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конфессиям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экологический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(против природоохранной политики; за полную ликвидацию промышленности);</a:t>
            </a:r>
          </a:p>
          <a:p>
            <a:pPr>
              <a:buNone/>
            </a:pPr>
            <a:r>
              <a:rPr lang="ru-RU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– духовный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(отрицание достижений других культур).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Националистический экстремизм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Националистическо-расистской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 направленности 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FrankRuehl" pitchFamily="34" charset="-79"/>
            </a:endParaRPr>
          </a:p>
        </p:txBody>
      </p:sp>
      <p:pic>
        <p:nvPicPr>
          <p:cNvPr id="1026" name="Picture 2" descr="http://cs418625.vk.me/v418625013/48fb/a0DWhQa7Ia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3357586" cy="2143140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3357554" y="857232"/>
            <a:ext cx="5786446" cy="6000768"/>
          </a:xfrm>
          <a:prstGeom prst="verticalScroll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Скинхедами или «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скинами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 называют участников неформального молодежного движения.</a:t>
            </a:r>
          </a:p>
          <a:p>
            <a:pPr marL="320040" indent="-320040" algn="just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России основополагающей идеей является: активное неприятие инородцев, доходящее до ненависти. Здесь в полной мере проявляется открытое противостояние лицам иных рас и национальностей. </a:t>
            </a:r>
          </a:p>
          <a:p>
            <a:pPr marL="320040" indent="-320040" algn="just"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Пропаганда насилия, запугивание мирных граждан и даже представителей власти, организация погромов, терактов и убийств – эти действия направлены против всех «чужаков» одновременно Собирательный образ врага для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скинов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«бремя белого человека». Методы работы: 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агитация, распространение листовок (обычно с расистскими призывами), различные акты вандализма (рисунки свастики на видных местах, и др.), нападения на иностранцев, лиц кавказской национальности, избиения граждан СНГ,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общеуголовные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преступления: нанесение изображений экстремистского характера, в том числе, свастики, хулиганство.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pressa.tv/uploads/posts/2012-12/1355062601_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429000"/>
            <a:ext cx="3571900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Националистический экстремизм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(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Националистическо-расистской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 направленности )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FrankRuehl" pitchFamily="34" charset="-79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4143372" y="2000240"/>
            <a:ext cx="5000628" cy="4643470"/>
          </a:xfrm>
          <a:prstGeom prst="verticalScroll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20040" indent="-320040"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бритая голова (или короткая стрижка), </a:t>
            </a:r>
          </a:p>
          <a:p>
            <a:pPr marL="320040" indent="-320040"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камуфляжная форма, куртки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бомберы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(черного цвета, внутри оранжевые), толстовки с капюшоном («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Lonsdale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»), </a:t>
            </a:r>
          </a:p>
          <a:p>
            <a:pPr marL="320040" indent="-320040"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ногах -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берцы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гриндерсы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закатанные джинсы.</a:t>
            </a:r>
          </a:p>
          <a:p>
            <a:pPr marL="320040" indent="-320040"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Наличие татуировок (обычно, свастика).</a:t>
            </a:r>
          </a:p>
          <a:p>
            <a:pPr marL="320040" indent="-320040"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Все они имеют в данной среде прозвища.  </a:t>
            </a:r>
          </a:p>
          <a:p>
            <a:pPr marL="320040" indent="-320040">
              <a:buFont typeface="Wingdings" pitchFamily="2" charset="2"/>
              <a:buChar char="Ø"/>
              <a:defRPr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20040" indent="-320040"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В России в настоящее время действуют группировки: -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Скинлегион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«Объединенные бригады-88» (8 – порядковый номер буквы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латинском алфавите, и 88 означает начальные буквы приветствия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Хайль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Гитлер!»).</a:t>
            </a:r>
          </a:p>
          <a:p>
            <a:pPr marL="320040" indent="-320040">
              <a:defRPr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www.com247.net/Brit%20Skin%203%20V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2857520" cy="3071834"/>
          </a:xfrm>
          <a:prstGeom prst="rect">
            <a:avLst/>
          </a:prstGeom>
          <a:noFill/>
        </p:spPr>
      </p:pic>
      <p:pic>
        <p:nvPicPr>
          <p:cNvPr id="32772" name="Picture 4" descr="http://cs623416.vk.me/v623416644/144c1/LPwOZNpPTB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357694"/>
            <a:ext cx="2952750" cy="2286001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4643438" y="1000108"/>
            <a:ext cx="3714776" cy="928694"/>
          </a:xfrm>
          <a:prstGeom prst="roundRect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Скинхеды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Отличительные  признаки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Религиозный  экстремизм</a:t>
            </a: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4286248" y="1071546"/>
            <a:ext cx="4857752" cy="5572164"/>
          </a:xfrm>
          <a:prstGeom prst="verticalScroll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религиозным экстремизмом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понимают нетерпимость по отношению к инакомыслящим представителям той же или другой религий. В последние годы обострилась проблема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исламского экстремизма.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Широкое распространение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получила ваххабитская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идеология, лозунгом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которой является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«смерть всем неверным».</a:t>
            </a:r>
          </a:p>
        </p:txBody>
      </p:sp>
      <p:pic>
        <p:nvPicPr>
          <p:cNvPr id="6" name="Picture 15" descr="0015-014-Religioznyj-ekstremiz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142984"/>
            <a:ext cx="4104456" cy="2643206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7650" name="Picture 2" descr="http://www.haberler.com/haber-resimleri/983/isid-militanlari-islamiyet-e-kufreden-kisinin-7064983_1743_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857628"/>
            <a:ext cx="4286280" cy="2762246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Религиозный  экстремизм</a:t>
            </a: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143108" y="1071546"/>
            <a:ext cx="7000892" cy="5572164"/>
          </a:xfrm>
          <a:prstGeom prst="verticalScroll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Еще одним религиозным течением, в рядах которого наблюдается большое количество молодых людей, являются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сатанисты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 наиболее известных объединений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сатанистов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нашего времени можно назвать: церковь сатаны, Международную ассоциацию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люциферистов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кельтско-восточного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обряда, «Зеленый орден», «Черный ангел», «Южный крест», культ Афины Паллады, культ Изиды, «Готы» и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. Ключевой признак этих культов – все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сатанистские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демонические вероучения считают, что объект их поклонения является в мире основной причиной зла и смерти. Адепты откровенных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сатанистских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сект поклоняются и служат злу и, что особенно для них характерно, ненавидят православие, негативно относятся ко всем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культурообразующим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традиционным религиям. </a:t>
            </a:r>
          </a:p>
        </p:txBody>
      </p:sp>
      <p:pic>
        <p:nvPicPr>
          <p:cNvPr id="7" name="Picture 2" descr="http://ateismy.net/content/images/satanist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2376488" cy="5014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Мир без насилия\image_small_233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2071670" y="4643446"/>
            <a:ext cx="6929486" cy="2214554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Теперь, когда мы научились летать по воздуху, как птицы, плавать под водой, как рыбы, нам не хватает только одного: научиться жить на земле, как люди» (Бернард Шоу)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FrankRuehl" pitchFamily="34" charset="-79"/>
              </a:rPr>
              <a:t>Религиозный  экстремизм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642910" y="1500174"/>
            <a:ext cx="4572032" cy="1143008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Церковь сатаны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80996" y="3071810"/>
            <a:ext cx="4633946" cy="1214446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Черный ангел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571472" y="4786322"/>
            <a:ext cx="4714908" cy="1285884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Южный крест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free-wallpapers-download.net/pictures/9/images/wings-death-dark-grim-reaper-skeletons-artwork-full-moon-wallpap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3000372"/>
            <a:ext cx="2714644" cy="1857388"/>
          </a:xfrm>
          <a:prstGeom prst="rect">
            <a:avLst/>
          </a:prstGeom>
          <a:noFill/>
        </p:spPr>
      </p:pic>
      <p:pic>
        <p:nvPicPr>
          <p:cNvPr id="36868" name="Picture 4" descr="http://pokep.kz/index.php?option=com_datsogallery&amp;Itemid=0&amp;func=wmark&amp;catid=493&amp;mid=32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071546"/>
            <a:ext cx="2500330" cy="1857388"/>
          </a:xfrm>
          <a:prstGeom prst="rect">
            <a:avLst/>
          </a:prstGeom>
          <a:noFill/>
        </p:spPr>
      </p:pic>
      <p:pic>
        <p:nvPicPr>
          <p:cNvPr id="36870" name="Picture 6" descr="http://fs1.ppt4web.ru/images/3958/63520/640/img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5000612"/>
            <a:ext cx="2643206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  <p:bldP spid="8" grpId="0" build="allAtOnce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330325" y="260350"/>
            <a:ext cx="6481763" cy="701675"/>
          </a:xfrm>
          <a:prstGeom prst="rect">
            <a:avLst/>
          </a:prstGeom>
          <a:solidFill>
            <a:srgbClr val="009900"/>
          </a:solidFill>
          <a:ln w="9525">
            <a:solidFill>
              <a:srgbClr val="FFC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Экологический экстремизм.</a:t>
            </a:r>
          </a:p>
        </p:txBody>
      </p:sp>
      <p:pic>
        <p:nvPicPr>
          <p:cNvPr id="4" name="Picture 8" descr="GreenPeaceFis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214421"/>
            <a:ext cx="4392612" cy="2928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714876" y="1270000"/>
            <a:ext cx="4176712" cy="5373710"/>
          </a:xfrm>
          <a:prstGeom prst="rect">
            <a:avLst/>
          </a:prstGeom>
          <a:solidFill>
            <a:srgbClr val="00B05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Выступает против научно-технического прогресса вообще, считая, что ликвидация неблагоприятных в экологическом отношении производств - единственно возможный путь улучшения качества окружающей среды.</a:t>
            </a:r>
          </a:p>
        </p:txBody>
      </p:sp>
      <p:pic>
        <p:nvPicPr>
          <p:cNvPr id="21506" name="Picture 2" descr="http://novorossy.ru/d/769425/d/beregi__lesa__virubay__lyudey__ukrainskie__natsionalisti__proveli__v__odesse__ekologicheskiy__marsh__96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86256"/>
            <a:ext cx="4429156" cy="23574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FrankRuehl" pitchFamily="34" charset="-79"/>
              </a:rPr>
              <a:t>Политический  экстремизм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FrankRuehl" pitchFamily="34" charset="-79"/>
              </a:rPr>
              <a:t>(политизированной направленности)</a:t>
            </a: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928662" y="1071546"/>
            <a:ext cx="7500990" cy="2214578"/>
          </a:xfrm>
          <a:prstGeom prst="verticalScroll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движения или течения против существующего конституционного строя. </a:t>
            </a: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правило, национальный или религиозный экстремизм является основанием для возникновения политического экстремизма. </a:t>
            </a:r>
          </a:p>
        </p:txBody>
      </p:sp>
      <p:pic>
        <p:nvPicPr>
          <p:cNvPr id="20482" name="Picture 2" descr="http://adromy4.users.photofile.ru/photo/adromy4/115909386/1431115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714752"/>
            <a:ext cx="4000528" cy="2786082"/>
          </a:xfrm>
          <a:prstGeom prst="rect">
            <a:avLst/>
          </a:prstGeom>
          <a:noFill/>
        </p:spPr>
      </p:pic>
      <p:pic>
        <p:nvPicPr>
          <p:cNvPr id="20484" name="Picture 4" descr="http://www.belrussia.ru/kontent/pict/razn/13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14752"/>
            <a:ext cx="4214842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право 1"/>
          <p:cNvSpPr/>
          <p:nvPr/>
        </p:nvSpPr>
        <p:spPr>
          <a:xfrm>
            <a:off x="928662" y="1071546"/>
            <a:ext cx="5715040" cy="2357454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числу экстремистских политических организаций и движений, наиболее активно действующих на территории России, ставящих своей целью изменение конституционного строя в России, относится партия «Русское национальное единство» (РНЕ), которая в настоящее время является крупной праворадикальной политической организацией.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C:\Users\Таня\Pictures\imagesCACDPT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54" y="1357298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FrankRuehl" pitchFamily="34" charset="-79"/>
              </a:rPr>
              <a:t>Политический  экстремизм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FrankRuehl" pitchFamily="34" charset="-79"/>
              </a:rPr>
              <a:t>(политизированной направленности)</a:t>
            </a:r>
          </a:p>
        </p:txBody>
      </p:sp>
      <p:pic>
        <p:nvPicPr>
          <p:cNvPr id="57346" name="Picture 2" descr="http://i10.pixs.ru/storage/6/0/2/a7ab424c5a_4442813_123416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714752"/>
            <a:ext cx="3929090" cy="2786082"/>
          </a:xfrm>
          <a:prstGeom prst="rect">
            <a:avLst/>
          </a:prstGeom>
          <a:noFill/>
        </p:spPr>
      </p:pic>
      <p:pic>
        <p:nvPicPr>
          <p:cNvPr id="57348" name="Picture 4" descr="http://1.bp.blogspot.com/_d-Cyj6B4g6w/S8-lQwjE7rI/AAAAAAAAAAs/NH2F6NNTJH0/s1600/hitler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714752"/>
            <a:ext cx="4204438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FrankRuehl" pitchFamily="34" charset="-79"/>
              </a:rPr>
              <a:t>Политический  экстремизм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FrankRuehl" pitchFamily="34" charset="-79"/>
              </a:rPr>
              <a:t>(политизированной направленности)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928662" y="1071546"/>
            <a:ext cx="4929222" cy="1785950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 - большевистская партия 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Файл:National Bolshevik Party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214422"/>
            <a:ext cx="2643206" cy="1714512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>
            <a:off x="928662" y="3071810"/>
            <a:ext cx="5081622" cy="1785950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Народная национальная партия</a:t>
            </a:r>
          </a:p>
        </p:txBody>
      </p:sp>
      <p:pic>
        <p:nvPicPr>
          <p:cNvPr id="29700" name="Picture 4" descr="http://1.avatars.mds.yandex.net/get-entity_search/17826/2622084/S120x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429000"/>
            <a:ext cx="1714504" cy="1571636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928662" y="4929198"/>
            <a:ext cx="5072098" cy="1714512"/>
          </a:xfrm>
          <a:prstGeom prst="rightArrow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Движение против нелегальной миграции</a:t>
            </a:r>
          </a:p>
        </p:txBody>
      </p:sp>
      <p:pic>
        <p:nvPicPr>
          <p:cNvPr id="29702" name="Picture 6" descr="http://4.avatars.mds.yandex.net/get-entity_search/17809/40752411/S120x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5429264"/>
            <a:ext cx="1714512" cy="142873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1538" y="142852"/>
            <a:ext cx="7143800" cy="714380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FrankRuehl" pitchFamily="34" charset="-79"/>
              </a:rPr>
              <a:t>Политический  экстремизм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FrankRuehl" pitchFamily="34" charset="-79"/>
              </a:rPr>
              <a:t>(политизированной направленности)</a:t>
            </a:r>
          </a:p>
        </p:txBody>
      </p:sp>
      <p:sp>
        <p:nvSpPr>
          <p:cNvPr id="7" name="Стрелка вправо 6"/>
          <p:cNvSpPr/>
          <p:nvPr/>
        </p:nvSpPr>
        <p:spPr>
          <a:xfrm>
            <a:off x="928662" y="1142984"/>
            <a:ext cx="5081622" cy="2214578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Авангард красной молодежи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928662" y="3429000"/>
            <a:ext cx="5072098" cy="2143140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Левый фронт</a:t>
            </a:r>
          </a:p>
        </p:txBody>
      </p:sp>
      <p:pic>
        <p:nvPicPr>
          <p:cNvPr id="31746" name="Picture 2" descr="http://1.avatars.mds.yandex.net/get-entity_search/17826/1077233/S120x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214422"/>
            <a:ext cx="2286016" cy="1857388"/>
          </a:xfrm>
          <a:prstGeom prst="rect">
            <a:avLst/>
          </a:prstGeom>
          <a:noFill/>
        </p:spPr>
      </p:pic>
      <p:pic>
        <p:nvPicPr>
          <p:cNvPr id="31748" name="Picture 4" descr="http://4.avatars.mds.yandex.net/get-entity_search/35065/35192812/S120x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500438"/>
            <a:ext cx="2286016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428604"/>
            <a:ext cx="8215370" cy="646331"/>
          </a:xfrm>
          <a:prstGeom prst="rect">
            <a:avLst/>
          </a:prstGeom>
          <a:solidFill>
            <a:srgbClr val="0070C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FFFF00"/>
                </a:solidFill>
              </a:rPr>
              <a:t>На территории РФ действует ряд молодёжных организаций, в отдельных акциях которых усматриваются признаки экстремистской деятельности.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0" y="1357298"/>
            <a:ext cx="9144000" cy="5286412"/>
          </a:xfrm>
          <a:prstGeom prst="verticalScroll">
            <a:avLst/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Авангард красной молодежи (АКМ);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Протестное гражданское движение «Оборона»;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«Идущие без Путина»;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Молодежная общественная организация «Пора»;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Всесоюзная Молодая Гвардия Большевиков (ВМГБ);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РКСМ (большевики);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Молодежный левый фронт;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Российская ассоциация профсоюзных организаций студентов (РАПОС);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«Евразийский Союз Молодежи»;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10. «Социалистическое сопротивление за рабочий интернационал» (СС);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11. Союз коммунистической молодежи (СКМ);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12. Центр общественных инициатив «УРА!» (Утро-Родина-Атака);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13. Союз молодежи «За Родину»;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14. Российская демократическая партия «Наш выбор»;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15. Независимая ассоциация студентов «Я думаю»;</a:t>
            </a:r>
            <a:b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16. Молодежное правозащитное движение.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0"/>
            <a:ext cx="7286676" cy="12003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rgbClr val="B1EB2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Враждебно  или асоциально настроенные субкультуры  и группы с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поведением. </a:t>
            </a: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217648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8" descr="401px-Léta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857496"/>
            <a:ext cx="221457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1428736"/>
            <a:ext cx="400052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4143380"/>
            <a:ext cx="221457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285728"/>
            <a:ext cx="7358114" cy="646331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Comic Sans MS" pitchFamily="66" charset="0"/>
              </a:rPr>
              <a:t>Субкультура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42984"/>
            <a:ext cx="8429684" cy="92333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Субкультура - система, моделей поведения ценностей, жизненного стиля какой-либо социальной группы, представляющая собой самостоятельное целостное образование в рамках доминирующей культуры. </a:t>
            </a:r>
            <a:endParaRPr lang="ru-RU" i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285993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mic Sans MS" pitchFamily="66" charset="0"/>
              </a:rPr>
              <a:t>История термина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8313" y="2714620"/>
            <a:ext cx="8229600" cy="40005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1950 году американский социолог Дэвид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Райзмен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 своих исследованиях вывел понятие субкультуры как группы людей, преднамеренно избирающих стиль и ценности, предпочитаемые меньшинством.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Более тщательный анализ явления и понятия субкультуры провел Дик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Хербидж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 своей книге «Субкультура: значение стиля». По его мнению, субкультуры привлекают людей со схожими вкусами, которых не удовлетворяют общепринятые стандарты и ценности.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Француз Мишель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Мафессоли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в своих трудах использовал понятие «городские племена» для обозначения молодёжных субкультур.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СССР для обозначения членов молодёжных субкультур использовался термин «Неформальные объединения молодёжи», отсюда жаргонное слово «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" tooltip="Неформалы"/>
              </a:rPr>
              <a:t>неформалы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». Для обозначения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субкультурного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сообщества иногда используется жаргонное слово «тусовка».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68313" y="1214422"/>
            <a:ext cx="3603621" cy="5300678"/>
          </a:xfrm>
          <a:prstGeom prst="rect">
            <a:avLst/>
          </a:prstGeom>
          <a:solidFill>
            <a:srgbClr val="FFFF00"/>
          </a:solidFill>
          <a:ln>
            <a:solidFill>
              <a:srgbClr val="0099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Панк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" tooltip="Английский язык"/>
              </a:rPr>
              <a:t>англ.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punk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 — молодёжная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 tooltip="Субкультура"/>
              </a:rPr>
              <a:t>субкультура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возникшая в середине 60-х годов в Великобритании, США, Канаде и Австралии, характерными особенностями которой являются критическое отношение к обществу и политике.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214810" y="1214422"/>
            <a:ext cx="4429156" cy="52149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4612" y="214290"/>
            <a:ext cx="3714776" cy="923330"/>
          </a:xfrm>
          <a:prstGeom prst="rect">
            <a:avLst/>
          </a:prstGeom>
          <a:solidFill>
            <a:srgbClr val="8DA26A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/>
              <a:t>Панки</a:t>
            </a:r>
            <a:endParaRPr lang="ru-RU" sz="5400" b="1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0" y="357167"/>
            <a:ext cx="4572000" cy="10772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Экстремизм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молодежной среде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571612"/>
            <a:ext cx="8501122" cy="2462213"/>
          </a:xfrm>
          <a:prstGeom prst="rect">
            <a:avLst/>
          </a:prstGeom>
          <a:solidFill>
            <a:srgbClr val="44DCB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занятия: 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Профилактика,  предупреждение и пресечение экстремистской деятельности в молодежной среде.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Формирование общественного мнения и создание атмосферы нетерпимости  к проявлениям экстремистской идеологии.  Создание анти экстремистской  личностной позиции молодежи.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Воспитание у молодого поколения чувства не приятия к насилию и ксенофобии.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214818"/>
            <a:ext cx="8501122" cy="2400657"/>
          </a:xfrm>
          <a:prstGeom prst="rect">
            <a:avLst/>
          </a:prstGeom>
          <a:solidFill>
            <a:srgbClr val="44DCB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занятия 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Определить понятия: «Экстремизм», «Экстремистская деятельность».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Установить причины возникновения «Экстремизма» в России.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Проанализировать  социальную базу составляющую  экстремистские организации в России.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Выявить субкультуры и группы с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поведением, которые  при определенных  условиях могут примкнуть к экстремистским организациям.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Узнать о видах ответственности за экстремистскую деятельность.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3850" y="333374"/>
            <a:ext cx="3390894" cy="4524385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 одежде преобладает стиль «DEAD» то есть «мёртвый стиль». Панки наносят черепа и знаки на одежду и аксессуары. Носят напульсники и ошейники из кожи с шипами, заклёпками и цепями. Многие панки делают татуировки.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Также носят рваные протёртые джинсы. Цепи от собачьих поводков прицепляют к джинсам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57166"/>
            <a:ext cx="466883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6749864_117798871351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5072074"/>
            <a:ext cx="3643338" cy="164307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14480" y="274638"/>
            <a:ext cx="5857916" cy="1143000"/>
          </a:xfrm>
          <a:prstGeom prst="rect">
            <a:avLst/>
          </a:prstGeom>
          <a:solidFill>
            <a:srgbClr val="00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Гопники</a:t>
            </a:r>
            <a:endParaRPr kumimoji="0" lang="ru-RU" sz="6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Го́пник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(также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гоп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собират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гопота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́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—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tooltip="Жаргон"/>
              </a:rPr>
              <a:t>жаргонное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слово русского языка, чаще всего обозначающее уличного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 tooltip="Хулиган"/>
              </a:rPr>
              <a:t>хулигана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,представителя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близкой криминальному миру группы молодёжи.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Сами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гопники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себя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гопниками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называют. Обычно называя друг друга «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tooltip="Пацан"/>
              </a:rPr>
              <a:t>пацанами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», «реальными» или «чёткими» пацанами.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5"/>
            <a:ext cx="7632700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14414" y="274638"/>
            <a:ext cx="6357982" cy="86834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Спортивные фанаты</a:t>
            </a:r>
            <a:br>
              <a:rPr kumimoji="0" lang="ru-RU" sz="4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1" y="1142984"/>
            <a:ext cx="4972055" cy="5286412"/>
          </a:xfrm>
          <a:prstGeom prst="rect">
            <a:avLst/>
          </a:prstGeom>
          <a:solidFill>
            <a:srgbClr val="B1EB21"/>
          </a:solidFill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Фана́т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(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" tooltip="Греческий язык"/>
              </a:rPr>
              <a:t>греч.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l-G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Φανατισμός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— слепая вера) —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слеповерящий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человек, который имеет преувеличенное (чрезмерное)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 tooltip="Влечение"/>
              </a:rPr>
              <a:t>влечение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 определённому предмету. Предмет влечения может представлять собой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 tooltip="Человек"/>
              </a:rPr>
              <a:t>человека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(или группу людей),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 tooltip="Спорт"/>
              </a:rPr>
              <a:t>спортивные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клубы.  Фанат нетерпим к другим взглядам и, как правило, агрессивно отстаивает свою точку зрения.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Среди футбольных фанатов это называется «отстаивать цвета», «бороться за цвета» и т. д. Фанаты — люди, видящие и думающие лишь о их кумире, обожествляющие его. Они организовывают встречи, во время которых обсуждают последние новости в жизни их кумира.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1000108"/>
            <a:ext cx="3143272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000504"/>
            <a:ext cx="307183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395288" y="1214422"/>
            <a:ext cx="3676646" cy="5357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Эмо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(англ. </a:t>
            </a:r>
            <a:r>
              <a:rPr kumimoji="0" lang="ru-RU" sz="18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emo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: от </a:t>
            </a:r>
            <a:r>
              <a:rPr kumimoji="0" lang="ru-RU" sz="18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emotional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— эмоциональный) — молодёжная субкультура, образовавшаяся на базе поклонников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одноимённогомузыкального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стиля. Её представителей называют 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эмо-киды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(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emo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 + англ. </a:t>
            </a:r>
            <a:r>
              <a:rPr kumimoji="0" lang="ru-RU" sz="18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kid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— молодой человек; ребенок) или, в зависимости от пола: 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эмо-бой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(англ. </a:t>
            </a:r>
            <a:r>
              <a:rPr kumimoji="0" lang="ru-RU" sz="18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boy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— мальчик, парень), 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эмо-гёрл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(англ. </a:t>
            </a:r>
            <a:r>
              <a:rPr kumimoji="0" lang="ru-RU" sz="18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girl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— девочка, девушка).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Выражение эмоций — главное правило для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эмо-кидов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. Их отличает: самовыражение, противостояние несправедливости, особенное, чувственное мироощущение. Зачастую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эмо-кид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 — ранимый и депрессивный человек </a:t>
            </a:r>
          </a:p>
        </p:txBody>
      </p:sp>
      <p:pic>
        <p:nvPicPr>
          <p:cNvPr id="3" name="Picture 9" descr="XCx_sel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786314" y="3857628"/>
            <a:ext cx="3244845" cy="2643206"/>
          </a:xfrm>
          <a:prstGeom prst="rect">
            <a:avLst/>
          </a:prstGeom>
          <a:noFill/>
        </p:spPr>
      </p:pic>
      <p:pic>
        <p:nvPicPr>
          <p:cNvPr id="4" name="Picture 8" descr="Emogir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86314" y="357166"/>
            <a:ext cx="3286148" cy="33559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285728"/>
            <a:ext cx="3214710" cy="5847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ЭМО </a:t>
            </a:r>
            <a:endParaRPr lang="ru-RU" sz="32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 txBox="1">
            <a:spLocks noChangeArrowheads="1"/>
          </p:cNvSpPr>
          <p:nvPr/>
        </p:nvSpPr>
        <p:spPr>
          <a:xfrm>
            <a:off x="755650" y="1000109"/>
            <a:ext cx="3887788" cy="3714776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Го́ты</a:t>
            </a: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— представители субкультуры, зародившейся в конце 70-х годов XX века в Великобритании на базе </a:t>
            </a:r>
            <a:r>
              <a:rPr kumimoji="0" lang="ru-RU" sz="1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панк-движения</a:t>
            </a: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Готическая субкультура достаточно разнообразна и неоднородна, однако для всех её представителей в той или иной степени характерны специфический мрачный имидж и интерес к готической музыке. Будучи изначально молодёжной, сейчас в мире субкультура представлена людьми от 14 до 45 лет и старше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28728" y="285728"/>
            <a:ext cx="3071834" cy="70788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ГОТЫ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401px-Léta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85728"/>
            <a:ext cx="357190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4643446"/>
            <a:ext cx="7521575" cy="2214554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 готов за два десятилетия сложился достаточно узнаваемый имидж. Хотя внутри готической моды существуют многочисленные направления, их объединяют общие черты.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Основные элементы готического имиджа — преобладание чёрного цвета в одежде, использование металлических украшений с символикой готической субкультуры, и характерный макияж.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Типичная атрибутика, используемая готами — </a:t>
            </a: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анх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 (древнеегипетский символ бессмертия, активно используется после фильма «Голод»), черепа, кресты, прямые и перевернутые пентаграммы, летучие мыши[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5" grpId="0" build="allAtOnce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4013" y="231775"/>
            <a:ext cx="8515350" cy="12128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323850" y="1628775"/>
            <a:ext cx="8461375" cy="5040313"/>
          </a:xfrm>
          <a:prstGeom prst="rect">
            <a:avLst/>
          </a:prstGeom>
          <a:solidFill>
            <a:srgbClr val="B1EB21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>
            <a:normAutofit fontScale="62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Конституция Российской Федерации.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Федеральный закон от 25.07.02 № 114-ФЗ «О противодействии экстремистской деятельности» (с изменениями от 27 июля 2006 г., 10 мая, 24 июля 2007 г.)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Федеральный закон от 24 июля 2007 года № 211-ФЗ «О внесении изменений в отдельные законодательные акты Российской Федерации в связи с совершенствованием государственного управления в области противодействия экстремизму»;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Указ Президента Российской Федерации от 23 марта 1995 года № 310 (в редакции от 03.11.2004) «О мерах по обеспечению согласованных действий органов государственной власти в борьбе с проявлениями фашизма и иных фо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рм политического экстремизма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Российской Федерации»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142984"/>
          </a:xfrm>
          <a:prstGeom prst="rect">
            <a:avLst/>
          </a:prstGeom>
          <a:ln>
            <a:solidFill>
              <a:srgbClr val="00FF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Правовые основы противодействия экстремизму 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142984"/>
            <a:ext cx="8786874" cy="646331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Административная ответственность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за совершение правонарушения экстремистского характера</a:t>
            </a:r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2214554"/>
          <a:ext cx="8715436" cy="4417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384"/>
                <a:gridCol w="6824052"/>
              </a:tblGrid>
              <a:tr h="729668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20.3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«пропаганда и публичное демонстрирование нацистской атрибутики или символики» </a:t>
                      </a:r>
                      <a:endParaRPr lang="ru-RU" sz="1600" dirty="0" smtClean="0"/>
                    </a:p>
                  </a:txBody>
                  <a:tcPr marT="45723" marB="45723"/>
                </a:tc>
              </a:tr>
              <a:tr h="5472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20.29 </a:t>
                      </a:r>
                    </a:p>
                    <a:p>
                      <a:endParaRPr lang="ru-RU" sz="16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«производство и распространение экстремистских материалов»</a:t>
                      </a:r>
                    </a:p>
                  </a:txBody>
                  <a:tcPr marT="45723" marB="45723"/>
                </a:tc>
              </a:tr>
              <a:tr h="55236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другие противоправные действия носящие экстремистский характер или исходящие из экстремистских побуждений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 marT="45723" marB="45723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0596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5.26, 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17.10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статья20.1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статья20.2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20.2(1)</a:t>
                      </a:r>
                      <a:endParaRPr lang="ru-RU" sz="16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нарушение законодательства о свободе совести, свободе вероисповедания и о религиозных объединениях;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незаконные действия по отношению к государственным символам Российской Федерации 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мелкое хулиганство;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нарушение установленного порядка организации либо проведения собрания, митинга, демонстрации, шествия или пикетирования 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организация деятельности общественного или религиозного объединения, в отношении которого принято решение о приостановлении его деятельности</a:t>
                      </a:r>
                    </a:p>
                  </a:txBody>
                  <a:tcPr marT="45723" marB="45723"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42844" y="285728"/>
            <a:ext cx="9001156" cy="1000132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1200" b="1" i="0" u="none" strike="noStrike" kern="1200" cap="none" spc="0" normalizeH="0" baseline="0" noProof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Правовые основы противодействия экстремизму 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1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397000"/>
          <a:ext cx="8715436" cy="5246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1384"/>
                <a:gridCol w="6824052"/>
              </a:tblGrid>
              <a:tr h="14745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i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Уголовная </a:t>
                      </a:r>
                      <a:r>
                        <a:rPr lang="ru-RU" sz="1600" b="1" i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ответственность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за совершение противоправных деяний экстремистской направленности, к числу которых относятся преступления, совершенные по мотивам политической, идеологической, расовой, национальной или религиозной ненависти или вражды, либо по мотивам ненависти или вражды в отношении какой-либо социальной группы</a:t>
                      </a:r>
                      <a:endParaRPr lang="ru-RU" sz="1600" b="0" dirty="0">
                        <a:solidFill>
                          <a:srgbClr val="FFFF00"/>
                        </a:solidFill>
                      </a:endParaRPr>
                    </a:p>
                  </a:txBody>
                  <a:tcPr marT="45726" marB="45726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3241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105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111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112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115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116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117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119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убийство;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умышленное причинение тяжкого вреда здоровью;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умышленное причинение средней тяжести вреда здоровью;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умышленное причинение легкого вреда здоровью;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побои;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истязание;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угроза убийством или причинением тяжкого вреда здоровью; </a:t>
                      </a:r>
                    </a:p>
                  </a:txBody>
                  <a:tcPr marT="45726" marB="45726"/>
                </a:tc>
              </a:tr>
              <a:tr h="1748904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136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148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149 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150</a:t>
                      </a: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нарушение равенства прав и свобод человека и гражданина;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воспрепятствование осуществлению права на свободу совести и вероисповеданий;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воспрепятствование проведению собрания, митинга, демонстрации, шествия, пикетирования или участию в них;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вовлечение несовершеннолетнего в совершение преступления; </a:t>
                      </a:r>
                    </a:p>
                  </a:txBody>
                  <a:tcPr marT="45726" marB="45726"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1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Правовые основы противодействия экстремизму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785795"/>
          <a:ext cx="8858311" cy="5849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2392"/>
                <a:gridCol w="6935919"/>
              </a:tblGrid>
              <a:tr h="128921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i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Уголовная </a:t>
                      </a:r>
                      <a:r>
                        <a:rPr lang="ru-RU" sz="1600" b="1" i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ответственность</a:t>
                      </a:r>
                    </a:p>
                    <a:p>
                      <a:pPr algn="ctr"/>
                      <a:r>
                        <a:rPr lang="ru-RU" sz="1600" b="0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за совершение противоправных деяний экстремистской направленности, к числу которых относятся преступления, совершенные по мотивам политической, идеологической, расовой, национальной или религиозной ненависти или вражды, либо по мотивам ненависти или вражды в отношении какой-либо социальной группы</a:t>
                      </a:r>
                      <a:endParaRPr lang="ru-RU" sz="1600" b="0" dirty="0">
                        <a:solidFill>
                          <a:srgbClr val="FFFF00"/>
                        </a:solidFill>
                      </a:endParaRPr>
                    </a:p>
                  </a:txBody>
                  <a:tcPr marL="91448" marR="91448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8777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212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213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214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239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243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244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280</a:t>
                      </a:r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массовые беспорядки;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хулиганство;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вандализм;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организация объединения, посягающего на личность и права граждан;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уничтожение или повреждение памятников истории и культуры;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надругательство над телами умерших и местами их захоронения;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публичные призывы к осуществлению экстремистской деятельности; </a:t>
                      </a:r>
                    </a:p>
                  </a:txBody>
                  <a:tcPr marL="91448" marR="91448"/>
                </a:tc>
              </a:tr>
              <a:tr h="2488485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281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282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282.1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282.2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335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336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статья 357</a:t>
                      </a:r>
                    </a:p>
                  </a:txBody>
                  <a:tcPr marL="91448" marR="91448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диверсия;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возбуждение ненависти либо вражды, а равно унижение человеческого достоинства;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организация экстремистского сообщества;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организация деятельности экстремистской организации;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нарушение уставных правил взаимоотношений между военнослужащими при отсутствии между ними отношений подчиненности;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оскорбление военнослужащего;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геноцид</a:t>
                      </a:r>
                    </a:p>
                  </a:txBody>
                  <a:tcPr marL="91448" marR="91448"/>
                </a:tc>
              </a:tr>
            </a:tbl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5729"/>
            <a:ext cx="4572000" cy="10772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Экстремизм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молодежной среде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857364"/>
            <a:ext cx="8286808" cy="2400657"/>
          </a:xfrm>
          <a:prstGeom prst="rect">
            <a:avLst/>
          </a:prstGeom>
          <a:solidFill>
            <a:srgbClr val="72ED55"/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Учебные вопросы: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Понятие «Экстремизм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», «Терроризм».</a:t>
            </a:r>
          </a:p>
          <a:p>
            <a:pPr marL="342900" indent="-342900">
              <a:buAutoNum type="arabicPeriod" startAt="2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Причины возникновения экстремизма в России, социальная база экстремистских организаций.</a:t>
            </a:r>
          </a:p>
          <a:p>
            <a:pPr marL="342900" indent="-342900">
              <a:buAutoNum type="arabicPeriod" startAt="2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Виды экстремизма в России.</a:t>
            </a:r>
          </a:p>
          <a:p>
            <a:pPr marL="342900" indent="-342900">
              <a:buAutoNum type="arabicPeriod" startAt="2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Враждебно  или асоциально настроенные субкультуры  и группы с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поведением. </a:t>
            </a:r>
          </a:p>
          <a:p>
            <a:pPr marL="342900" indent="-342900">
              <a:buAutoNum type="arabicPeriod" startAt="2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Виды ответственности и правовые основы противодействию экстремизму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9"/>
          <p:cNvSpPr>
            <a:spLocks noChangeArrowheads="1"/>
          </p:cNvSpPr>
          <p:nvPr/>
        </p:nvSpPr>
        <p:spPr bwMode="auto">
          <a:xfrm>
            <a:off x="214313" y="285728"/>
            <a:ext cx="8715375" cy="1569660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</a:rPr>
              <a:t>Лицу, участвовавшему в осуществлении экстремистской деятельности, по решению суда может быть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85721" y="2143116"/>
            <a:ext cx="8643998" cy="3785652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400" b="1" dirty="0">
                <a:solidFill>
                  <a:prstClr val="white"/>
                </a:solidFill>
              </a:rPr>
              <a:t>ограничен доступ к государственной и муниципальной службе,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400" b="1" dirty="0">
                <a:solidFill>
                  <a:prstClr val="white"/>
                </a:solidFill>
              </a:rPr>
              <a:t>военной службе по контракту и службе в правоохранительных органах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400" b="1" dirty="0">
                <a:solidFill>
                  <a:prstClr val="white"/>
                </a:solidFill>
              </a:rPr>
              <a:t> к работе в образовательных учреждениях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endParaRPr lang="ru-RU" sz="2400" b="1" dirty="0">
              <a:solidFill>
                <a:prstClr val="white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400" b="1" dirty="0">
                <a:solidFill>
                  <a:prstClr val="white"/>
                </a:solidFill>
              </a:rPr>
              <a:t>  занятию частной детективной и охранной деятельностью ………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73438" y="2027238"/>
            <a:ext cx="2062162" cy="2617787"/>
            <a:chOff x="2365" y="1373"/>
            <a:chExt cx="1299" cy="1649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374" y="2184"/>
              <a:ext cx="367" cy="534"/>
            </a:xfrm>
            <a:custGeom>
              <a:avLst/>
              <a:gdLst>
                <a:gd name="T0" fmla="*/ 0 w 367"/>
                <a:gd name="T1" fmla="*/ 22 h 534"/>
                <a:gd name="T2" fmla="*/ 19 w 367"/>
                <a:gd name="T3" fmla="*/ 0 h 534"/>
                <a:gd name="T4" fmla="*/ 367 w 367"/>
                <a:gd name="T5" fmla="*/ 534 h 534"/>
                <a:gd name="T6" fmla="*/ 333 w 367"/>
                <a:gd name="T7" fmla="*/ 534 h 534"/>
                <a:gd name="T8" fmla="*/ 0 w 367"/>
                <a:gd name="T9" fmla="*/ 22 h 5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534"/>
                <a:gd name="T17" fmla="*/ 367 w 367"/>
                <a:gd name="T18" fmla="*/ 534 h 5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534">
                  <a:moveTo>
                    <a:pt x="0" y="22"/>
                  </a:moveTo>
                  <a:lnTo>
                    <a:pt x="19" y="0"/>
                  </a:lnTo>
                  <a:lnTo>
                    <a:pt x="367" y="534"/>
                  </a:lnTo>
                  <a:lnTo>
                    <a:pt x="333" y="53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E101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2393" y="2162"/>
              <a:ext cx="381" cy="556"/>
            </a:xfrm>
            <a:custGeom>
              <a:avLst/>
              <a:gdLst>
                <a:gd name="T0" fmla="*/ 0 w 381"/>
                <a:gd name="T1" fmla="*/ 22 h 556"/>
                <a:gd name="T2" fmla="*/ 19 w 381"/>
                <a:gd name="T3" fmla="*/ 0 h 556"/>
                <a:gd name="T4" fmla="*/ 381 w 381"/>
                <a:gd name="T5" fmla="*/ 556 h 556"/>
                <a:gd name="T6" fmla="*/ 348 w 381"/>
                <a:gd name="T7" fmla="*/ 556 h 556"/>
                <a:gd name="T8" fmla="*/ 0 w 381"/>
                <a:gd name="T9" fmla="*/ 22 h 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1"/>
                <a:gd name="T16" fmla="*/ 0 h 556"/>
                <a:gd name="T17" fmla="*/ 381 w 381"/>
                <a:gd name="T18" fmla="*/ 556 h 5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1" h="556">
                  <a:moveTo>
                    <a:pt x="0" y="22"/>
                  </a:moveTo>
                  <a:lnTo>
                    <a:pt x="19" y="0"/>
                  </a:lnTo>
                  <a:lnTo>
                    <a:pt x="381" y="556"/>
                  </a:lnTo>
                  <a:lnTo>
                    <a:pt x="348" y="55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0151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2412" y="2140"/>
              <a:ext cx="398" cy="578"/>
            </a:xfrm>
            <a:custGeom>
              <a:avLst/>
              <a:gdLst>
                <a:gd name="T0" fmla="*/ 0 w 398"/>
                <a:gd name="T1" fmla="*/ 22 h 578"/>
                <a:gd name="T2" fmla="*/ 19 w 398"/>
                <a:gd name="T3" fmla="*/ 0 h 578"/>
                <a:gd name="T4" fmla="*/ 398 w 398"/>
                <a:gd name="T5" fmla="*/ 578 h 578"/>
                <a:gd name="T6" fmla="*/ 362 w 398"/>
                <a:gd name="T7" fmla="*/ 578 h 578"/>
                <a:gd name="T8" fmla="*/ 0 w 398"/>
                <a:gd name="T9" fmla="*/ 22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"/>
                <a:gd name="T16" fmla="*/ 0 h 578"/>
                <a:gd name="T17" fmla="*/ 398 w 398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" h="578">
                  <a:moveTo>
                    <a:pt x="0" y="22"/>
                  </a:moveTo>
                  <a:lnTo>
                    <a:pt x="19" y="0"/>
                  </a:lnTo>
                  <a:lnTo>
                    <a:pt x="398" y="578"/>
                  </a:lnTo>
                  <a:lnTo>
                    <a:pt x="362" y="57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61D1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431" y="2118"/>
              <a:ext cx="412" cy="600"/>
            </a:xfrm>
            <a:custGeom>
              <a:avLst/>
              <a:gdLst>
                <a:gd name="T0" fmla="*/ 0 w 412"/>
                <a:gd name="T1" fmla="*/ 22 h 600"/>
                <a:gd name="T2" fmla="*/ 20 w 412"/>
                <a:gd name="T3" fmla="*/ 0 h 600"/>
                <a:gd name="T4" fmla="*/ 412 w 412"/>
                <a:gd name="T5" fmla="*/ 600 h 600"/>
                <a:gd name="T6" fmla="*/ 379 w 412"/>
                <a:gd name="T7" fmla="*/ 600 h 600"/>
                <a:gd name="T8" fmla="*/ 0 w 412"/>
                <a:gd name="T9" fmla="*/ 22 h 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2"/>
                <a:gd name="T16" fmla="*/ 0 h 600"/>
                <a:gd name="T17" fmla="*/ 412 w 412"/>
                <a:gd name="T18" fmla="*/ 600 h 6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2" h="600">
                  <a:moveTo>
                    <a:pt x="0" y="22"/>
                  </a:moveTo>
                  <a:lnTo>
                    <a:pt x="20" y="0"/>
                  </a:lnTo>
                  <a:lnTo>
                    <a:pt x="412" y="600"/>
                  </a:lnTo>
                  <a:lnTo>
                    <a:pt x="379" y="60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1B222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2451" y="2095"/>
              <a:ext cx="426" cy="623"/>
            </a:xfrm>
            <a:custGeom>
              <a:avLst/>
              <a:gdLst>
                <a:gd name="T0" fmla="*/ 0 w 426"/>
                <a:gd name="T1" fmla="*/ 23 h 623"/>
                <a:gd name="T2" fmla="*/ 19 w 426"/>
                <a:gd name="T3" fmla="*/ 0 h 623"/>
                <a:gd name="T4" fmla="*/ 426 w 426"/>
                <a:gd name="T5" fmla="*/ 623 h 623"/>
                <a:gd name="T6" fmla="*/ 392 w 426"/>
                <a:gd name="T7" fmla="*/ 623 h 623"/>
                <a:gd name="T8" fmla="*/ 0 w 426"/>
                <a:gd name="T9" fmla="*/ 23 h 6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6"/>
                <a:gd name="T16" fmla="*/ 0 h 623"/>
                <a:gd name="T17" fmla="*/ 426 w 426"/>
                <a:gd name="T18" fmla="*/ 623 h 6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6" h="623">
                  <a:moveTo>
                    <a:pt x="0" y="23"/>
                  </a:moveTo>
                  <a:lnTo>
                    <a:pt x="19" y="0"/>
                  </a:lnTo>
                  <a:lnTo>
                    <a:pt x="426" y="623"/>
                  </a:lnTo>
                  <a:lnTo>
                    <a:pt x="392" y="6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1D272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470" y="2072"/>
              <a:ext cx="441" cy="646"/>
            </a:xfrm>
            <a:custGeom>
              <a:avLst/>
              <a:gdLst>
                <a:gd name="T0" fmla="*/ 0 w 441"/>
                <a:gd name="T1" fmla="*/ 23 h 646"/>
                <a:gd name="T2" fmla="*/ 20 w 441"/>
                <a:gd name="T3" fmla="*/ 0 h 646"/>
                <a:gd name="T4" fmla="*/ 441 w 441"/>
                <a:gd name="T5" fmla="*/ 646 h 646"/>
                <a:gd name="T6" fmla="*/ 407 w 441"/>
                <a:gd name="T7" fmla="*/ 646 h 646"/>
                <a:gd name="T8" fmla="*/ 0 w 441"/>
                <a:gd name="T9" fmla="*/ 23 h 6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1"/>
                <a:gd name="T16" fmla="*/ 0 h 646"/>
                <a:gd name="T17" fmla="*/ 441 w 441"/>
                <a:gd name="T18" fmla="*/ 646 h 6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1" h="646">
                  <a:moveTo>
                    <a:pt x="0" y="23"/>
                  </a:moveTo>
                  <a:lnTo>
                    <a:pt x="20" y="0"/>
                  </a:lnTo>
                  <a:lnTo>
                    <a:pt x="441" y="646"/>
                  </a:lnTo>
                  <a:lnTo>
                    <a:pt x="407" y="646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222C2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490" y="2050"/>
              <a:ext cx="455" cy="668"/>
            </a:xfrm>
            <a:custGeom>
              <a:avLst/>
              <a:gdLst>
                <a:gd name="T0" fmla="*/ 0 w 455"/>
                <a:gd name="T1" fmla="*/ 22 h 668"/>
                <a:gd name="T2" fmla="*/ 19 w 455"/>
                <a:gd name="T3" fmla="*/ 0 h 668"/>
                <a:gd name="T4" fmla="*/ 455 w 455"/>
                <a:gd name="T5" fmla="*/ 668 h 668"/>
                <a:gd name="T6" fmla="*/ 421 w 455"/>
                <a:gd name="T7" fmla="*/ 668 h 668"/>
                <a:gd name="T8" fmla="*/ 0 w 455"/>
                <a:gd name="T9" fmla="*/ 22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5"/>
                <a:gd name="T16" fmla="*/ 0 h 668"/>
                <a:gd name="T17" fmla="*/ 455 w 455"/>
                <a:gd name="T18" fmla="*/ 668 h 6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5" h="668">
                  <a:moveTo>
                    <a:pt x="0" y="22"/>
                  </a:moveTo>
                  <a:lnTo>
                    <a:pt x="19" y="0"/>
                  </a:lnTo>
                  <a:lnTo>
                    <a:pt x="455" y="668"/>
                  </a:lnTo>
                  <a:lnTo>
                    <a:pt x="421" y="66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25313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2509" y="2028"/>
              <a:ext cx="469" cy="690"/>
            </a:xfrm>
            <a:custGeom>
              <a:avLst/>
              <a:gdLst>
                <a:gd name="T0" fmla="*/ 0 w 469"/>
                <a:gd name="T1" fmla="*/ 22 h 690"/>
                <a:gd name="T2" fmla="*/ 20 w 469"/>
                <a:gd name="T3" fmla="*/ 0 h 690"/>
                <a:gd name="T4" fmla="*/ 469 w 469"/>
                <a:gd name="T5" fmla="*/ 690 h 690"/>
                <a:gd name="T6" fmla="*/ 436 w 469"/>
                <a:gd name="T7" fmla="*/ 690 h 690"/>
                <a:gd name="T8" fmla="*/ 0 w 469"/>
                <a:gd name="T9" fmla="*/ 22 h 6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9"/>
                <a:gd name="T16" fmla="*/ 0 h 690"/>
                <a:gd name="T17" fmla="*/ 469 w 469"/>
                <a:gd name="T18" fmla="*/ 690 h 6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9" h="690">
                  <a:moveTo>
                    <a:pt x="0" y="22"/>
                  </a:moveTo>
                  <a:lnTo>
                    <a:pt x="20" y="0"/>
                  </a:lnTo>
                  <a:lnTo>
                    <a:pt x="469" y="690"/>
                  </a:lnTo>
                  <a:lnTo>
                    <a:pt x="436" y="69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2A36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2529" y="2006"/>
              <a:ext cx="483" cy="712"/>
            </a:xfrm>
            <a:custGeom>
              <a:avLst/>
              <a:gdLst>
                <a:gd name="T0" fmla="*/ 0 w 483"/>
                <a:gd name="T1" fmla="*/ 22 h 712"/>
                <a:gd name="T2" fmla="*/ 19 w 483"/>
                <a:gd name="T3" fmla="*/ 0 h 712"/>
                <a:gd name="T4" fmla="*/ 483 w 483"/>
                <a:gd name="T5" fmla="*/ 712 h 712"/>
                <a:gd name="T6" fmla="*/ 449 w 483"/>
                <a:gd name="T7" fmla="*/ 712 h 712"/>
                <a:gd name="T8" fmla="*/ 0 w 483"/>
                <a:gd name="T9" fmla="*/ 22 h 7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3"/>
                <a:gd name="T16" fmla="*/ 0 h 712"/>
                <a:gd name="T17" fmla="*/ 483 w 483"/>
                <a:gd name="T18" fmla="*/ 712 h 7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3" h="712">
                  <a:moveTo>
                    <a:pt x="0" y="22"/>
                  </a:moveTo>
                  <a:lnTo>
                    <a:pt x="19" y="0"/>
                  </a:lnTo>
                  <a:lnTo>
                    <a:pt x="483" y="712"/>
                  </a:lnTo>
                  <a:lnTo>
                    <a:pt x="449" y="7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2C3B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2548" y="1984"/>
              <a:ext cx="499" cy="734"/>
            </a:xfrm>
            <a:custGeom>
              <a:avLst/>
              <a:gdLst>
                <a:gd name="T0" fmla="*/ 0 w 499"/>
                <a:gd name="T1" fmla="*/ 22 h 734"/>
                <a:gd name="T2" fmla="*/ 19 w 499"/>
                <a:gd name="T3" fmla="*/ 0 h 734"/>
                <a:gd name="T4" fmla="*/ 499 w 499"/>
                <a:gd name="T5" fmla="*/ 734 h 734"/>
                <a:gd name="T6" fmla="*/ 464 w 499"/>
                <a:gd name="T7" fmla="*/ 734 h 734"/>
                <a:gd name="T8" fmla="*/ 0 w 499"/>
                <a:gd name="T9" fmla="*/ 22 h 7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"/>
                <a:gd name="T16" fmla="*/ 0 h 734"/>
                <a:gd name="T17" fmla="*/ 499 w 499"/>
                <a:gd name="T18" fmla="*/ 734 h 7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" h="734">
                  <a:moveTo>
                    <a:pt x="0" y="22"/>
                  </a:moveTo>
                  <a:lnTo>
                    <a:pt x="19" y="0"/>
                  </a:lnTo>
                  <a:lnTo>
                    <a:pt x="499" y="734"/>
                  </a:lnTo>
                  <a:lnTo>
                    <a:pt x="464" y="73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140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2567" y="1962"/>
              <a:ext cx="513" cy="756"/>
            </a:xfrm>
            <a:custGeom>
              <a:avLst/>
              <a:gdLst>
                <a:gd name="T0" fmla="*/ 0 w 513"/>
                <a:gd name="T1" fmla="*/ 22 h 756"/>
                <a:gd name="T2" fmla="*/ 19 w 513"/>
                <a:gd name="T3" fmla="*/ 0 h 756"/>
                <a:gd name="T4" fmla="*/ 513 w 513"/>
                <a:gd name="T5" fmla="*/ 756 h 756"/>
                <a:gd name="T6" fmla="*/ 480 w 513"/>
                <a:gd name="T7" fmla="*/ 756 h 756"/>
                <a:gd name="T8" fmla="*/ 0 w 513"/>
                <a:gd name="T9" fmla="*/ 22 h 7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3"/>
                <a:gd name="T16" fmla="*/ 0 h 756"/>
                <a:gd name="T17" fmla="*/ 513 w 513"/>
                <a:gd name="T18" fmla="*/ 756 h 7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3" h="756">
                  <a:moveTo>
                    <a:pt x="0" y="22"/>
                  </a:moveTo>
                  <a:lnTo>
                    <a:pt x="19" y="0"/>
                  </a:lnTo>
                  <a:lnTo>
                    <a:pt x="513" y="756"/>
                  </a:lnTo>
                  <a:lnTo>
                    <a:pt x="480" y="75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4454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2586" y="1940"/>
              <a:ext cx="529" cy="778"/>
            </a:xfrm>
            <a:custGeom>
              <a:avLst/>
              <a:gdLst>
                <a:gd name="T0" fmla="*/ 0 w 529"/>
                <a:gd name="T1" fmla="*/ 22 h 778"/>
                <a:gd name="T2" fmla="*/ 19 w 529"/>
                <a:gd name="T3" fmla="*/ 0 h 778"/>
                <a:gd name="T4" fmla="*/ 529 w 529"/>
                <a:gd name="T5" fmla="*/ 778 h 778"/>
                <a:gd name="T6" fmla="*/ 494 w 529"/>
                <a:gd name="T7" fmla="*/ 778 h 778"/>
                <a:gd name="T8" fmla="*/ 0 w 529"/>
                <a:gd name="T9" fmla="*/ 22 h 7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9"/>
                <a:gd name="T16" fmla="*/ 0 h 778"/>
                <a:gd name="T17" fmla="*/ 529 w 529"/>
                <a:gd name="T18" fmla="*/ 778 h 7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9" h="778">
                  <a:moveTo>
                    <a:pt x="0" y="22"/>
                  </a:moveTo>
                  <a:lnTo>
                    <a:pt x="19" y="0"/>
                  </a:lnTo>
                  <a:lnTo>
                    <a:pt x="529" y="778"/>
                  </a:lnTo>
                  <a:lnTo>
                    <a:pt x="494" y="77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94A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2605" y="1916"/>
              <a:ext cx="544" cy="802"/>
            </a:xfrm>
            <a:custGeom>
              <a:avLst/>
              <a:gdLst>
                <a:gd name="T0" fmla="*/ 0 w 544"/>
                <a:gd name="T1" fmla="*/ 24 h 802"/>
                <a:gd name="T2" fmla="*/ 21 w 544"/>
                <a:gd name="T3" fmla="*/ 0 h 802"/>
                <a:gd name="T4" fmla="*/ 544 w 544"/>
                <a:gd name="T5" fmla="*/ 802 h 802"/>
                <a:gd name="T6" fmla="*/ 510 w 544"/>
                <a:gd name="T7" fmla="*/ 802 h 802"/>
                <a:gd name="T8" fmla="*/ 0 w 544"/>
                <a:gd name="T9" fmla="*/ 24 h 8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4"/>
                <a:gd name="T16" fmla="*/ 0 h 802"/>
                <a:gd name="T17" fmla="*/ 544 w 544"/>
                <a:gd name="T18" fmla="*/ 802 h 8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4" h="802">
                  <a:moveTo>
                    <a:pt x="0" y="24"/>
                  </a:moveTo>
                  <a:lnTo>
                    <a:pt x="21" y="0"/>
                  </a:lnTo>
                  <a:lnTo>
                    <a:pt x="544" y="802"/>
                  </a:lnTo>
                  <a:lnTo>
                    <a:pt x="510" y="80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3C5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626" y="1894"/>
              <a:ext cx="556" cy="824"/>
            </a:xfrm>
            <a:custGeom>
              <a:avLst/>
              <a:gdLst>
                <a:gd name="T0" fmla="*/ 0 w 556"/>
                <a:gd name="T1" fmla="*/ 22 h 824"/>
                <a:gd name="T2" fmla="*/ 19 w 556"/>
                <a:gd name="T3" fmla="*/ 0 h 824"/>
                <a:gd name="T4" fmla="*/ 556 w 556"/>
                <a:gd name="T5" fmla="*/ 824 h 824"/>
                <a:gd name="T6" fmla="*/ 523 w 556"/>
                <a:gd name="T7" fmla="*/ 824 h 824"/>
                <a:gd name="T8" fmla="*/ 0 w 556"/>
                <a:gd name="T9" fmla="*/ 22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6"/>
                <a:gd name="T16" fmla="*/ 0 h 824"/>
                <a:gd name="T17" fmla="*/ 556 w 556"/>
                <a:gd name="T18" fmla="*/ 824 h 8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6" h="824">
                  <a:moveTo>
                    <a:pt x="0" y="22"/>
                  </a:moveTo>
                  <a:lnTo>
                    <a:pt x="19" y="0"/>
                  </a:lnTo>
                  <a:lnTo>
                    <a:pt x="556" y="824"/>
                  </a:lnTo>
                  <a:lnTo>
                    <a:pt x="523" y="8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155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645" y="1872"/>
              <a:ext cx="571" cy="846"/>
            </a:xfrm>
            <a:custGeom>
              <a:avLst/>
              <a:gdLst>
                <a:gd name="T0" fmla="*/ 0 w 571"/>
                <a:gd name="T1" fmla="*/ 22 h 846"/>
                <a:gd name="T2" fmla="*/ 19 w 571"/>
                <a:gd name="T3" fmla="*/ 0 h 846"/>
                <a:gd name="T4" fmla="*/ 571 w 571"/>
                <a:gd name="T5" fmla="*/ 846 h 846"/>
                <a:gd name="T6" fmla="*/ 537 w 571"/>
                <a:gd name="T7" fmla="*/ 846 h 846"/>
                <a:gd name="T8" fmla="*/ 0 w 571"/>
                <a:gd name="T9" fmla="*/ 22 h 8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1"/>
                <a:gd name="T16" fmla="*/ 0 h 846"/>
                <a:gd name="T17" fmla="*/ 571 w 571"/>
                <a:gd name="T18" fmla="*/ 846 h 8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1" h="846">
                  <a:moveTo>
                    <a:pt x="0" y="22"/>
                  </a:moveTo>
                  <a:lnTo>
                    <a:pt x="19" y="0"/>
                  </a:lnTo>
                  <a:lnTo>
                    <a:pt x="571" y="846"/>
                  </a:lnTo>
                  <a:lnTo>
                    <a:pt x="537" y="84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45A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2664" y="1850"/>
              <a:ext cx="586" cy="868"/>
            </a:xfrm>
            <a:custGeom>
              <a:avLst/>
              <a:gdLst>
                <a:gd name="T0" fmla="*/ 0 w 586"/>
                <a:gd name="T1" fmla="*/ 22 h 868"/>
                <a:gd name="T2" fmla="*/ 19 w 586"/>
                <a:gd name="T3" fmla="*/ 0 h 868"/>
                <a:gd name="T4" fmla="*/ 586 w 586"/>
                <a:gd name="T5" fmla="*/ 868 h 868"/>
                <a:gd name="T6" fmla="*/ 552 w 586"/>
                <a:gd name="T7" fmla="*/ 868 h 868"/>
                <a:gd name="T8" fmla="*/ 0 w 586"/>
                <a:gd name="T9" fmla="*/ 22 h 8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6"/>
                <a:gd name="T16" fmla="*/ 0 h 868"/>
                <a:gd name="T17" fmla="*/ 586 w 586"/>
                <a:gd name="T18" fmla="*/ 868 h 8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6" h="868">
                  <a:moveTo>
                    <a:pt x="0" y="22"/>
                  </a:moveTo>
                  <a:lnTo>
                    <a:pt x="19" y="0"/>
                  </a:lnTo>
                  <a:lnTo>
                    <a:pt x="586" y="868"/>
                  </a:lnTo>
                  <a:lnTo>
                    <a:pt x="552" y="86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95F5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2683" y="1828"/>
              <a:ext cx="601" cy="890"/>
            </a:xfrm>
            <a:custGeom>
              <a:avLst/>
              <a:gdLst>
                <a:gd name="T0" fmla="*/ 0 w 601"/>
                <a:gd name="T1" fmla="*/ 22 h 890"/>
                <a:gd name="T2" fmla="*/ 21 w 601"/>
                <a:gd name="T3" fmla="*/ 0 h 890"/>
                <a:gd name="T4" fmla="*/ 601 w 601"/>
                <a:gd name="T5" fmla="*/ 890 h 890"/>
                <a:gd name="T6" fmla="*/ 567 w 601"/>
                <a:gd name="T7" fmla="*/ 890 h 890"/>
                <a:gd name="T8" fmla="*/ 0 w 601"/>
                <a:gd name="T9" fmla="*/ 22 h 8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1"/>
                <a:gd name="T16" fmla="*/ 0 h 890"/>
                <a:gd name="T17" fmla="*/ 601 w 601"/>
                <a:gd name="T18" fmla="*/ 890 h 8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1" h="890">
                  <a:moveTo>
                    <a:pt x="0" y="22"/>
                  </a:moveTo>
                  <a:lnTo>
                    <a:pt x="21" y="0"/>
                  </a:lnTo>
                  <a:lnTo>
                    <a:pt x="601" y="890"/>
                  </a:lnTo>
                  <a:lnTo>
                    <a:pt x="567" y="89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4E646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2704" y="1806"/>
              <a:ext cx="613" cy="912"/>
            </a:xfrm>
            <a:custGeom>
              <a:avLst/>
              <a:gdLst>
                <a:gd name="T0" fmla="*/ 0 w 613"/>
                <a:gd name="T1" fmla="*/ 22 h 912"/>
                <a:gd name="T2" fmla="*/ 19 w 613"/>
                <a:gd name="T3" fmla="*/ 0 h 912"/>
                <a:gd name="T4" fmla="*/ 613 w 613"/>
                <a:gd name="T5" fmla="*/ 912 h 912"/>
                <a:gd name="T6" fmla="*/ 580 w 613"/>
                <a:gd name="T7" fmla="*/ 912 h 912"/>
                <a:gd name="T8" fmla="*/ 0 w 613"/>
                <a:gd name="T9" fmla="*/ 22 h 9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3"/>
                <a:gd name="T16" fmla="*/ 0 h 912"/>
                <a:gd name="T17" fmla="*/ 613 w 613"/>
                <a:gd name="T18" fmla="*/ 912 h 9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3" h="912">
                  <a:moveTo>
                    <a:pt x="0" y="22"/>
                  </a:moveTo>
                  <a:lnTo>
                    <a:pt x="19" y="0"/>
                  </a:lnTo>
                  <a:lnTo>
                    <a:pt x="613" y="912"/>
                  </a:lnTo>
                  <a:lnTo>
                    <a:pt x="580" y="9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0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2723" y="1784"/>
              <a:ext cx="630" cy="934"/>
            </a:xfrm>
            <a:custGeom>
              <a:avLst/>
              <a:gdLst>
                <a:gd name="T0" fmla="*/ 0 w 630"/>
                <a:gd name="T1" fmla="*/ 22 h 934"/>
                <a:gd name="T2" fmla="*/ 19 w 630"/>
                <a:gd name="T3" fmla="*/ 0 h 934"/>
                <a:gd name="T4" fmla="*/ 630 w 630"/>
                <a:gd name="T5" fmla="*/ 934 h 934"/>
                <a:gd name="T6" fmla="*/ 594 w 630"/>
                <a:gd name="T7" fmla="*/ 934 h 934"/>
                <a:gd name="T8" fmla="*/ 0 w 630"/>
                <a:gd name="T9" fmla="*/ 22 h 9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0"/>
                <a:gd name="T16" fmla="*/ 0 h 934"/>
                <a:gd name="T17" fmla="*/ 630 w 630"/>
                <a:gd name="T18" fmla="*/ 934 h 9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0" h="934">
                  <a:moveTo>
                    <a:pt x="0" y="22"/>
                  </a:moveTo>
                  <a:lnTo>
                    <a:pt x="19" y="0"/>
                  </a:lnTo>
                  <a:lnTo>
                    <a:pt x="630" y="934"/>
                  </a:lnTo>
                  <a:lnTo>
                    <a:pt x="594" y="93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5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2742" y="1760"/>
              <a:ext cx="644" cy="958"/>
            </a:xfrm>
            <a:custGeom>
              <a:avLst/>
              <a:gdLst>
                <a:gd name="T0" fmla="*/ 0 w 644"/>
                <a:gd name="T1" fmla="*/ 24 h 958"/>
                <a:gd name="T2" fmla="*/ 19 w 644"/>
                <a:gd name="T3" fmla="*/ 0 h 958"/>
                <a:gd name="T4" fmla="*/ 644 w 644"/>
                <a:gd name="T5" fmla="*/ 958 h 958"/>
                <a:gd name="T6" fmla="*/ 611 w 644"/>
                <a:gd name="T7" fmla="*/ 958 h 958"/>
                <a:gd name="T8" fmla="*/ 0 w 644"/>
                <a:gd name="T9" fmla="*/ 24 h 9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4"/>
                <a:gd name="T16" fmla="*/ 0 h 958"/>
                <a:gd name="T17" fmla="*/ 644 w 644"/>
                <a:gd name="T18" fmla="*/ 958 h 9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4" h="958">
                  <a:moveTo>
                    <a:pt x="0" y="24"/>
                  </a:moveTo>
                  <a:lnTo>
                    <a:pt x="19" y="0"/>
                  </a:lnTo>
                  <a:lnTo>
                    <a:pt x="644" y="958"/>
                  </a:lnTo>
                  <a:lnTo>
                    <a:pt x="611" y="95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2761" y="1738"/>
              <a:ext cx="659" cy="980"/>
            </a:xfrm>
            <a:custGeom>
              <a:avLst/>
              <a:gdLst>
                <a:gd name="T0" fmla="*/ 0 w 659"/>
                <a:gd name="T1" fmla="*/ 22 h 980"/>
                <a:gd name="T2" fmla="*/ 19 w 659"/>
                <a:gd name="T3" fmla="*/ 0 h 980"/>
                <a:gd name="T4" fmla="*/ 659 w 659"/>
                <a:gd name="T5" fmla="*/ 980 h 980"/>
                <a:gd name="T6" fmla="*/ 625 w 659"/>
                <a:gd name="T7" fmla="*/ 980 h 980"/>
                <a:gd name="T8" fmla="*/ 0 w 659"/>
                <a:gd name="T9" fmla="*/ 22 h 9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9"/>
                <a:gd name="T16" fmla="*/ 0 h 980"/>
                <a:gd name="T17" fmla="*/ 659 w 659"/>
                <a:gd name="T18" fmla="*/ 980 h 9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9" h="980">
                  <a:moveTo>
                    <a:pt x="0" y="22"/>
                  </a:moveTo>
                  <a:lnTo>
                    <a:pt x="19" y="0"/>
                  </a:lnTo>
                  <a:lnTo>
                    <a:pt x="659" y="980"/>
                  </a:lnTo>
                  <a:lnTo>
                    <a:pt x="625" y="98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D7B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2780" y="1716"/>
              <a:ext cx="674" cy="1002"/>
            </a:xfrm>
            <a:custGeom>
              <a:avLst/>
              <a:gdLst>
                <a:gd name="T0" fmla="*/ 0 w 674"/>
                <a:gd name="T1" fmla="*/ 22 h 1002"/>
                <a:gd name="T2" fmla="*/ 21 w 674"/>
                <a:gd name="T3" fmla="*/ 0 h 1002"/>
                <a:gd name="T4" fmla="*/ 674 w 674"/>
                <a:gd name="T5" fmla="*/ 1002 h 1002"/>
                <a:gd name="T6" fmla="*/ 640 w 674"/>
                <a:gd name="T7" fmla="*/ 1002 h 1002"/>
                <a:gd name="T8" fmla="*/ 0 w 674"/>
                <a:gd name="T9" fmla="*/ 22 h 10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4"/>
                <a:gd name="T16" fmla="*/ 0 h 1002"/>
                <a:gd name="T17" fmla="*/ 674 w 674"/>
                <a:gd name="T18" fmla="*/ 1002 h 10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4" h="1002">
                  <a:moveTo>
                    <a:pt x="0" y="22"/>
                  </a:moveTo>
                  <a:lnTo>
                    <a:pt x="21" y="0"/>
                  </a:lnTo>
                  <a:lnTo>
                    <a:pt x="674" y="1002"/>
                  </a:lnTo>
                  <a:lnTo>
                    <a:pt x="640" y="100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F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2801" y="1694"/>
              <a:ext cx="687" cy="1024"/>
            </a:xfrm>
            <a:custGeom>
              <a:avLst/>
              <a:gdLst>
                <a:gd name="T0" fmla="*/ 0 w 687"/>
                <a:gd name="T1" fmla="*/ 22 h 1024"/>
                <a:gd name="T2" fmla="*/ 19 w 687"/>
                <a:gd name="T3" fmla="*/ 0 h 1024"/>
                <a:gd name="T4" fmla="*/ 687 w 687"/>
                <a:gd name="T5" fmla="*/ 1024 h 1024"/>
                <a:gd name="T6" fmla="*/ 653 w 687"/>
                <a:gd name="T7" fmla="*/ 1024 h 1024"/>
                <a:gd name="T8" fmla="*/ 0 w 687"/>
                <a:gd name="T9" fmla="*/ 22 h 10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7"/>
                <a:gd name="T16" fmla="*/ 0 h 1024"/>
                <a:gd name="T17" fmla="*/ 687 w 687"/>
                <a:gd name="T18" fmla="*/ 1024 h 10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7" h="1024">
                  <a:moveTo>
                    <a:pt x="0" y="22"/>
                  </a:moveTo>
                  <a:lnTo>
                    <a:pt x="19" y="0"/>
                  </a:lnTo>
                  <a:lnTo>
                    <a:pt x="687" y="1024"/>
                  </a:lnTo>
                  <a:lnTo>
                    <a:pt x="653" y="1024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65838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2820" y="1672"/>
              <a:ext cx="701" cy="1046"/>
            </a:xfrm>
            <a:custGeom>
              <a:avLst/>
              <a:gdLst>
                <a:gd name="T0" fmla="*/ 0 w 701"/>
                <a:gd name="T1" fmla="*/ 22 h 1046"/>
                <a:gd name="T2" fmla="*/ 19 w 701"/>
                <a:gd name="T3" fmla="*/ 0 h 1046"/>
                <a:gd name="T4" fmla="*/ 701 w 701"/>
                <a:gd name="T5" fmla="*/ 1046 h 1046"/>
                <a:gd name="T6" fmla="*/ 668 w 701"/>
                <a:gd name="T7" fmla="*/ 1046 h 1046"/>
                <a:gd name="T8" fmla="*/ 0 w 701"/>
                <a:gd name="T9" fmla="*/ 22 h 10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1"/>
                <a:gd name="T16" fmla="*/ 0 h 1046"/>
                <a:gd name="T17" fmla="*/ 701 w 701"/>
                <a:gd name="T18" fmla="*/ 1046 h 10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1" h="1046">
                  <a:moveTo>
                    <a:pt x="0" y="22"/>
                  </a:moveTo>
                  <a:lnTo>
                    <a:pt x="19" y="0"/>
                  </a:lnTo>
                  <a:lnTo>
                    <a:pt x="701" y="1046"/>
                  </a:lnTo>
                  <a:lnTo>
                    <a:pt x="668" y="104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678A8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2839" y="1650"/>
              <a:ext cx="716" cy="1068"/>
            </a:xfrm>
            <a:custGeom>
              <a:avLst/>
              <a:gdLst>
                <a:gd name="T0" fmla="*/ 0 w 716"/>
                <a:gd name="T1" fmla="*/ 22 h 1068"/>
                <a:gd name="T2" fmla="*/ 19 w 716"/>
                <a:gd name="T3" fmla="*/ 0 h 1068"/>
                <a:gd name="T4" fmla="*/ 716 w 716"/>
                <a:gd name="T5" fmla="*/ 1068 h 1068"/>
                <a:gd name="T6" fmla="*/ 682 w 716"/>
                <a:gd name="T7" fmla="*/ 1068 h 1068"/>
                <a:gd name="T8" fmla="*/ 0 w 716"/>
                <a:gd name="T9" fmla="*/ 22 h 10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1068"/>
                <a:gd name="T17" fmla="*/ 716 w 716"/>
                <a:gd name="T18" fmla="*/ 1068 h 10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1068">
                  <a:moveTo>
                    <a:pt x="0" y="22"/>
                  </a:moveTo>
                  <a:lnTo>
                    <a:pt x="19" y="0"/>
                  </a:lnTo>
                  <a:lnTo>
                    <a:pt x="716" y="1068"/>
                  </a:lnTo>
                  <a:lnTo>
                    <a:pt x="682" y="1068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6C8F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2858" y="1628"/>
              <a:ext cx="731" cy="1090"/>
            </a:xfrm>
            <a:custGeom>
              <a:avLst/>
              <a:gdLst>
                <a:gd name="T0" fmla="*/ 0 w 731"/>
                <a:gd name="T1" fmla="*/ 22 h 1090"/>
                <a:gd name="T2" fmla="*/ 19 w 731"/>
                <a:gd name="T3" fmla="*/ 0 h 1090"/>
                <a:gd name="T4" fmla="*/ 731 w 731"/>
                <a:gd name="T5" fmla="*/ 1090 h 1090"/>
                <a:gd name="T6" fmla="*/ 697 w 731"/>
                <a:gd name="T7" fmla="*/ 1090 h 1090"/>
                <a:gd name="T8" fmla="*/ 0 w 731"/>
                <a:gd name="T9" fmla="*/ 22 h 10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1"/>
                <a:gd name="T16" fmla="*/ 0 h 1090"/>
                <a:gd name="T17" fmla="*/ 731 w 731"/>
                <a:gd name="T18" fmla="*/ 1090 h 10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1" h="1090">
                  <a:moveTo>
                    <a:pt x="0" y="22"/>
                  </a:moveTo>
                  <a:lnTo>
                    <a:pt x="19" y="0"/>
                  </a:lnTo>
                  <a:lnTo>
                    <a:pt x="731" y="1090"/>
                  </a:lnTo>
                  <a:lnTo>
                    <a:pt x="697" y="109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6E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2877" y="1606"/>
              <a:ext cx="727" cy="1112"/>
            </a:xfrm>
            <a:custGeom>
              <a:avLst/>
              <a:gdLst>
                <a:gd name="T0" fmla="*/ 0 w 727"/>
                <a:gd name="T1" fmla="*/ 22 h 1112"/>
                <a:gd name="T2" fmla="*/ 21 w 727"/>
                <a:gd name="T3" fmla="*/ 0 h 1112"/>
                <a:gd name="T4" fmla="*/ 727 w 727"/>
                <a:gd name="T5" fmla="*/ 1083 h 1112"/>
                <a:gd name="T6" fmla="*/ 722 w 727"/>
                <a:gd name="T7" fmla="*/ 1112 h 1112"/>
                <a:gd name="T8" fmla="*/ 712 w 727"/>
                <a:gd name="T9" fmla="*/ 1112 h 1112"/>
                <a:gd name="T10" fmla="*/ 0 w 727"/>
                <a:gd name="T11" fmla="*/ 22 h 11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7"/>
                <a:gd name="T19" fmla="*/ 0 h 1112"/>
                <a:gd name="T20" fmla="*/ 727 w 727"/>
                <a:gd name="T21" fmla="*/ 1112 h 11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7" h="1112">
                  <a:moveTo>
                    <a:pt x="0" y="22"/>
                  </a:moveTo>
                  <a:lnTo>
                    <a:pt x="21" y="0"/>
                  </a:lnTo>
                  <a:lnTo>
                    <a:pt x="727" y="1083"/>
                  </a:lnTo>
                  <a:lnTo>
                    <a:pt x="722" y="1112"/>
                  </a:lnTo>
                  <a:lnTo>
                    <a:pt x="712" y="11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3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2898" y="1582"/>
              <a:ext cx="713" cy="1107"/>
            </a:xfrm>
            <a:custGeom>
              <a:avLst/>
              <a:gdLst>
                <a:gd name="T0" fmla="*/ 0 w 713"/>
                <a:gd name="T1" fmla="*/ 24 h 1107"/>
                <a:gd name="T2" fmla="*/ 19 w 713"/>
                <a:gd name="T3" fmla="*/ 0 h 1107"/>
                <a:gd name="T4" fmla="*/ 713 w 713"/>
                <a:gd name="T5" fmla="*/ 1064 h 1107"/>
                <a:gd name="T6" fmla="*/ 706 w 713"/>
                <a:gd name="T7" fmla="*/ 1107 h 1107"/>
                <a:gd name="T8" fmla="*/ 0 w 713"/>
                <a:gd name="T9" fmla="*/ 24 h 1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3"/>
                <a:gd name="T16" fmla="*/ 0 h 1107"/>
                <a:gd name="T17" fmla="*/ 713 w 713"/>
                <a:gd name="T18" fmla="*/ 1107 h 1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3" h="1107">
                  <a:moveTo>
                    <a:pt x="0" y="24"/>
                  </a:moveTo>
                  <a:lnTo>
                    <a:pt x="19" y="0"/>
                  </a:lnTo>
                  <a:lnTo>
                    <a:pt x="713" y="1064"/>
                  </a:lnTo>
                  <a:lnTo>
                    <a:pt x="706" y="1107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77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2917" y="1560"/>
              <a:ext cx="701" cy="1086"/>
            </a:xfrm>
            <a:custGeom>
              <a:avLst/>
              <a:gdLst>
                <a:gd name="T0" fmla="*/ 0 w 701"/>
                <a:gd name="T1" fmla="*/ 22 h 1086"/>
                <a:gd name="T2" fmla="*/ 19 w 701"/>
                <a:gd name="T3" fmla="*/ 0 h 1086"/>
                <a:gd name="T4" fmla="*/ 701 w 701"/>
                <a:gd name="T5" fmla="*/ 1045 h 1086"/>
                <a:gd name="T6" fmla="*/ 694 w 701"/>
                <a:gd name="T7" fmla="*/ 1086 h 1086"/>
                <a:gd name="T8" fmla="*/ 0 w 701"/>
                <a:gd name="T9" fmla="*/ 22 h 10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1"/>
                <a:gd name="T16" fmla="*/ 0 h 1086"/>
                <a:gd name="T17" fmla="*/ 701 w 701"/>
                <a:gd name="T18" fmla="*/ 1086 h 10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1" h="1086">
                  <a:moveTo>
                    <a:pt x="0" y="22"/>
                  </a:moveTo>
                  <a:lnTo>
                    <a:pt x="19" y="0"/>
                  </a:lnTo>
                  <a:lnTo>
                    <a:pt x="701" y="1045"/>
                  </a:lnTo>
                  <a:lnTo>
                    <a:pt x="694" y="108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CA4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2936" y="1538"/>
              <a:ext cx="688" cy="1067"/>
            </a:xfrm>
            <a:custGeom>
              <a:avLst/>
              <a:gdLst>
                <a:gd name="T0" fmla="*/ 0 w 688"/>
                <a:gd name="T1" fmla="*/ 22 h 1067"/>
                <a:gd name="T2" fmla="*/ 19 w 688"/>
                <a:gd name="T3" fmla="*/ 0 h 1067"/>
                <a:gd name="T4" fmla="*/ 688 w 688"/>
                <a:gd name="T5" fmla="*/ 1024 h 1067"/>
                <a:gd name="T6" fmla="*/ 682 w 688"/>
                <a:gd name="T7" fmla="*/ 1067 h 1067"/>
                <a:gd name="T8" fmla="*/ 0 w 688"/>
                <a:gd name="T9" fmla="*/ 22 h 10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8"/>
                <a:gd name="T16" fmla="*/ 0 h 1067"/>
                <a:gd name="T17" fmla="*/ 688 w 688"/>
                <a:gd name="T18" fmla="*/ 1067 h 10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8" h="1067">
                  <a:moveTo>
                    <a:pt x="0" y="22"/>
                  </a:moveTo>
                  <a:lnTo>
                    <a:pt x="19" y="0"/>
                  </a:lnTo>
                  <a:lnTo>
                    <a:pt x="688" y="1024"/>
                  </a:lnTo>
                  <a:lnTo>
                    <a:pt x="682" y="106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1A9A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2955" y="1516"/>
              <a:ext cx="677" cy="1046"/>
            </a:xfrm>
            <a:custGeom>
              <a:avLst/>
              <a:gdLst>
                <a:gd name="T0" fmla="*/ 0 w 677"/>
                <a:gd name="T1" fmla="*/ 22 h 1046"/>
                <a:gd name="T2" fmla="*/ 20 w 677"/>
                <a:gd name="T3" fmla="*/ 0 h 1046"/>
                <a:gd name="T4" fmla="*/ 677 w 677"/>
                <a:gd name="T5" fmla="*/ 1005 h 1046"/>
                <a:gd name="T6" fmla="*/ 669 w 677"/>
                <a:gd name="T7" fmla="*/ 1046 h 1046"/>
                <a:gd name="T8" fmla="*/ 0 w 677"/>
                <a:gd name="T9" fmla="*/ 22 h 10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7"/>
                <a:gd name="T16" fmla="*/ 0 h 1046"/>
                <a:gd name="T17" fmla="*/ 677 w 677"/>
                <a:gd name="T18" fmla="*/ 1046 h 10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7" h="1046">
                  <a:moveTo>
                    <a:pt x="0" y="22"/>
                  </a:moveTo>
                  <a:lnTo>
                    <a:pt x="20" y="0"/>
                  </a:lnTo>
                  <a:lnTo>
                    <a:pt x="677" y="1005"/>
                  </a:lnTo>
                  <a:lnTo>
                    <a:pt x="669" y="1046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3AE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2975" y="1494"/>
              <a:ext cx="662" cy="1027"/>
            </a:xfrm>
            <a:custGeom>
              <a:avLst/>
              <a:gdLst>
                <a:gd name="T0" fmla="*/ 0 w 662"/>
                <a:gd name="T1" fmla="*/ 22 h 1027"/>
                <a:gd name="T2" fmla="*/ 19 w 662"/>
                <a:gd name="T3" fmla="*/ 0 h 1027"/>
                <a:gd name="T4" fmla="*/ 662 w 662"/>
                <a:gd name="T5" fmla="*/ 985 h 1027"/>
                <a:gd name="T6" fmla="*/ 657 w 662"/>
                <a:gd name="T7" fmla="*/ 1027 h 1027"/>
                <a:gd name="T8" fmla="*/ 0 w 662"/>
                <a:gd name="T9" fmla="*/ 22 h 10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2"/>
                <a:gd name="T16" fmla="*/ 0 h 1027"/>
                <a:gd name="T17" fmla="*/ 662 w 662"/>
                <a:gd name="T18" fmla="*/ 1027 h 10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2" h="1027">
                  <a:moveTo>
                    <a:pt x="0" y="22"/>
                  </a:moveTo>
                  <a:lnTo>
                    <a:pt x="19" y="0"/>
                  </a:lnTo>
                  <a:lnTo>
                    <a:pt x="662" y="985"/>
                  </a:lnTo>
                  <a:lnTo>
                    <a:pt x="657" y="102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8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38"/>
            <p:cNvSpPr>
              <a:spLocks/>
            </p:cNvSpPr>
            <p:nvPr/>
          </p:nvSpPr>
          <p:spPr bwMode="auto">
            <a:xfrm>
              <a:off x="2994" y="1472"/>
              <a:ext cx="651" cy="1007"/>
            </a:xfrm>
            <a:custGeom>
              <a:avLst/>
              <a:gdLst>
                <a:gd name="T0" fmla="*/ 0 w 651"/>
                <a:gd name="T1" fmla="*/ 22 h 1007"/>
                <a:gd name="T2" fmla="*/ 20 w 651"/>
                <a:gd name="T3" fmla="*/ 0 h 1007"/>
                <a:gd name="T4" fmla="*/ 651 w 651"/>
                <a:gd name="T5" fmla="*/ 965 h 1007"/>
                <a:gd name="T6" fmla="*/ 643 w 651"/>
                <a:gd name="T7" fmla="*/ 1007 h 1007"/>
                <a:gd name="T8" fmla="*/ 0 w 651"/>
                <a:gd name="T9" fmla="*/ 22 h 10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1"/>
                <a:gd name="T16" fmla="*/ 0 h 1007"/>
                <a:gd name="T17" fmla="*/ 651 w 651"/>
                <a:gd name="T18" fmla="*/ 1007 h 10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1" h="1007">
                  <a:moveTo>
                    <a:pt x="0" y="22"/>
                  </a:moveTo>
                  <a:lnTo>
                    <a:pt x="20" y="0"/>
                  </a:lnTo>
                  <a:lnTo>
                    <a:pt x="651" y="965"/>
                  </a:lnTo>
                  <a:lnTo>
                    <a:pt x="643" y="100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BB8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9"/>
            <p:cNvSpPr>
              <a:spLocks/>
            </p:cNvSpPr>
            <p:nvPr/>
          </p:nvSpPr>
          <p:spPr bwMode="auto">
            <a:xfrm>
              <a:off x="3014" y="1450"/>
              <a:ext cx="637" cy="987"/>
            </a:xfrm>
            <a:custGeom>
              <a:avLst/>
              <a:gdLst>
                <a:gd name="T0" fmla="*/ 0 w 637"/>
                <a:gd name="T1" fmla="*/ 22 h 987"/>
                <a:gd name="T2" fmla="*/ 19 w 637"/>
                <a:gd name="T3" fmla="*/ 0 h 987"/>
                <a:gd name="T4" fmla="*/ 637 w 637"/>
                <a:gd name="T5" fmla="*/ 946 h 987"/>
                <a:gd name="T6" fmla="*/ 631 w 637"/>
                <a:gd name="T7" fmla="*/ 987 h 987"/>
                <a:gd name="T8" fmla="*/ 0 w 637"/>
                <a:gd name="T9" fmla="*/ 22 h 9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7"/>
                <a:gd name="T16" fmla="*/ 0 h 987"/>
                <a:gd name="T17" fmla="*/ 637 w 637"/>
                <a:gd name="T18" fmla="*/ 987 h 9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7" h="987">
                  <a:moveTo>
                    <a:pt x="0" y="22"/>
                  </a:moveTo>
                  <a:lnTo>
                    <a:pt x="19" y="0"/>
                  </a:lnTo>
                  <a:lnTo>
                    <a:pt x="637" y="946"/>
                  </a:lnTo>
                  <a:lnTo>
                    <a:pt x="631" y="98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90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3033" y="1426"/>
              <a:ext cx="625" cy="970"/>
            </a:xfrm>
            <a:custGeom>
              <a:avLst/>
              <a:gdLst>
                <a:gd name="T0" fmla="*/ 0 w 625"/>
                <a:gd name="T1" fmla="*/ 24 h 970"/>
                <a:gd name="T2" fmla="*/ 20 w 625"/>
                <a:gd name="T3" fmla="*/ 0 h 970"/>
                <a:gd name="T4" fmla="*/ 625 w 625"/>
                <a:gd name="T5" fmla="*/ 928 h 970"/>
                <a:gd name="T6" fmla="*/ 618 w 625"/>
                <a:gd name="T7" fmla="*/ 970 h 970"/>
                <a:gd name="T8" fmla="*/ 0 w 625"/>
                <a:gd name="T9" fmla="*/ 24 h 9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5"/>
                <a:gd name="T16" fmla="*/ 0 h 970"/>
                <a:gd name="T17" fmla="*/ 625 w 625"/>
                <a:gd name="T18" fmla="*/ 970 h 9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5" h="970">
                  <a:moveTo>
                    <a:pt x="0" y="24"/>
                  </a:moveTo>
                  <a:lnTo>
                    <a:pt x="20" y="0"/>
                  </a:lnTo>
                  <a:lnTo>
                    <a:pt x="625" y="928"/>
                  </a:lnTo>
                  <a:lnTo>
                    <a:pt x="618" y="97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92C2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3053" y="1404"/>
              <a:ext cx="611" cy="950"/>
            </a:xfrm>
            <a:custGeom>
              <a:avLst/>
              <a:gdLst>
                <a:gd name="T0" fmla="*/ 0 w 611"/>
                <a:gd name="T1" fmla="*/ 22 h 950"/>
                <a:gd name="T2" fmla="*/ 19 w 611"/>
                <a:gd name="T3" fmla="*/ 0 h 950"/>
                <a:gd name="T4" fmla="*/ 611 w 611"/>
                <a:gd name="T5" fmla="*/ 908 h 950"/>
                <a:gd name="T6" fmla="*/ 605 w 611"/>
                <a:gd name="T7" fmla="*/ 950 h 950"/>
                <a:gd name="T8" fmla="*/ 0 w 611"/>
                <a:gd name="T9" fmla="*/ 22 h 9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1"/>
                <a:gd name="T16" fmla="*/ 0 h 950"/>
                <a:gd name="T17" fmla="*/ 611 w 611"/>
                <a:gd name="T18" fmla="*/ 950 h 9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1" h="950">
                  <a:moveTo>
                    <a:pt x="0" y="22"/>
                  </a:moveTo>
                  <a:lnTo>
                    <a:pt x="19" y="0"/>
                  </a:lnTo>
                  <a:lnTo>
                    <a:pt x="611" y="908"/>
                  </a:lnTo>
                  <a:lnTo>
                    <a:pt x="605" y="95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97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2365" y="1373"/>
              <a:ext cx="974" cy="1649"/>
            </a:xfrm>
            <a:custGeom>
              <a:avLst/>
              <a:gdLst>
                <a:gd name="T0" fmla="*/ 210 w 974"/>
                <a:gd name="T1" fmla="*/ 1622 h 1649"/>
                <a:gd name="T2" fmla="*/ 230 w 974"/>
                <a:gd name="T3" fmla="*/ 1593 h 1649"/>
                <a:gd name="T4" fmla="*/ 211 w 974"/>
                <a:gd name="T5" fmla="*/ 1553 h 1649"/>
                <a:gd name="T6" fmla="*/ 188 w 974"/>
                <a:gd name="T7" fmla="*/ 1419 h 1649"/>
                <a:gd name="T8" fmla="*/ 260 w 974"/>
                <a:gd name="T9" fmla="*/ 1116 h 1649"/>
                <a:gd name="T10" fmla="*/ 276 w 974"/>
                <a:gd name="T11" fmla="*/ 1026 h 1649"/>
                <a:gd name="T12" fmla="*/ 192 w 974"/>
                <a:gd name="T13" fmla="*/ 779 h 1649"/>
                <a:gd name="T14" fmla="*/ 160 w 974"/>
                <a:gd name="T15" fmla="*/ 736 h 1649"/>
                <a:gd name="T16" fmla="*/ 144 w 974"/>
                <a:gd name="T17" fmla="*/ 716 h 1649"/>
                <a:gd name="T18" fmla="*/ 127 w 974"/>
                <a:gd name="T19" fmla="*/ 695 h 1649"/>
                <a:gd name="T20" fmla="*/ 123 w 974"/>
                <a:gd name="T21" fmla="*/ 713 h 1649"/>
                <a:gd name="T22" fmla="*/ 113 w 974"/>
                <a:gd name="T23" fmla="*/ 705 h 1649"/>
                <a:gd name="T24" fmla="*/ 92 w 974"/>
                <a:gd name="T25" fmla="*/ 682 h 1649"/>
                <a:gd name="T26" fmla="*/ 41 w 974"/>
                <a:gd name="T27" fmla="*/ 588 h 1649"/>
                <a:gd name="T28" fmla="*/ 12 w 974"/>
                <a:gd name="T29" fmla="*/ 535 h 1649"/>
                <a:gd name="T30" fmla="*/ 1 w 974"/>
                <a:gd name="T31" fmla="*/ 438 h 1649"/>
                <a:gd name="T32" fmla="*/ 13 w 974"/>
                <a:gd name="T33" fmla="*/ 398 h 1649"/>
                <a:gd name="T34" fmla="*/ 28 w 974"/>
                <a:gd name="T35" fmla="*/ 357 h 1649"/>
                <a:gd name="T36" fmla="*/ 76 w 974"/>
                <a:gd name="T37" fmla="*/ 234 h 1649"/>
                <a:gd name="T38" fmla="*/ 89 w 974"/>
                <a:gd name="T39" fmla="*/ 214 h 1649"/>
                <a:gd name="T40" fmla="*/ 104 w 974"/>
                <a:gd name="T41" fmla="*/ 196 h 1649"/>
                <a:gd name="T42" fmla="*/ 123 w 974"/>
                <a:gd name="T43" fmla="*/ 176 h 1649"/>
                <a:gd name="T44" fmla="*/ 239 w 974"/>
                <a:gd name="T45" fmla="*/ 78 h 1649"/>
                <a:gd name="T46" fmla="*/ 326 w 974"/>
                <a:gd name="T47" fmla="*/ 42 h 1649"/>
                <a:gd name="T48" fmla="*/ 430 w 974"/>
                <a:gd name="T49" fmla="*/ 6 h 1649"/>
                <a:gd name="T50" fmla="*/ 461 w 974"/>
                <a:gd name="T51" fmla="*/ 2 h 1649"/>
                <a:gd name="T52" fmla="*/ 493 w 974"/>
                <a:gd name="T53" fmla="*/ 6 h 1649"/>
                <a:gd name="T54" fmla="*/ 527 w 974"/>
                <a:gd name="T55" fmla="*/ 2 h 1649"/>
                <a:gd name="T56" fmla="*/ 593 w 974"/>
                <a:gd name="T57" fmla="*/ 30 h 1649"/>
                <a:gd name="T58" fmla="*/ 666 w 974"/>
                <a:gd name="T59" fmla="*/ 71 h 1649"/>
                <a:gd name="T60" fmla="*/ 688 w 974"/>
                <a:gd name="T61" fmla="*/ 89 h 1649"/>
                <a:gd name="T62" fmla="*/ 712 w 974"/>
                <a:gd name="T63" fmla="*/ 112 h 1649"/>
                <a:gd name="T64" fmla="*/ 778 w 974"/>
                <a:gd name="T65" fmla="*/ 183 h 1649"/>
                <a:gd name="T66" fmla="*/ 811 w 974"/>
                <a:gd name="T67" fmla="*/ 245 h 1649"/>
                <a:gd name="T68" fmla="*/ 847 w 974"/>
                <a:gd name="T69" fmla="*/ 345 h 1649"/>
                <a:gd name="T70" fmla="*/ 872 w 974"/>
                <a:gd name="T71" fmla="*/ 418 h 1649"/>
                <a:gd name="T72" fmla="*/ 889 w 974"/>
                <a:gd name="T73" fmla="*/ 515 h 1649"/>
                <a:gd name="T74" fmla="*/ 891 w 974"/>
                <a:gd name="T75" fmla="*/ 598 h 1649"/>
                <a:gd name="T76" fmla="*/ 878 w 974"/>
                <a:gd name="T77" fmla="*/ 627 h 1649"/>
                <a:gd name="T78" fmla="*/ 880 w 974"/>
                <a:gd name="T79" fmla="*/ 661 h 1649"/>
                <a:gd name="T80" fmla="*/ 936 w 974"/>
                <a:gd name="T81" fmla="*/ 783 h 1649"/>
                <a:gd name="T82" fmla="*/ 945 w 974"/>
                <a:gd name="T83" fmla="*/ 827 h 1649"/>
                <a:gd name="T84" fmla="*/ 951 w 974"/>
                <a:gd name="T85" fmla="*/ 935 h 1649"/>
                <a:gd name="T86" fmla="*/ 939 w 974"/>
                <a:gd name="T87" fmla="*/ 1036 h 1649"/>
                <a:gd name="T88" fmla="*/ 925 w 974"/>
                <a:gd name="T89" fmla="*/ 1144 h 1649"/>
                <a:gd name="T90" fmla="*/ 901 w 974"/>
                <a:gd name="T91" fmla="*/ 1210 h 1649"/>
                <a:gd name="T92" fmla="*/ 863 w 974"/>
                <a:gd name="T93" fmla="*/ 1275 h 1649"/>
                <a:gd name="T94" fmla="*/ 835 w 974"/>
                <a:gd name="T95" fmla="*/ 1312 h 1649"/>
                <a:gd name="T96" fmla="*/ 825 w 974"/>
                <a:gd name="T97" fmla="*/ 1328 h 1649"/>
                <a:gd name="T98" fmla="*/ 693 w 974"/>
                <a:gd name="T99" fmla="*/ 1434 h 1649"/>
                <a:gd name="T100" fmla="*/ 647 w 974"/>
                <a:gd name="T101" fmla="*/ 1463 h 1649"/>
                <a:gd name="T102" fmla="*/ 606 w 974"/>
                <a:gd name="T103" fmla="*/ 1478 h 1649"/>
                <a:gd name="T104" fmla="*/ 563 w 974"/>
                <a:gd name="T105" fmla="*/ 1488 h 1649"/>
                <a:gd name="T106" fmla="*/ 490 w 974"/>
                <a:gd name="T107" fmla="*/ 1574 h 1649"/>
                <a:gd name="T108" fmla="*/ 445 w 974"/>
                <a:gd name="T109" fmla="*/ 1544 h 1649"/>
                <a:gd name="T110" fmla="*/ 427 w 974"/>
                <a:gd name="T111" fmla="*/ 1553 h 1649"/>
                <a:gd name="T112" fmla="*/ 443 w 974"/>
                <a:gd name="T113" fmla="*/ 1506 h 1649"/>
                <a:gd name="T114" fmla="*/ 333 w 974"/>
                <a:gd name="T115" fmla="*/ 1585 h 1649"/>
                <a:gd name="T116" fmla="*/ 346 w 974"/>
                <a:gd name="T117" fmla="*/ 1522 h 1649"/>
                <a:gd name="T118" fmla="*/ 293 w 974"/>
                <a:gd name="T119" fmla="*/ 1552 h 1649"/>
                <a:gd name="T120" fmla="*/ 230 w 974"/>
                <a:gd name="T121" fmla="*/ 1644 h 164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74"/>
                <a:gd name="T184" fmla="*/ 0 h 1649"/>
                <a:gd name="T185" fmla="*/ 974 w 974"/>
                <a:gd name="T186" fmla="*/ 1649 h 164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74" h="1649">
                  <a:moveTo>
                    <a:pt x="214" y="1649"/>
                  </a:moveTo>
                  <a:lnTo>
                    <a:pt x="229" y="1613"/>
                  </a:lnTo>
                  <a:lnTo>
                    <a:pt x="217" y="1632"/>
                  </a:lnTo>
                  <a:lnTo>
                    <a:pt x="207" y="1630"/>
                  </a:lnTo>
                  <a:lnTo>
                    <a:pt x="210" y="1622"/>
                  </a:lnTo>
                  <a:lnTo>
                    <a:pt x="216" y="1616"/>
                  </a:lnTo>
                  <a:lnTo>
                    <a:pt x="220" y="1610"/>
                  </a:lnTo>
                  <a:lnTo>
                    <a:pt x="223" y="1604"/>
                  </a:lnTo>
                  <a:lnTo>
                    <a:pt x="227" y="1599"/>
                  </a:lnTo>
                  <a:lnTo>
                    <a:pt x="230" y="1593"/>
                  </a:lnTo>
                  <a:lnTo>
                    <a:pt x="233" y="1587"/>
                  </a:lnTo>
                  <a:lnTo>
                    <a:pt x="233" y="1581"/>
                  </a:lnTo>
                  <a:lnTo>
                    <a:pt x="230" y="1537"/>
                  </a:lnTo>
                  <a:lnTo>
                    <a:pt x="229" y="1557"/>
                  </a:lnTo>
                  <a:lnTo>
                    <a:pt x="211" y="1553"/>
                  </a:lnTo>
                  <a:lnTo>
                    <a:pt x="207" y="1519"/>
                  </a:lnTo>
                  <a:lnTo>
                    <a:pt x="196" y="1519"/>
                  </a:lnTo>
                  <a:lnTo>
                    <a:pt x="194" y="1506"/>
                  </a:lnTo>
                  <a:lnTo>
                    <a:pt x="194" y="1468"/>
                  </a:lnTo>
                  <a:lnTo>
                    <a:pt x="188" y="1419"/>
                  </a:lnTo>
                  <a:lnTo>
                    <a:pt x="188" y="1328"/>
                  </a:lnTo>
                  <a:lnTo>
                    <a:pt x="199" y="1250"/>
                  </a:lnTo>
                  <a:lnTo>
                    <a:pt x="224" y="1188"/>
                  </a:lnTo>
                  <a:lnTo>
                    <a:pt x="252" y="1134"/>
                  </a:lnTo>
                  <a:lnTo>
                    <a:pt x="260" y="1116"/>
                  </a:lnTo>
                  <a:lnTo>
                    <a:pt x="264" y="1098"/>
                  </a:lnTo>
                  <a:lnTo>
                    <a:pt x="270" y="1081"/>
                  </a:lnTo>
                  <a:lnTo>
                    <a:pt x="273" y="1063"/>
                  </a:lnTo>
                  <a:lnTo>
                    <a:pt x="276" y="1045"/>
                  </a:lnTo>
                  <a:lnTo>
                    <a:pt x="276" y="1026"/>
                  </a:lnTo>
                  <a:lnTo>
                    <a:pt x="276" y="1008"/>
                  </a:lnTo>
                  <a:lnTo>
                    <a:pt x="273" y="991"/>
                  </a:lnTo>
                  <a:lnTo>
                    <a:pt x="267" y="970"/>
                  </a:lnTo>
                  <a:lnTo>
                    <a:pt x="194" y="789"/>
                  </a:lnTo>
                  <a:lnTo>
                    <a:pt x="192" y="779"/>
                  </a:lnTo>
                  <a:lnTo>
                    <a:pt x="186" y="769"/>
                  </a:lnTo>
                  <a:lnTo>
                    <a:pt x="170" y="748"/>
                  </a:lnTo>
                  <a:lnTo>
                    <a:pt x="166" y="745"/>
                  </a:lnTo>
                  <a:lnTo>
                    <a:pt x="163" y="741"/>
                  </a:lnTo>
                  <a:lnTo>
                    <a:pt x="160" y="736"/>
                  </a:lnTo>
                  <a:lnTo>
                    <a:pt x="157" y="732"/>
                  </a:lnTo>
                  <a:lnTo>
                    <a:pt x="154" y="729"/>
                  </a:lnTo>
                  <a:lnTo>
                    <a:pt x="151" y="724"/>
                  </a:lnTo>
                  <a:lnTo>
                    <a:pt x="147" y="720"/>
                  </a:lnTo>
                  <a:lnTo>
                    <a:pt x="144" y="716"/>
                  </a:lnTo>
                  <a:lnTo>
                    <a:pt x="141" y="713"/>
                  </a:lnTo>
                  <a:lnTo>
                    <a:pt x="138" y="708"/>
                  </a:lnTo>
                  <a:lnTo>
                    <a:pt x="135" y="704"/>
                  </a:lnTo>
                  <a:lnTo>
                    <a:pt x="132" y="699"/>
                  </a:lnTo>
                  <a:lnTo>
                    <a:pt x="127" y="695"/>
                  </a:lnTo>
                  <a:lnTo>
                    <a:pt x="125" y="692"/>
                  </a:lnTo>
                  <a:lnTo>
                    <a:pt x="122" y="688"/>
                  </a:lnTo>
                  <a:lnTo>
                    <a:pt x="119" y="683"/>
                  </a:lnTo>
                  <a:lnTo>
                    <a:pt x="119" y="697"/>
                  </a:lnTo>
                  <a:lnTo>
                    <a:pt x="123" y="713"/>
                  </a:lnTo>
                  <a:lnTo>
                    <a:pt x="126" y="724"/>
                  </a:lnTo>
                  <a:lnTo>
                    <a:pt x="122" y="720"/>
                  </a:lnTo>
                  <a:lnTo>
                    <a:pt x="119" y="716"/>
                  </a:lnTo>
                  <a:lnTo>
                    <a:pt x="116" y="711"/>
                  </a:lnTo>
                  <a:lnTo>
                    <a:pt x="113" y="705"/>
                  </a:lnTo>
                  <a:lnTo>
                    <a:pt x="110" y="701"/>
                  </a:lnTo>
                  <a:lnTo>
                    <a:pt x="105" y="697"/>
                  </a:lnTo>
                  <a:lnTo>
                    <a:pt x="103" y="692"/>
                  </a:lnTo>
                  <a:lnTo>
                    <a:pt x="100" y="688"/>
                  </a:lnTo>
                  <a:lnTo>
                    <a:pt x="92" y="682"/>
                  </a:lnTo>
                  <a:lnTo>
                    <a:pt x="82" y="673"/>
                  </a:lnTo>
                  <a:lnTo>
                    <a:pt x="58" y="624"/>
                  </a:lnTo>
                  <a:lnTo>
                    <a:pt x="56" y="616"/>
                  </a:lnTo>
                  <a:lnTo>
                    <a:pt x="50" y="599"/>
                  </a:lnTo>
                  <a:lnTo>
                    <a:pt x="41" y="588"/>
                  </a:lnTo>
                  <a:lnTo>
                    <a:pt x="35" y="582"/>
                  </a:lnTo>
                  <a:lnTo>
                    <a:pt x="26" y="563"/>
                  </a:lnTo>
                  <a:lnTo>
                    <a:pt x="22" y="543"/>
                  </a:lnTo>
                  <a:lnTo>
                    <a:pt x="19" y="541"/>
                  </a:lnTo>
                  <a:lnTo>
                    <a:pt x="12" y="535"/>
                  </a:lnTo>
                  <a:lnTo>
                    <a:pt x="1" y="471"/>
                  </a:lnTo>
                  <a:lnTo>
                    <a:pt x="1" y="461"/>
                  </a:lnTo>
                  <a:lnTo>
                    <a:pt x="0" y="454"/>
                  </a:lnTo>
                  <a:lnTo>
                    <a:pt x="0" y="445"/>
                  </a:lnTo>
                  <a:lnTo>
                    <a:pt x="1" y="438"/>
                  </a:lnTo>
                  <a:lnTo>
                    <a:pt x="3" y="430"/>
                  </a:lnTo>
                  <a:lnTo>
                    <a:pt x="6" y="421"/>
                  </a:lnTo>
                  <a:lnTo>
                    <a:pt x="7" y="414"/>
                  </a:lnTo>
                  <a:lnTo>
                    <a:pt x="10" y="405"/>
                  </a:lnTo>
                  <a:lnTo>
                    <a:pt x="13" y="398"/>
                  </a:lnTo>
                  <a:lnTo>
                    <a:pt x="16" y="389"/>
                  </a:lnTo>
                  <a:lnTo>
                    <a:pt x="19" y="382"/>
                  </a:lnTo>
                  <a:lnTo>
                    <a:pt x="23" y="373"/>
                  </a:lnTo>
                  <a:lnTo>
                    <a:pt x="25" y="365"/>
                  </a:lnTo>
                  <a:lnTo>
                    <a:pt x="28" y="357"/>
                  </a:lnTo>
                  <a:lnTo>
                    <a:pt x="31" y="349"/>
                  </a:lnTo>
                  <a:lnTo>
                    <a:pt x="32" y="340"/>
                  </a:lnTo>
                  <a:lnTo>
                    <a:pt x="34" y="333"/>
                  </a:lnTo>
                  <a:lnTo>
                    <a:pt x="75" y="239"/>
                  </a:lnTo>
                  <a:lnTo>
                    <a:pt x="76" y="234"/>
                  </a:lnTo>
                  <a:lnTo>
                    <a:pt x="79" y="230"/>
                  </a:lnTo>
                  <a:lnTo>
                    <a:pt x="82" y="226"/>
                  </a:lnTo>
                  <a:lnTo>
                    <a:pt x="83" y="221"/>
                  </a:lnTo>
                  <a:lnTo>
                    <a:pt x="86" y="218"/>
                  </a:lnTo>
                  <a:lnTo>
                    <a:pt x="89" y="214"/>
                  </a:lnTo>
                  <a:lnTo>
                    <a:pt x="92" y="211"/>
                  </a:lnTo>
                  <a:lnTo>
                    <a:pt x="95" y="206"/>
                  </a:lnTo>
                  <a:lnTo>
                    <a:pt x="98" y="204"/>
                  </a:lnTo>
                  <a:lnTo>
                    <a:pt x="101" y="199"/>
                  </a:lnTo>
                  <a:lnTo>
                    <a:pt x="104" y="196"/>
                  </a:lnTo>
                  <a:lnTo>
                    <a:pt x="108" y="192"/>
                  </a:lnTo>
                  <a:lnTo>
                    <a:pt x="111" y="187"/>
                  </a:lnTo>
                  <a:lnTo>
                    <a:pt x="116" y="184"/>
                  </a:lnTo>
                  <a:lnTo>
                    <a:pt x="119" y="180"/>
                  </a:lnTo>
                  <a:lnTo>
                    <a:pt x="123" y="176"/>
                  </a:lnTo>
                  <a:lnTo>
                    <a:pt x="199" y="105"/>
                  </a:lnTo>
                  <a:lnTo>
                    <a:pt x="192" y="105"/>
                  </a:lnTo>
                  <a:lnTo>
                    <a:pt x="185" y="108"/>
                  </a:lnTo>
                  <a:lnTo>
                    <a:pt x="230" y="78"/>
                  </a:lnTo>
                  <a:lnTo>
                    <a:pt x="239" y="78"/>
                  </a:lnTo>
                  <a:lnTo>
                    <a:pt x="261" y="56"/>
                  </a:lnTo>
                  <a:lnTo>
                    <a:pt x="274" y="56"/>
                  </a:lnTo>
                  <a:lnTo>
                    <a:pt x="282" y="52"/>
                  </a:lnTo>
                  <a:lnTo>
                    <a:pt x="321" y="46"/>
                  </a:lnTo>
                  <a:lnTo>
                    <a:pt x="326" y="42"/>
                  </a:lnTo>
                  <a:lnTo>
                    <a:pt x="405" y="18"/>
                  </a:lnTo>
                  <a:lnTo>
                    <a:pt x="408" y="14"/>
                  </a:lnTo>
                  <a:lnTo>
                    <a:pt x="417" y="12"/>
                  </a:lnTo>
                  <a:lnTo>
                    <a:pt x="424" y="9"/>
                  </a:lnTo>
                  <a:lnTo>
                    <a:pt x="430" y="6"/>
                  </a:lnTo>
                  <a:lnTo>
                    <a:pt x="436" y="3"/>
                  </a:lnTo>
                  <a:lnTo>
                    <a:pt x="442" y="2"/>
                  </a:lnTo>
                  <a:lnTo>
                    <a:pt x="449" y="2"/>
                  </a:lnTo>
                  <a:lnTo>
                    <a:pt x="455" y="2"/>
                  </a:lnTo>
                  <a:lnTo>
                    <a:pt x="461" y="2"/>
                  </a:lnTo>
                  <a:lnTo>
                    <a:pt x="468" y="2"/>
                  </a:lnTo>
                  <a:lnTo>
                    <a:pt x="474" y="3"/>
                  </a:lnTo>
                  <a:lnTo>
                    <a:pt x="480" y="5"/>
                  </a:lnTo>
                  <a:lnTo>
                    <a:pt x="487" y="5"/>
                  </a:lnTo>
                  <a:lnTo>
                    <a:pt x="493" y="6"/>
                  </a:lnTo>
                  <a:lnTo>
                    <a:pt x="499" y="6"/>
                  </a:lnTo>
                  <a:lnTo>
                    <a:pt x="506" y="8"/>
                  </a:lnTo>
                  <a:lnTo>
                    <a:pt x="512" y="8"/>
                  </a:lnTo>
                  <a:lnTo>
                    <a:pt x="518" y="8"/>
                  </a:lnTo>
                  <a:lnTo>
                    <a:pt x="527" y="2"/>
                  </a:lnTo>
                  <a:lnTo>
                    <a:pt x="531" y="0"/>
                  </a:lnTo>
                  <a:lnTo>
                    <a:pt x="585" y="14"/>
                  </a:lnTo>
                  <a:lnTo>
                    <a:pt x="596" y="24"/>
                  </a:lnTo>
                  <a:lnTo>
                    <a:pt x="549" y="14"/>
                  </a:lnTo>
                  <a:lnTo>
                    <a:pt x="593" y="30"/>
                  </a:lnTo>
                  <a:lnTo>
                    <a:pt x="606" y="33"/>
                  </a:lnTo>
                  <a:lnTo>
                    <a:pt x="616" y="36"/>
                  </a:lnTo>
                  <a:lnTo>
                    <a:pt x="657" y="65"/>
                  </a:lnTo>
                  <a:lnTo>
                    <a:pt x="662" y="68"/>
                  </a:lnTo>
                  <a:lnTo>
                    <a:pt x="666" y="71"/>
                  </a:lnTo>
                  <a:lnTo>
                    <a:pt x="671" y="74"/>
                  </a:lnTo>
                  <a:lnTo>
                    <a:pt x="676" y="77"/>
                  </a:lnTo>
                  <a:lnTo>
                    <a:pt x="681" y="81"/>
                  </a:lnTo>
                  <a:lnTo>
                    <a:pt x="684" y="84"/>
                  </a:lnTo>
                  <a:lnTo>
                    <a:pt x="688" y="89"/>
                  </a:lnTo>
                  <a:lnTo>
                    <a:pt x="693" y="93"/>
                  </a:lnTo>
                  <a:lnTo>
                    <a:pt x="698" y="98"/>
                  </a:lnTo>
                  <a:lnTo>
                    <a:pt x="703" y="102"/>
                  </a:lnTo>
                  <a:lnTo>
                    <a:pt x="707" y="106"/>
                  </a:lnTo>
                  <a:lnTo>
                    <a:pt x="712" y="112"/>
                  </a:lnTo>
                  <a:lnTo>
                    <a:pt x="716" y="117"/>
                  </a:lnTo>
                  <a:lnTo>
                    <a:pt x="720" y="121"/>
                  </a:lnTo>
                  <a:lnTo>
                    <a:pt x="726" y="126"/>
                  </a:lnTo>
                  <a:lnTo>
                    <a:pt x="731" y="130"/>
                  </a:lnTo>
                  <a:lnTo>
                    <a:pt x="778" y="183"/>
                  </a:lnTo>
                  <a:lnTo>
                    <a:pt x="781" y="189"/>
                  </a:lnTo>
                  <a:lnTo>
                    <a:pt x="788" y="198"/>
                  </a:lnTo>
                  <a:lnTo>
                    <a:pt x="798" y="218"/>
                  </a:lnTo>
                  <a:lnTo>
                    <a:pt x="804" y="227"/>
                  </a:lnTo>
                  <a:lnTo>
                    <a:pt x="811" y="245"/>
                  </a:lnTo>
                  <a:lnTo>
                    <a:pt x="816" y="254"/>
                  </a:lnTo>
                  <a:lnTo>
                    <a:pt x="834" y="298"/>
                  </a:lnTo>
                  <a:lnTo>
                    <a:pt x="839" y="314"/>
                  </a:lnTo>
                  <a:lnTo>
                    <a:pt x="842" y="329"/>
                  </a:lnTo>
                  <a:lnTo>
                    <a:pt x="847" y="345"/>
                  </a:lnTo>
                  <a:lnTo>
                    <a:pt x="851" y="360"/>
                  </a:lnTo>
                  <a:lnTo>
                    <a:pt x="857" y="374"/>
                  </a:lnTo>
                  <a:lnTo>
                    <a:pt x="863" y="389"/>
                  </a:lnTo>
                  <a:lnTo>
                    <a:pt x="867" y="404"/>
                  </a:lnTo>
                  <a:lnTo>
                    <a:pt x="872" y="418"/>
                  </a:lnTo>
                  <a:lnTo>
                    <a:pt x="873" y="433"/>
                  </a:lnTo>
                  <a:lnTo>
                    <a:pt x="879" y="454"/>
                  </a:lnTo>
                  <a:lnTo>
                    <a:pt x="883" y="474"/>
                  </a:lnTo>
                  <a:lnTo>
                    <a:pt x="886" y="495"/>
                  </a:lnTo>
                  <a:lnTo>
                    <a:pt x="889" y="515"/>
                  </a:lnTo>
                  <a:lnTo>
                    <a:pt x="892" y="536"/>
                  </a:lnTo>
                  <a:lnTo>
                    <a:pt x="894" y="557"/>
                  </a:lnTo>
                  <a:lnTo>
                    <a:pt x="895" y="577"/>
                  </a:lnTo>
                  <a:lnTo>
                    <a:pt x="895" y="598"/>
                  </a:lnTo>
                  <a:lnTo>
                    <a:pt x="891" y="598"/>
                  </a:lnTo>
                  <a:lnTo>
                    <a:pt x="891" y="613"/>
                  </a:lnTo>
                  <a:lnTo>
                    <a:pt x="873" y="551"/>
                  </a:lnTo>
                  <a:lnTo>
                    <a:pt x="870" y="617"/>
                  </a:lnTo>
                  <a:lnTo>
                    <a:pt x="875" y="623"/>
                  </a:lnTo>
                  <a:lnTo>
                    <a:pt x="878" y="627"/>
                  </a:lnTo>
                  <a:lnTo>
                    <a:pt x="879" y="633"/>
                  </a:lnTo>
                  <a:lnTo>
                    <a:pt x="879" y="641"/>
                  </a:lnTo>
                  <a:lnTo>
                    <a:pt x="879" y="646"/>
                  </a:lnTo>
                  <a:lnTo>
                    <a:pt x="879" y="654"/>
                  </a:lnTo>
                  <a:lnTo>
                    <a:pt x="880" y="661"/>
                  </a:lnTo>
                  <a:lnTo>
                    <a:pt x="882" y="667"/>
                  </a:lnTo>
                  <a:lnTo>
                    <a:pt x="892" y="688"/>
                  </a:lnTo>
                  <a:lnTo>
                    <a:pt x="891" y="704"/>
                  </a:lnTo>
                  <a:lnTo>
                    <a:pt x="920" y="757"/>
                  </a:lnTo>
                  <a:lnTo>
                    <a:pt x="936" y="783"/>
                  </a:lnTo>
                  <a:lnTo>
                    <a:pt x="957" y="807"/>
                  </a:lnTo>
                  <a:lnTo>
                    <a:pt x="957" y="817"/>
                  </a:lnTo>
                  <a:lnTo>
                    <a:pt x="974" y="848"/>
                  </a:lnTo>
                  <a:lnTo>
                    <a:pt x="939" y="811"/>
                  </a:lnTo>
                  <a:lnTo>
                    <a:pt x="945" y="827"/>
                  </a:lnTo>
                  <a:lnTo>
                    <a:pt x="949" y="844"/>
                  </a:lnTo>
                  <a:lnTo>
                    <a:pt x="960" y="886"/>
                  </a:lnTo>
                  <a:lnTo>
                    <a:pt x="938" y="842"/>
                  </a:lnTo>
                  <a:lnTo>
                    <a:pt x="951" y="919"/>
                  </a:lnTo>
                  <a:lnTo>
                    <a:pt x="951" y="935"/>
                  </a:lnTo>
                  <a:lnTo>
                    <a:pt x="951" y="967"/>
                  </a:lnTo>
                  <a:lnTo>
                    <a:pt x="951" y="985"/>
                  </a:lnTo>
                  <a:lnTo>
                    <a:pt x="955" y="1022"/>
                  </a:lnTo>
                  <a:lnTo>
                    <a:pt x="947" y="1007"/>
                  </a:lnTo>
                  <a:lnTo>
                    <a:pt x="939" y="1036"/>
                  </a:lnTo>
                  <a:lnTo>
                    <a:pt x="936" y="1092"/>
                  </a:lnTo>
                  <a:lnTo>
                    <a:pt x="933" y="1106"/>
                  </a:lnTo>
                  <a:lnTo>
                    <a:pt x="930" y="1117"/>
                  </a:lnTo>
                  <a:lnTo>
                    <a:pt x="927" y="1131"/>
                  </a:lnTo>
                  <a:lnTo>
                    <a:pt x="925" y="1144"/>
                  </a:lnTo>
                  <a:lnTo>
                    <a:pt x="920" y="1157"/>
                  </a:lnTo>
                  <a:lnTo>
                    <a:pt x="917" y="1170"/>
                  </a:lnTo>
                  <a:lnTo>
                    <a:pt x="911" y="1184"/>
                  </a:lnTo>
                  <a:lnTo>
                    <a:pt x="907" y="1197"/>
                  </a:lnTo>
                  <a:lnTo>
                    <a:pt x="901" y="1210"/>
                  </a:lnTo>
                  <a:lnTo>
                    <a:pt x="895" y="1223"/>
                  </a:lnTo>
                  <a:lnTo>
                    <a:pt x="888" y="1237"/>
                  </a:lnTo>
                  <a:lnTo>
                    <a:pt x="880" y="1250"/>
                  </a:lnTo>
                  <a:lnTo>
                    <a:pt x="872" y="1262"/>
                  </a:lnTo>
                  <a:lnTo>
                    <a:pt x="863" y="1275"/>
                  </a:lnTo>
                  <a:lnTo>
                    <a:pt x="854" y="1288"/>
                  </a:lnTo>
                  <a:lnTo>
                    <a:pt x="842" y="1301"/>
                  </a:lnTo>
                  <a:lnTo>
                    <a:pt x="839" y="1304"/>
                  </a:lnTo>
                  <a:lnTo>
                    <a:pt x="836" y="1307"/>
                  </a:lnTo>
                  <a:lnTo>
                    <a:pt x="835" y="1312"/>
                  </a:lnTo>
                  <a:lnTo>
                    <a:pt x="834" y="1315"/>
                  </a:lnTo>
                  <a:lnTo>
                    <a:pt x="831" y="1319"/>
                  </a:lnTo>
                  <a:lnTo>
                    <a:pt x="829" y="1322"/>
                  </a:lnTo>
                  <a:lnTo>
                    <a:pt x="826" y="1325"/>
                  </a:lnTo>
                  <a:lnTo>
                    <a:pt x="825" y="1328"/>
                  </a:lnTo>
                  <a:lnTo>
                    <a:pt x="789" y="1365"/>
                  </a:lnTo>
                  <a:lnTo>
                    <a:pt x="781" y="1372"/>
                  </a:lnTo>
                  <a:lnTo>
                    <a:pt x="772" y="1384"/>
                  </a:lnTo>
                  <a:lnTo>
                    <a:pt x="759" y="1391"/>
                  </a:lnTo>
                  <a:lnTo>
                    <a:pt x="693" y="1434"/>
                  </a:lnTo>
                  <a:lnTo>
                    <a:pt x="682" y="1441"/>
                  </a:lnTo>
                  <a:lnTo>
                    <a:pt x="672" y="1449"/>
                  </a:lnTo>
                  <a:lnTo>
                    <a:pt x="663" y="1454"/>
                  </a:lnTo>
                  <a:lnTo>
                    <a:pt x="656" y="1459"/>
                  </a:lnTo>
                  <a:lnTo>
                    <a:pt x="647" y="1463"/>
                  </a:lnTo>
                  <a:lnTo>
                    <a:pt x="638" y="1466"/>
                  </a:lnTo>
                  <a:lnTo>
                    <a:pt x="631" y="1471"/>
                  </a:lnTo>
                  <a:lnTo>
                    <a:pt x="622" y="1474"/>
                  </a:lnTo>
                  <a:lnTo>
                    <a:pt x="613" y="1475"/>
                  </a:lnTo>
                  <a:lnTo>
                    <a:pt x="606" y="1478"/>
                  </a:lnTo>
                  <a:lnTo>
                    <a:pt x="597" y="1481"/>
                  </a:lnTo>
                  <a:lnTo>
                    <a:pt x="588" y="1482"/>
                  </a:lnTo>
                  <a:lnTo>
                    <a:pt x="581" y="1484"/>
                  </a:lnTo>
                  <a:lnTo>
                    <a:pt x="572" y="1487"/>
                  </a:lnTo>
                  <a:lnTo>
                    <a:pt x="563" y="1488"/>
                  </a:lnTo>
                  <a:lnTo>
                    <a:pt x="555" y="1490"/>
                  </a:lnTo>
                  <a:lnTo>
                    <a:pt x="547" y="1493"/>
                  </a:lnTo>
                  <a:lnTo>
                    <a:pt x="538" y="1494"/>
                  </a:lnTo>
                  <a:lnTo>
                    <a:pt x="496" y="1546"/>
                  </a:lnTo>
                  <a:lnTo>
                    <a:pt x="490" y="1574"/>
                  </a:lnTo>
                  <a:lnTo>
                    <a:pt x="494" y="1512"/>
                  </a:lnTo>
                  <a:lnTo>
                    <a:pt x="502" y="1484"/>
                  </a:lnTo>
                  <a:lnTo>
                    <a:pt x="511" y="1472"/>
                  </a:lnTo>
                  <a:lnTo>
                    <a:pt x="487" y="1493"/>
                  </a:lnTo>
                  <a:lnTo>
                    <a:pt x="445" y="1544"/>
                  </a:lnTo>
                  <a:lnTo>
                    <a:pt x="436" y="1563"/>
                  </a:lnTo>
                  <a:lnTo>
                    <a:pt x="459" y="1512"/>
                  </a:lnTo>
                  <a:lnTo>
                    <a:pt x="453" y="1516"/>
                  </a:lnTo>
                  <a:lnTo>
                    <a:pt x="434" y="1544"/>
                  </a:lnTo>
                  <a:lnTo>
                    <a:pt x="427" y="1553"/>
                  </a:lnTo>
                  <a:lnTo>
                    <a:pt x="411" y="1572"/>
                  </a:lnTo>
                  <a:lnTo>
                    <a:pt x="427" y="1535"/>
                  </a:lnTo>
                  <a:lnTo>
                    <a:pt x="421" y="1544"/>
                  </a:lnTo>
                  <a:lnTo>
                    <a:pt x="415" y="1541"/>
                  </a:lnTo>
                  <a:lnTo>
                    <a:pt x="443" y="1506"/>
                  </a:lnTo>
                  <a:lnTo>
                    <a:pt x="436" y="1501"/>
                  </a:lnTo>
                  <a:lnTo>
                    <a:pt x="390" y="1531"/>
                  </a:lnTo>
                  <a:lnTo>
                    <a:pt x="371" y="1553"/>
                  </a:lnTo>
                  <a:lnTo>
                    <a:pt x="340" y="1587"/>
                  </a:lnTo>
                  <a:lnTo>
                    <a:pt x="333" y="1585"/>
                  </a:lnTo>
                  <a:lnTo>
                    <a:pt x="334" y="1571"/>
                  </a:lnTo>
                  <a:lnTo>
                    <a:pt x="343" y="1557"/>
                  </a:lnTo>
                  <a:lnTo>
                    <a:pt x="355" y="1531"/>
                  </a:lnTo>
                  <a:lnTo>
                    <a:pt x="354" y="1522"/>
                  </a:lnTo>
                  <a:lnTo>
                    <a:pt x="346" y="1522"/>
                  </a:lnTo>
                  <a:lnTo>
                    <a:pt x="321" y="1546"/>
                  </a:lnTo>
                  <a:lnTo>
                    <a:pt x="312" y="1546"/>
                  </a:lnTo>
                  <a:lnTo>
                    <a:pt x="304" y="1553"/>
                  </a:lnTo>
                  <a:lnTo>
                    <a:pt x="299" y="1556"/>
                  </a:lnTo>
                  <a:lnTo>
                    <a:pt x="293" y="1552"/>
                  </a:lnTo>
                  <a:lnTo>
                    <a:pt x="315" y="1509"/>
                  </a:lnTo>
                  <a:lnTo>
                    <a:pt x="309" y="1500"/>
                  </a:lnTo>
                  <a:lnTo>
                    <a:pt x="302" y="1512"/>
                  </a:lnTo>
                  <a:lnTo>
                    <a:pt x="298" y="1519"/>
                  </a:lnTo>
                  <a:lnTo>
                    <a:pt x="230" y="1644"/>
                  </a:lnTo>
                  <a:lnTo>
                    <a:pt x="223" y="1646"/>
                  </a:lnTo>
                  <a:lnTo>
                    <a:pt x="214" y="164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2513" y="1777"/>
              <a:ext cx="539" cy="1124"/>
            </a:xfrm>
            <a:custGeom>
              <a:avLst/>
              <a:gdLst>
                <a:gd name="T0" fmla="*/ 112 w 539"/>
                <a:gd name="T1" fmla="*/ 23 h 1124"/>
                <a:gd name="T2" fmla="*/ 154 w 539"/>
                <a:gd name="T3" fmla="*/ 53 h 1124"/>
                <a:gd name="T4" fmla="*/ 197 w 539"/>
                <a:gd name="T5" fmla="*/ 79 h 1124"/>
                <a:gd name="T6" fmla="*/ 173 w 539"/>
                <a:gd name="T7" fmla="*/ 126 h 1124"/>
                <a:gd name="T8" fmla="*/ 260 w 539"/>
                <a:gd name="T9" fmla="*/ 92 h 1124"/>
                <a:gd name="T10" fmla="*/ 411 w 539"/>
                <a:gd name="T11" fmla="*/ 120 h 1124"/>
                <a:gd name="T12" fmla="*/ 477 w 539"/>
                <a:gd name="T13" fmla="*/ 167 h 1124"/>
                <a:gd name="T14" fmla="*/ 515 w 539"/>
                <a:gd name="T15" fmla="*/ 204 h 1124"/>
                <a:gd name="T16" fmla="*/ 537 w 539"/>
                <a:gd name="T17" fmla="*/ 244 h 1124"/>
                <a:gd name="T18" fmla="*/ 502 w 539"/>
                <a:gd name="T19" fmla="*/ 410 h 1124"/>
                <a:gd name="T20" fmla="*/ 509 w 539"/>
                <a:gd name="T21" fmla="*/ 410 h 1124"/>
                <a:gd name="T22" fmla="*/ 524 w 539"/>
                <a:gd name="T23" fmla="*/ 394 h 1124"/>
                <a:gd name="T24" fmla="*/ 508 w 539"/>
                <a:gd name="T25" fmla="*/ 423 h 1124"/>
                <a:gd name="T26" fmla="*/ 486 w 539"/>
                <a:gd name="T27" fmla="*/ 451 h 1124"/>
                <a:gd name="T28" fmla="*/ 461 w 539"/>
                <a:gd name="T29" fmla="*/ 475 h 1124"/>
                <a:gd name="T30" fmla="*/ 412 w 539"/>
                <a:gd name="T31" fmla="*/ 521 h 1124"/>
                <a:gd name="T32" fmla="*/ 464 w 539"/>
                <a:gd name="T33" fmla="*/ 513 h 1124"/>
                <a:gd name="T34" fmla="*/ 454 w 539"/>
                <a:gd name="T35" fmla="*/ 635 h 1124"/>
                <a:gd name="T36" fmla="*/ 462 w 539"/>
                <a:gd name="T37" fmla="*/ 693 h 1124"/>
                <a:gd name="T38" fmla="*/ 473 w 539"/>
                <a:gd name="T39" fmla="*/ 663 h 1124"/>
                <a:gd name="T40" fmla="*/ 517 w 539"/>
                <a:gd name="T41" fmla="*/ 512 h 1124"/>
                <a:gd name="T42" fmla="*/ 495 w 539"/>
                <a:gd name="T43" fmla="*/ 579 h 1124"/>
                <a:gd name="T44" fmla="*/ 501 w 539"/>
                <a:gd name="T45" fmla="*/ 631 h 1124"/>
                <a:gd name="T46" fmla="*/ 527 w 539"/>
                <a:gd name="T47" fmla="*/ 649 h 1124"/>
                <a:gd name="T48" fmla="*/ 533 w 539"/>
                <a:gd name="T49" fmla="*/ 785 h 1124"/>
                <a:gd name="T50" fmla="*/ 521 w 539"/>
                <a:gd name="T51" fmla="*/ 847 h 1124"/>
                <a:gd name="T52" fmla="*/ 383 w 539"/>
                <a:gd name="T53" fmla="*/ 1009 h 1124"/>
                <a:gd name="T54" fmla="*/ 230 w 539"/>
                <a:gd name="T55" fmla="*/ 1124 h 1124"/>
                <a:gd name="T56" fmla="*/ 285 w 539"/>
                <a:gd name="T57" fmla="*/ 978 h 1124"/>
                <a:gd name="T58" fmla="*/ 297 w 539"/>
                <a:gd name="T59" fmla="*/ 930 h 1124"/>
                <a:gd name="T60" fmla="*/ 305 w 539"/>
                <a:gd name="T61" fmla="*/ 883 h 1124"/>
                <a:gd name="T62" fmla="*/ 320 w 539"/>
                <a:gd name="T63" fmla="*/ 837 h 1124"/>
                <a:gd name="T64" fmla="*/ 342 w 539"/>
                <a:gd name="T65" fmla="*/ 775 h 1124"/>
                <a:gd name="T66" fmla="*/ 316 w 539"/>
                <a:gd name="T67" fmla="*/ 557 h 1124"/>
                <a:gd name="T68" fmla="*/ 197 w 539"/>
                <a:gd name="T69" fmla="*/ 516 h 1124"/>
                <a:gd name="T70" fmla="*/ 164 w 539"/>
                <a:gd name="T71" fmla="*/ 474 h 1124"/>
                <a:gd name="T72" fmla="*/ 128 w 539"/>
                <a:gd name="T73" fmla="*/ 432 h 1124"/>
                <a:gd name="T74" fmla="*/ 91 w 539"/>
                <a:gd name="T75" fmla="*/ 387 h 1124"/>
                <a:gd name="T76" fmla="*/ 38 w 539"/>
                <a:gd name="T77" fmla="*/ 204 h 1124"/>
                <a:gd name="T78" fmla="*/ 69 w 539"/>
                <a:gd name="T79" fmla="*/ 194 h 1124"/>
                <a:gd name="T80" fmla="*/ 112 w 539"/>
                <a:gd name="T81" fmla="*/ 189 h 1124"/>
                <a:gd name="T82" fmla="*/ 100 w 539"/>
                <a:gd name="T83" fmla="*/ 178 h 1124"/>
                <a:gd name="T84" fmla="*/ 87 w 539"/>
                <a:gd name="T85" fmla="*/ 170 h 1124"/>
                <a:gd name="T86" fmla="*/ 73 w 539"/>
                <a:gd name="T87" fmla="*/ 167 h 1124"/>
                <a:gd name="T88" fmla="*/ 15 w 539"/>
                <a:gd name="T89" fmla="*/ 179 h 1124"/>
                <a:gd name="T90" fmla="*/ 15 w 539"/>
                <a:gd name="T91" fmla="*/ 147 h 1124"/>
                <a:gd name="T92" fmla="*/ 25 w 539"/>
                <a:gd name="T93" fmla="*/ 48 h 1124"/>
                <a:gd name="T94" fmla="*/ 38 w 539"/>
                <a:gd name="T95" fmla="*/ 78 h 1124"/>
                <a:gd name="T96" fmla="*/ 57 w 539"/>
                <a:gd name="T97" fmla="*/ 57 h 1124"/>
                <a:gd name="T98" fmla="*/ 106 w 539"/>
                <a:gd name="T99" fmla="*/ 85 h 1124"/>
                <a:gd name="T100" fmla="*/ 119 w 539"/>
                <a:gd name="T101" fmla="*/ 76 h 1124"/>
                <a:gd name="T102" fmla="*/ 156 w 539"/>
                <a:gd name="T103" fmla="*/ 73 h 1124"/>
                <a:gd name="T104" fmla="*/ 132 w 539"/>
                <a:gd name="T105" fmla="*/ 53 h 1124"/>
                <a:gd name="T106" fmla="*/ 109 w 539"/>
                <a:gd name="T107" fmla="*/ 32 h 1124"/>
                <a:gd name="T108" fmla="*/ 92 w 539"/>
                <a:gd name="T109" fmla="*/ 10 h 112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39"/>
                <a:gd name="T166" fmla="*/ 0 h 1124"/>
                <a:gd name="T167" fmla="*/ 539 w 539"/>
                <a:gd name="T168" fmla="*/ 1124 h 112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39" h="1124">
                  <a:moveTo>
                    <a:pt x="88" y="0"/>
                  </a:moveTo>
                  <a:lnTo>
                    <a:pt x="92" y="6"/>
                  </a:lnTo>
                  <a:lnTo>
                    <a:pt x="97" y="11"/>
                  </a:lnTo>
                  <a:lnTo>
                    <a:pt x="104" y="17"/>
                  </a:lnTo>
                  <a:lnTo>
                    <a:pt x="112" y="23"/>
                  </a:lnTo>
                  <a:lnTo>
                    <a:pt x="119" y="29"/>
                  </a:lnTo>
                  <a:lnTo>
                    <a:pt x="128" y="36"/>
                  </a:lnTo>
                  <a:lnTo>
                    <a:pt x="137" y="42"/>
                  </a:lnTo>
                  <a:lnTo>
                    <a:pt x="145" y="47"/>
                  </a:lnTo>
                  <a:lnTo>
                    <a:pt x="154" y="53"/>
                  </a:lnTo>
                  <a:lnTo>
                    <a:pt x="163" y="59"/>
                  </a:lnTo>
                  <a:lnTo>
                    <a:pt x="172" y="64"/>
                  </a:lnTo>
                  <a:lnTo>
                    <a:pt x="181" y="69"/>
                  </a:lnTo>
                  <a:lnTo>
                    <a:pt x="189" y="73"/>
                  </a:lnTo>
                  <a:lnTo>
                    <a:pt x="197" y="79"/>
                  </a:lnTo>
                  <a:lnTo>
                    <a:pt x="203" y="82"/>
                  </a:lnTo>
                  <a:lnTo>
                    <a:pt x="208" y="86"/>
                  </a:lnTo>
                  <a:lnTo>
                    <a:pt x="194" y="107"/>
                  </a:lnTo>
                  <a:lnTo>
                    <a:pt x="161" y="122"/>
                  </a:lnTo>
                  <a:lnTo>
                    <a:pt x="173" y="126"/>
                  </a:lnTo>
                  <a:lnTo>
                    <a:pt x="223" y="101"/>
                  </a:lnTo>
                  <a:lnTo>
                    <a:pt x="229" y="98"/>
                  </a:lnTo>
                  <a:lnTo>
                    <a:pt x="252" y="103"/>
                  </a:lnTo>
                  <a:lnTo>
                    <a:pt x="257" y="92"/>
                  </a:lnTo>
                  <a:lnTo>
                    <a:pt x="260" y="92"/>
                  </a:lnTo>
                  <a:lnTo>
                    <a:pt x="260" y="85"/>
                  </a:lnTo>
                  <a:lnTo>
                    <a:pt x="277" y="86"/>
                  </a:lnTo>
                  <a:lnTo>
                    <a:pt x="345" y="103"/>
                  </a:lnTo>
                  <a:lnTo>
                    <a:pt x="407" y="128"/>
                  </a:lnTo>
                  <a:lnTo>
                    <a:pt x="411" y="120"/>
                  </a:lnTo>
                  <a:lnTo>
                    <a:pt x="443" y="144"/>
                  </a:lnTo>
                  <a:lnTo>
                    <a:pt x="452" y="150"/>
                  </a:lnTo>
                  <a:lnTo>
                    <a:pt x="459" y="156"/>
                  </a:lnTo>
                  <a:lnTo>
                    <a:pt x="468" y="162"/>
                  </a:lnTo>
                  <a:lnTo>
                    <a:pt x="477" y="167"/>
                  </a:lnTo>
                  <a:lnTo>
                    <a:pt x="486" y="175"/>
                  </a:lnTo>
                  <a:lnTo>
                    <a:pt x="493" y="182"/>
                  </a:lnTo>
                  <a:lnTo>
                    <a:pt x="502" y="189"/>
                  </a:lnTo>
                  <a:lnTo>
                    <a:pt x="509" y="197"/>
                  </a:lnTo>
                  <a:lnTo>
                    <a:pt x="515" y="204"/>
                  </a:lnTo>
                  <a:lnTo>
                    <a:pt x="521" y="212"/>
                  </a:lnTo>
                  <a:lnTo>
                    <a:pt x="527" y="220"/>
                  </a:lnTo>
                  <a:lnTo>
                    <a:pt x="531" y="228"/>
                  </a:lnTo>
                  <a:lnTo>
                    <a:pt x="536" y="235"/>
                  </a:lnTo>
                  <a:lnTo>
                    <a:pt x="537" y="244"/>
                  </a:lnTo>
                  <a:lnTo>
                    <a:pt x="539" y="251"/>
                  </a:lnTo>
                  <a:lnTo>
                    <a:pt x="539" y="260"/>
                  </a:lnTo>
                  <a:lnTo>
                    <a:pt x="534" y="350"/>
                  </a:lnTo>
                  <a:lnTo>
                    <a:pt x="517" y="390"/>
                  </a:lnTo>
                  <a:lnTo>
                    <a:pt x="502" y="410"/>
                  </a:lnTo>
                  <a:lnTo>
                    <a:pt x="499" y="410"/>
                  </a:lnTo>
                  <a:lnTo>
                    <a:pt x="499" y="419"/>
                  </a:lnTo>
                  <a:lnTo>
                    <a:pt x="502" y="416"/>
                  </a:lnTo>
                  <a:lnTo>
                    <a:pt x="506" y="413"/>
                  </a:lnTo>
                  <a:lnTo>
                    <a:pt x="509" y="410"/>
                  </a:lnTo>
                  <a:lnTo>
                    <a:pt x="512" y="407"/>
                  </a:lnTo>
                  <a:lnTo>
                    <a:pt x="515" y="404"/>
                  </a:lnTo>
                  <a:lnTo>
                    <a:pt x="518" y="400"/>
                  </a:lnTo>
                  <a:lnTo>
                    <a:pt x="521" y="397"/>
                  </a:lnTo>
                  <a:lnTo>
                    <a:pt x="524" y="394"/>
                  </a:lnTo>
                  <a:lnTo>
                    <a:pt x="521" y="400"/>
                  </a:lnTo>
                  <a:lnTo>
                    <a:pt x="518" y="406"/>
                  </a:lnTo>
                  <a:lnTo>
                    <a:pt x="515" y="412"/>
                  </a:lnTo>
                  <a:lnTo>
                    <a:pt x="512" y="418"/>
                  </a:lnTo>
                  <a:lnTo>
                    <a:pt x="508" y="423"/>
                  </a:lnTo>
                  <a:lnTo>
                    <a:pt x="503" y="429"/>
                  </a:lnTo>
                  <a:lnTo>
                    <a:pt x="499" y="435"/>
                  </a:lnTo>
                  <a:lnTo>
                    <a:pt x="496" y="441"/>
                  </a:lnTo>
                  <a:lnTo>
                    <a:pt x="490" y="446"/>
                  </a:lnTo>
                  <a:lnTo>
                    <a:pt x="486" y="451"/>
                  </a:lnTo>
                  <a:lnTo>
                    <a:pt x="481" y="456"/>
                  </a:lnTo>
                  <a:lnTo>
                    <a:pt x="477" y="462"/>
                  </a:lnTo>
                  <a:lnTo>
                    <a:pt x="471" y="466"/>
                  </a:lnTo>
                  <a:lnTo>
                    <a:pt x="467" y="471"/>
                  </a:lnTo>
                  <a:lnTo>
                    <a:pt x="461" y="475"/>
                  </a:lnTo>
                  <a:lnTo>
                    <a:pt x="457" y="478"/>
                  </a:lnTo>
                  <a:lnTo>
                    <a:pt x="414" y="507"/>
                  </a:lnTo>
                  <a:lnTo>
                    <a:pt x="380" y="529"/>
                  </a:lnTo>
                  <a:lnTo>
                    <a:pt x="404" y="526"/>
                  </a:lnTo>
                  <a:lnTo>
                    <a:pt x="412" y="521"/>
                  </a:lnTo>
                  <a:lnTo>
                    <a:pt x="423" y="518"/>
                  </a:lnTo>
                  <a:lnTo>
                    <a:pt x="455" y="500"/>
                  </a:lnTo>
                  <a:lnTo>
                    <a:pt x="459" y="506"/>
                  </a:lnTo>
                  <a:lnTo>
                    <a:pt x="459" y="510"/>
                  </a:lnTo>
                  <a:lnTo>
                    <a:pt x="464" y="513"/>
                  </a:lnTo>
                  <a:lnTo>
                    <a:pt x="455" y="565"/>
                  </a:lnTo>
                  <a:lnTo>
                    <a:pt x="454" y="582"/>
                  </a:lnTo>
                  <a:lnTo>
                    <a:pt x="452" y="600"/>
                  </a:lnTo>
                  <a:lnTo>
                    <a:pt x="452" y="618"/>
                  </a:lnTo>
                  <a:lnTo>
                    <a:pt x="454" y="635"/>
                  </a:lnTo>
                  <a:lnTo>
                    <a:pt x="455" y="652"/>
                  </a:lnTo>
                  <a:lnTo>
                    <a:pt x="457" y="669"/>
                  </a:lnTo>
                  <a:lnTo>
                    <a:pt x="458" y="685"/>
                  </a:lnTo>
                  <a:lnTo>
                    <a:pt x="462" y="703"/>
                  </a:lnTo>
                  <a:lnTo>
                    <a:pt x="462" y="693"/>
                  </a:lnTo>
                  <a:lnTo>
                    <a:pt x="468" y="713"/>
                  </a:lnTo>
                  <a:lnTo>
                    <a:pt x="477" y="716"/>
                  </a:lnTo>
                  <a:lnTo>
                    <a:pt x="477" y="697"/>
                  </a:lnTo>
                  <a:lnTo>
                    <a:pt x="473" y="688"/>
                  </a:lnTo>
                  <a:lnTo>
                    <a:pt x="473" y="663"/>
                  </a:lnTo>
                  <a:lnTo>
                    <a:pt x="481" y="569"/>
                  </a:lnTo>
                  <a:lnTo>
                    <a:pt x="487" y="553"/>
                  </a:lnTo>
                  <a:lnTo>
                    <a:pt x="526" y="468"/>
                  </a:lnTo>
                  <a:lnTo>
                    <a:pt x="524" y="499"/>
                  </a:lnTo>
                  <a:lnTo>
                    <a:pt x="517" y="512"/>
                  </a:lnTo>
                  <a:lnTo>
                    <a:pt x="511" y="525"/>
                  </a:lnTo>
                  <a:lnTo>
                    <a:pt x="506" y="538"/>
                  </a:lnTo>
                  <a:lnTo>
                    <a:pt x="502" y="552"/>
                  </a:lnTo>
                  <a:lnTo>
                    <a:pt x="498" y="566"/>
                  </a:lnTo>
                  <a:lnTo>
                    <a:pt x="495" y="579"/>
                  </a:lnTo>
                  <a:lnTo>
                    <a:pt x="493" y="593"/>
                  </a:lnTo>
                  <a:lnTo>
                    <a:pt x="492" y="607"/>
                  </a:lnTo>
                  <a:lnTo>
                    <a:pt x="496" y="638"/>
                  </a:lnTo>
                  <a:lnTo>
                    <a:pt x="506" y="638"/>
                  </a:lnTo>
                  <a:lnTo>
                    <a:pt x="501" y="631"/>
                  </a:lnTo>
                  <a:lnTo>
                    <a:pt x="501" y="618"/>
                  </a:lnTo>
                  <a:lnTo>
                    <a:pt x="508" y="628"/>
                  </a:lnTo>
                  <a:lnTo>
                    <a:pt x="517" y="618"/>
                  </a:lnTo>
                  <a:lnTo>
                    <a:pt x="528" y="622"/>
                  </a:lnTo>
                  <a:lnTo>
                    <a:pt x="527" y="649"/>
                  </a:lnTo>
                  <a:lnTo>
                    <a:pt x="528" y="677"/>
                  </a:lnTo>
                  <a:lnTo>
                    <a:pt x="531" y="705"/>
                  </a:lnTo>
                  <a:lnTo>
                    <a:pt x="533" y="731"/>
                  </a:lnTo>
                  <a:lnTo>
                    <a:pt x="534" y="759"/>
                  </a:lnTo>
                  <a:lnTo>
                    <a:pt x="533" y="785"/>
                  </a:lnTo>
                  <a:lnTo>
                    <a:pt x="527" y="813"/>
                  </a:lnTo>
                  <a:lnTo>
                    <a:pt x="517" y="841"/>
                  </a:lnTo>
                  <a:lnTo>
                    <a:pt x="506" y="855"/>
                  </a:lnTo>
                  <a:lnTo>
                    <a:pt x="515" y="850"/>
                  </a:lnTo>
                  <a:lnTo>
                    <a:pt x="521" y="847"/>
                  </a:lnTo>
                  <a:lnTo>
                    <a:pt x="492" y="918"/>
                  </a:lnTo>
                  <a:lnTo>
                    <a:pt x="484" y="921"/>
                  </a:lnTo>
                  <a:lnTo>
                    <a:pt x="465" y="946"/>
                  </a:lnTo>
                  <a:lnTo>
                    <a:pt x="449" y="961"/>
                  </a:lnTo>
                  <a:lnTo>
                    <a:pt x="383" y="1009"/>
                  </a:lnTo>
                  <a:lnTo>
                    <a:pt x="338" y="1043"/>
                  </a:lnTo>
                  <a:lnTo>
                    <a:pt x="323" y="1049"/>
                  </a:lnTo>
                  <a:lnTo>
                    <a:pt x="317" y="1058"/>
                  </a:lnTo>
                  <a:lnTo>
                    <a:pt x="297" y="1074"/>
                  </a:lnTo>
                  <a:lnTo>
                    <a:pt x="230" y="1124"/>
                  </a:lnTo>
                  <a:lnTo>
                    <a:pt x="228" y="1122"/>
                  </a:lnTo>
                  <a:lnTo>
                    <a:pt x="275" y="1030"/>
                  </a:lnTo>
                  <a:lnTo>
                    <a:pt x="277" y="997"/>
                  </a:lnTo>
                  <a:lnTo>
                    <a:pt x="280" y="987"/>
                  </a:lnTo>
                  <a:lnTo>
                    <a:pt x="285" y="978"/>
                  </a:lnTo>
                  <a:lnTo>
                    <a:pt x="288" y="968"/>
                  </a:lnTo>
                  <a:lnTo>
                    <a:pt x="291" y="959"/>
                  </a:lnTo>
                  <a:lnTo>
                    <a:pt x="292" y="949"/>
                  </a:lnTo>
                  <a:lnTo>
                    <a:pt x="295" y="940"/>
                  </a:lnTo>
                  <a:lnTo>
                    <a:pt x="297" y="930"/>
                  </a:lnTo>
                  <a:lnTo>
                    <a:pt x="299" y="921"/>
                  </a:lnTo>
                  <a:lnTo>
                    <a:pt x="301" y="911"/>
                  </a:lnTo>
                  <a:lnTo>
                    <a:pt x="302" y="902"/>
                  </a:lnTo>
                  <a:lnTo>
                    <a:pt x="304" y="891"/>
                  </a:lnTo>
                  <a:lnTo>
                    <a:pt x="305" y="883"/>
                  </a:lnTo>
                  <a:lnTo>
                    <a:pt x="308" y="872"/>
                  </a:lnTo>
                  <a:lnTo>
                    <a:pt x="310" y="862"/>
                  </a:lnTo>
                  <a:lnTo>
                    <a:pt x="313" y="853"/>
                  </a:lnTo>
                  <a:lnTo>
                    <a:pt x="316" y="843"/>
                  </a:lnTo>
                  <a:lnTo>
                    <a:pt x="320" y="837"/>
                  </a:lnTo>
                  <a:lnTo>
                    <a:pt x="320" y="830"/>
                  </a:lnTo>
                  <a:lnTo>
                    <a:pt x="329" y="753"/>
                  </a:lnTo>
                  <a:lnTo>
                    <a:pt x="338" y="758"/>
                  </a:lnTo>
                  <a:lnTo>
                    <a:pt x="339" y="763"/>
                  </a:lnTo>
                  <a:lnTo>
                    <a:pt x="342" y="775"/>
                  </a:lnTo>
                  <a:lnTo>
                    <a:pt x="346" y="766"/>
                  </a:lnTo>
                  <a:lnTo>
                    <a:pt x="349" y="780"/>
                  </a:lnTo>
                  <a:lnTo>
                    <a:pt x="357" y="780"/>
                  </a:lnTo>
                  <a:lnTo>
                    <a:pt x="346" y="734"/>
                  </a:lnTo>
                  <a:lnTo>
                    <a:pt x="316" y="557"/>
                  </a:lnTo>
                  <a:lnTo>
                    <a:pt x="301" y="556"/>
                  </a:lnTo>
                  <a:lnTo>
                    <a:pt x="242" y="566"/>
                  </a:lnTo>
                  <a:lnTo>
                    <a:pt x="206" y="534"/>
                  </a:lnTo>
                  <a:lnTo>
                    <a:pt x="201" y="525"/>
                  </a:lnTo>
                  <a:lnTo>
                    <a:pt x="197" y="516"/>
                  </a:lnTo>
                  <a:lnTo>
                    <a:pt x="191" y="507"/>
                  </a:lnTo>
                  <a:lnTo>
                    <a:pt x="185" y="500"/>
                  </a:lnTo>
                  <a:lnTo>
                    <a:pt x="179" y="491"/>
                  </a:lnTo>
                  <a:lnTo>
                    <a:pt x="172" y="482"/>
                  </a:lnTo>
                  <a:lnTo>
                    <a:pt x="164" y="474"/>
                  </a:lnTo>
                  <a:lnTo>
                    <a:pt x="159" y="466"/>
                  </a:lnTo>
                  <a:lnTo>
                    <a:pt x="151" y="457"/>
                  </a:lnTo>
                  <a:lnTo>
                    <a:pt x="142" y="448"/>
                  </a:lnTo>
                  <a:lnTo>
                    <a:pt x="135" y="440"/>
                  </a:lnTo>
                  <a:lnTo>
                    <a:pt x="128" y="432"/>
                  </a:lnTo>
                  <a:lnTo>
                    <a:pt x="120" y="423"/>
                  </a:lnTo>
                  <a:lnTo>
                    <a:pt x="113" y="415"/>
                  </a:lnTo>
                  <a:lnTo>
                    <a:pt x="106" y="406"/>
                  </a:lnTo>
                  <a:lnTo>
                    <a:pt x="98" y="397"/>
                  </a:lnTo>
                  <a:lnTo>
                    <a:pt x="91" y="387"/>
                  </a:lnTo>
                  <a:lnTo>
                    <a:pt x="84" y="375"/>
                  </a:lnTo>
                  <a:lnTo>
                    <a:pt x="63" y="335"/>
                  </a:lnTo>
                  <a:lnTo>
                    <a:pt x="57" y="307"/>
                  </a:lnTo>
                  <a:lnTo>
                    <a:pt x="47" y="216"/>
                  </a:lnTo>
                  <a:lnTo>
                    <a:pt x="38" y="204"/>
                  </a:lnTo>
                  <a:lnTo>
                    <a:pt x="51" y="184"/>
                  </a:lnTo>
                  <a:lnTo>
                    <a:pt x="54" y="182"/>
                  </a:lnTo>
                  <a:lnTo>
                    <a:pt x="68" y="181"/>
                  </a:lnTo>
                  <a:lnTo>
                    <a:pt x="68" y="189"/>
                  </a:lnTo>
                  <a:lnTo>
                    <a:pt x="69" y="194"/>
                  </a:lnTo>
                  <a:lnTo>
                    <a:pt x="85" y="210"/>
                  </a:lnTo>
                  <a:lnTo>
                    <a:pt x="92" y="210"/>
                  </a:lnTo>
                  <a:lnTo>
                    <a:pt x="97" y="209"/>
                  </a:lnTo>
                  <a:lnTo>
                    <a:pt x="112" y="195"/>
                  </a:lnTo>
                  <a:lnTo>
                    <a:pt x="112" y="189"/>
                  </a:lnTo>
                  <a:lnTo>
                    <a:pt x="109" y="187"/>
                  </a:lnTo>
                  <a:lnTo>
                    <a:pt x="107" y="185"/>
                  </a:lnTo>
                  <a:lnTo>
                    <a:pt x="104" y="182"/>
                  </a:lnTo>
                  <a:lnTo>
                    <a:pt x="101" y="181"/>
                  </a:lnTo>
                  <a:lnTo>
                    <a:pt x="100" y="178"/>
                  </a:lnTo>
                  <a:lnTo>
                    <a:pt x="97" y="176"/>
                  </a:lnTo>
                  <a:lnTo>
                    <a:pt x="94" y="175"/>
                  </a:lnTo>
                  <a:lnTo>
                    <a:pt x="91" y="173"/>
                  </a:lnTo>
                  <a:lnTo>
                    <a:pt x="88" y="172"/>
                  </a:lnTo>
                  <a:lnTo>
                    <a:pt x="87" y="170"/>
                  </a:lnTo>
                  <a:lnTo>
                    <a:pt x="84" y="169"/>
                  </a:lnTo>
                  <a:lnTo>
                    <a:pt x="81" y="169"/>
                  </a:lnTo>
                  <a:lnTo>
                    <a:pt x="79" y="169"/>
                  </a:lnTo>
                  <a:lnTo>
                    <a:pt x="76" y="167"/>
                  </a:lnTo>
                  <a:lnTo>
                    <a:pt x="73" y="167"/>
                  </a:lnTo>
                  <a:lnTo>
                    <a:pt x="72" y="167"/>
                  </a:lnTo>
                  <a:lnTo>
                    <a:pt x="51" y="169"/>
                  </a:lnTo>
                  <a:lnTo>
                    <a:pt x="28" y="189"/>
                  </a:lnTo>
                  <a:lnTo>
                    <a:pt x="18" y="189"/>
                  </a:lnTo>
                  <a:lnTo>
                    <a:pt x="15" y="179"/>
                  </a:lnTo>
                  <a:lnTo>
                    <a:pt x="10" y="167"/>
                  </a:lnTo>
                  <a:lnTo>
                    <a:pt x="76" y="154"/>
                  </a:lnTo>
                  <a:lnTo>
                    <a:pt x="76" y="151"/>
                  </a:lnTo>
                  <a:lnTo>
                    <a:pt x="18" y="145"/>
                  </a:lnTo>
                  <a:lnTo>
                    <a:pt x="15" y="147"/>
                  </a:lnTo>
                  <a:lnTo>
                    <a:pt x="10" y="151"/>
                  </a:lnTo>
                  <a:lnTo>
                    <a:pt x="1" y="145"/>
                  </a:lnTo>
                  <a:lnTo>
                    <a:pt x="0" y="123"/>
                  </a:lnTo>
                  <a:lnTo>
                    <a:pt x="4" y="107"/>
                  </a:lnTo>
                  <a:lnTo>
                    <a:pt x="25" y="48"/>
                  </a:lnTo>
                  <a:lnTo>
                    <a:pt x="34" y="39"/>
                  </a:lnTo>
                  <a:lnTo>
                    <a:pt x="18" y="94"/>
                  </a:lnTo>
                  <a:lnTo>
                    <a:pt x="25" y="95"/>
                  </a:lnTo>
                  <a:lnTo>
                    <a:pt x="34" y="78"/>
                  </a:lnTo>
                  <a:lnTo>
                    <a:pt x="38" y="78"/>
                  </a:lnTo>
                  <a:lnTo>
                    <a:pt x="40" y="64"/>
                  </a:lnTo>
                  <a:lnTo>
                    <a:pt x="46" y="45"/>
                  </a:lnTo>
                  <a:lnTo>
                    <a:pt x="53" y="54"/>
                  </a:lnTo>
                  <a:lnTo>
                    <a:pt x="59" y="61"/>
                  </a:lnTo>
                  <a:lnTo>
                    <a:pt x="57" y="57"/>
                  </a:lnTo>
                  <a:lnTo>
                    <a:pt x="57" y="35"/>
                  </a:lnTo>
                  <a:lnTo>
                    <a:pt x="62" y="13"/>
                  </a:lnTo>
                  <a:lnTo>
                    <a:pt x="92" y="69"/>
                  </a:lnTo>
                  <a:lnTo>
                    <a:pt x="101" y="78"/>
                  </a:lnTo>
                  <a:lnTo>
                    <a:pt x="106" y="85"/>
                  </a:lnTo>
                  <a:lnTo>
                    <a:pt x="106" y="79"/>
                  </a:lnTo>
                  <a:lnTo>
                    <a:pt x="112" y="79"/>
                  </a:lnTo>
                  <a:lnTo>
                    <a:pt x="125" y="91"/>
                  </a:lnTo>
                  <a:lnTo>
                    <a:pt x="119" y="82"/>
                  </a:lnTo>
                  <a:lnTo>
                    <a:pt x="119" y="76"/>
                  </a:lnTo>
                  <a:lnTo>
                    <a:pt x="112" y="69"/>
                  </a:lnTo>
                  <a:lnTo>
                    <a:pt x="101" y="42"/>
                  </a:lnTo>
                  <a:lnTo>
                    <a:pt x="134" y="67"/>
                  </a:lnTo>
                  <a:lnTo>
                    <a:pt x="151" y="76"/>
                  </a:lnTo>
                  <a:lnTo>
                    <a:pt x="156" y="73"/>
                  </a:lnTo>
                  <a:lnTo>
                    <a:pt x="154" y="67"/>
                  </a:lnTo>
                  <a:lnTo>
                    <a:pt x="148" y="63"/>
                  </a:lnTo>
                  <a:lnTo>
                    <a:pt x="142" y="60"/>
                  </a:lnTo>
                  <a:lnTo>
                    <a:pt x="137" y="57"/>
                  </a:lnTo>
                  <a:lnTo>
                    <a:pt x="132" y="53"/>
                  </a:lnTo>
                  <a:lnTo>
                    <a:pt x="126" y="50"/>
                  </a:lnTo>
                  <a:lnTo>
                    <a:pt x="122" y="45"/>
                  </a:lnTo>
                  <a:lnTo>
                    <a:pt x="117" y="41"/>
                  </a:lnTo>
                  <a:lnTo>
                    <a:pt x="113" y="36"/>
                  </a:lnTo>
                  <a:lnTo>
                    <a:pt x="109" y="32"/>
                  </a:lnTo>
                  <a:lnTo>
                    <a:pt x="104" y="28"/>
                  </a:lnTo>
                  <a:lnTo>
                    <a:pt x="101" y="23"/>
                  </a:lnTo>
                  <a:lnTo>
                    <a:pt x="98" y="19"/>
                  </a:lnTo>
                  <a:lnTo>
                    <a:pt x="95" y="14"/>
                  </a:lnTo>
                  <a:lnTo>
                    <a:pt x="92" y="10"/>
                  </a:lnTo>
                  <a:lnTo>
                    <a:pt x="90" y="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0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2594" y="1635"/>
              <a:ext cx="213" cy="193"/>
            </a:xfrm>
            <a:custGeom>
              <a:avLst/>
              <a:gdLst>
                <a:gd name="T0" fmla="*/ 14 w 213"/>
                <a:gd name="T1" fmla="*/ 115 h 193"/>
                <a:gd name="T2" fmla="*/ 56 w 213"/>
                <a:gd name="T3" fmla="*/ 117 h 193"/>
                <a:gd name="T4" fmla="*/ 82 w 213"/>
                <a:gd name="T5" fmla="*/ 136 h 193"/>
                <a:gd name="T6" fmla="*/ 67 w 213"/>
                <a:gd name="T7" fmla="*/ 115 h 193"/>
                <a:gd name="T8" fmla="*/ 17 w 213"/>
                <a:gd name="T9" fmla="*/ 50 h 193"/>
                <a:gd name="T10" fmla="*/ 39 w 213"/>
                <a:gd name="T11" fmla="*/ 64 h 193"/>
                <a:gd name="T12" fmla="*/ 70 w 213"/>
                <a:gd name="T13" fmla="*/ 83 h 193"/>
                <a:gd name="T14" fmla="*/ 64 w 213"/>
                <a:gd name="T15" fmla="*/ 70 h 193"/>
                <a:gd name="T16" fmla="*/ 47 w 213"/>
                <a:gd name="T17" fmla="*/ 56 h 193"/>
                <a:gd name="T18" fmla="*/ 39 w 213"/>
                <a:gd name="T19" fmla="*/ 20 h 193"/>
                <a:gd name="T20" fmla="*/ 113 w 213"/>
                <a:gd name="T21" fmla="*/ 98 h 193"/>
                <a:gd name="T22" fmla="*/ 120 w 213"/>
                <a:gd name="T23" fmla="*/ 103 h 193"/>
                <a:gd name="T24" fmla="*/ 103 w 213"/>
                <a:gd name="T25" fmla="*/ 80 h 193"/>
                <a:gd name="T26" fmla="*/ 64 w 213"/>
                <a:gd name="T27" fmla="*/ 15 h 193"/>
                <a:gd name="T28" fmla="*/ 64 w 213"/>
                <a:gd name="T29" fmla="*/ 3 h 193"/>
                <a:gd name="T30" fmla="*/ 79 w 213"/>
                <a:gd name="T31" fmla="*/ 6 h 193"/>
                <a:gd name="T32" fmla="*/ 111 w 213"/>
                <a:gd name="T33" fmla="*/ 43 h 193"/>
                <a:gd name="T34" fmla="*/ 119 w 213"/>
                <a:gd name="T35" fmla="*/ 59 h 193"/>
                <a:gd name="T36" fmla="*/ 142 w 213"/>
                <a:gd name="T37" fmla="*/ 98 h 193"/>
                <a:gd name="T38" fmla="*/ 169 w 213"/>
                <a:gd name="T39" fmla="*/ 131 h 193"/>
                <a:gd name="T40" fmla="*/ 208 w 213"/>
                <a:gd name="T41" fmla="*/ 192 h 193"/>
                <a:gd name="T42" fmla="*/ 199 w 213"/>
                <a:gd name="T43" fmla="*/ 187 h 193"/>
                <a:gd name="T44" fmla="*/ 192 w 213"/>
                <a:gd name="T45" fmla="*/ 183 h 193"/>
                <a:gd name="T46" fmla="*/ 185 w 213"/>
                <a:gd name="T47" fmla="*/ 177 h 193"/>
                <a:gd name="T48" fmla="*/ 179 w 213"/>
                <a:gd name="T49" fmla="*/ 171 h 193"/>
                <a:gd name="T50" fmla="*/ 173 w 213"/>
                <a:gd name="T51" fmla="*/ 165 h 193"/>
                <a:gd name="T52" fmla="*/ 166 w 213"/>
                <a:gd name="T53" fmla="*/ 159 h 193"/>
                <a:gd name="T54" fmla="*/ 160 w 213"/>
                <a:gd name="T55" fmla="*/ 152 h 193"/>
                <a:gd name="T56" fmla="*/ 152 w 213"/>
                <a:gd name="T57" fmla="*/ 146 h 193"/>
                <a:gd name="T58" fmla="*/ 135 w 213"/>
                <a:gd name="T59" fmla="*/ 145 h 193"/>
                <a:gd name="T60" fmla="*/ 108 w 213"/>
                <a:gd name="T61" fmla="*/ 117 h 193"/>
                <a:gd name="T62" fmla="*/ 132 w 213"/>
                <a:gd name="T63" fmla="*/ 162 h 193"/>
                <a:gd name="T64" fmla="*/ 129 w 213"/>
                <a:gd name="T65" fmla="*/ 171 h 193"/>
                <a:gd name="T66" fmla="*/ 135 w 213"/>
                <a:gd name="T67" fmla="*/ 193 h 193"/>
                <a:gd name="T68" fmla="*/ 110 w 213"/>
                <a:gd name="T69" fmla="*/ 192 h 193"/>
                <a:gd name="T70" fmla="*/ 88 w 213"/>
                <a:gd name="T71" fmla="*/ 189 h 193"/>
                <a:gd name="T72" fmla="*/ 44 w 213"/>
                <a:gd name="T73" fmla="*/ 150 h 1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3"/>
                <a:gd name="T112" fmla="*/ 0 h 193"/>
                <a:gd name="T113" fmla="*/ 213 w 213"/>
                <a:gd name="T114" fmla="*/ 193 h 19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3" h="193">
                  <a:moveTo>
                    <a:pt x="14" y="117"/>
                  </a:moveTo>
                  <a:lnTo>
                    <a:pt x="14" y="115"/>
                  </a:lnTo>
                  <a:lnTo>
                    <a:pt x="0" y="72"/>
                  </a:lnTo>
                  <a:lnTo>
                    <a:pt x="56" y="117"/>
                  </a:lnTo>
                  <a:lnTo>
                    <a:pt x="64" y="117"/>
                  </a:lnTo>
                  <a:lnTo>
                    <a:pt x="82" y="136"/>
                  </a:lnTo>
                  <a:lnTo>
                    <a:pt x="86" y="136"/>
                  </a:lnTo>
                  <a:lnTo>
                    <a:pt x="67" y="115"/>
                  </a:lnTo>
                  <a:lnTo>
                    <a:pt x="17" y="58"/>
                  </a:lnTo>
                  <a:lnTo>
                    <a:pt x="17" y="50"/>
                  </a:lnTo>
                  <a:lnTo>
                    <a:pt x="36" y="64"/>
                  </a:lnTo>
                  <a:lnTo>
                    <a:pt x="39" y="64"/>
                  </a:lnTo>
                  <a:lnTo>
                    <a:pt x="66" y="87"/>
                  </a:lnTo>
                  <a:lnTo>
                    <a:pt x="70" y="83"/>
                  </a:lnTo>
                  <a:lnTo>
                    <a:pt x="67" y="75"/>
                  </a:lnTo>
                  <a:lnTo>
                    <a:pt x="64" y="70"/>
                  </a:lnTo>
                  <a:lnTo>
                    <a:pt x="58" y="64"/>
                  </a:lnTo>
                  <a:lnTo>
                    <a:pt x="47" y="56"/>
                  </a:lnTo>
                  <a:lnTo>
                    <a:pt x="26" y="21"/>
                  </a:lnTo>
                  <a:lnTo>
                    <a:pt x="39" y="20"/>
                  </a:lnTo>
                  <a:lnTo>
                    <a:pt x="64" y="39"/>
                  </a:lnTo>
                  <a:lnTo>
                    <a:pt x="113" y="98"/>
                  </a:lnTo>
                  <a:lnTo>
                    <a:pt x="119" y="108"/>
                  </a:lnTo>
                  <a:lnTo>
                    <a:pt x="120" y="103"/>
                  </a:lnTo>
                  <a:lnTo>
                    <a:pt x="111" y="93"/>
                  </a:lnTo>
                  <a:lnTo>
                    <a:pt x="103" y="80"/>
                  </a:lnTo>
                  <a:lnTo>
                    <a:pt x="92" y="67"/>
                  </a:lnTo>
                  <a:lnTo>
                    <a:pt x="64" y="15"/>
                  </a:lnTo>
                  <a:lnTo>
                    <a:pt x="60" y="12"/>
                  </a:lnTo>
                  <a:lnTo>
                    <a:pt x="64" y="3"/>
                  </a:lnTo>
                  <a:lnTo>
                    <a:pt x="70" y="0"/>
                  </a:lnTo>
                  <a:lnTo>
                    <a:pt x="79" y="6"/>
                  </a:lnTo>
                  <a:lnTo>
                    <a:pt x="86" y="12"/>
                  </a:lnTo>
                  <a:lnTo>
                    <a:pt x="111" y="43"/>
                  </a:lnTo>
                  <a:lnTo>
                    <a:pt x="117" y="49"/>
                  </a:lnTo>
                  <a:lnTo>
                    <a:pt x="119" y="59"/>
                  </a:lnTo>
                  <a:lnTo>
                    <a:pt x="139" y="87"/>
                  </a:lnTo>
                  <a:lnTo>
                    <a:pt x="142" y="98"/>
                  </a:lnTo>
                  <a:lnTo>
                    <a:pt x="154" y="114"/>
                  </a:lnTo>
                  <a:lnTo>
                    <a:pt x="169" y="131"/>
                  </a:lnTo>
                  <a:lnTo>
                    <a:pt x="213" y="193"/>
                  </a:lnTo>
                  <a:lnTo>
                    <a:pt x="208" y="192"/>
                  </a:lnTo>
                  <a:lnTo>
                    <a:pt x="204" y="189"/>
                  </a:lnTo>
                  <a:lnTo>
                    <a:pt x="199" y="187"/>
                  </a:lnTo>
                  <a:lnTo>
                    <a:pt x="196" y="184"/>
                  </a:lnTo>
                  <a:lnTo>
                    <a:pt x="192" y="183"/>
                  </a:lnTo>
                  <a:lnTo>
                    <a:pt x="189" y="180"/>
                  </a:lnTo>
                  <a:lnTo>
                    <a:pt x="185" y="177"/>
                  </a:lnTo>
                  <a:lnTo>
                    <a:pt x="182" y="174"/>
                  </a:lnTo>
                  <a:lnTo>
                    <a:pt x="179" y="171"/>
                  </a:lnTo>
                  <a:lnTo>
                    <a:pt x="176" y="168"/>
                  </a:lnTo>
                  <a:lnTo>
                    <a:pt x="173" y="165"/>
                  </a:lnTo>
                  <a:lnTo>
                    <a:pt x="170" y="162"/>
                  </a:lnTo>
                  <a:lnTo>
                    <a:pt x="166" y="159"/>
                  </a:lnTo>
                  <a:lnTo>
                    <a:pt x="163" y="155"/>
                  </a:lnTo>
                  <a:lnTo>
                    <a:pt x="160" y="152"/>
                  </a:lnTo>
                  <a:lnTo>
                    <a:pt x="157" y="148"/>
                  </a:lnTo>
                  <a:lnTo>
                    <a:pt x="152" y="146"/>
                  </a:lnTo>
                  <a:lnTo>
                    <a:pt x="148" y="150"/>
                  </a:lnTo>
                  <a:lnTo>
                    <a:pt x="135" y="145"/>
                  </a:lnTo>
                  <a:lnTo>
                    <a:pt x="111" y="115"/>
                  </a:lnTo>
                  <a:lnTo>
                    <a:pt x="108" y="117"/>
                  </a:lnTo>
                  <a:lnTo>
                    <a:pt x="133" y="153"/>
                  </a:lnTo>
                  <a:lnTo>
                    <a:pt x="132" y="162"/>
                  </a:lnTo>
                  <a:lnTo>
                    <a:pt x="139" y="170"/>
                  </a:lnTo>
                  <a:lnTo>
                    <a:pt x="129" y="171"/>
                  </a:lnTo>
                  <a:lnTo>
                    <a:pt x="142" y="193"/>
                  </a:lnTo>
                  <a:lnTo>
                    <a:pt x="135" y="193"/>
                  </a:lnTo>
                  <a:lnTo>
                    <a:pt x="117" y="190"/>
                  </a:lnTo>
                  <a:lnTo>
                    <a:pt x="110" y="192"/>
                  </a:lnTo>
                  <a:lnTo>
                    <a:pt x="91" y="180"/>
                  </a:lnTo>
                  <a:lnTo>
                    <a:pt x="88" y="189"/>
                  </a:lnTo>
                  <a:lnTo>
                    <a:pt x="47" y="150"/>
                  </a:lnTo>
                  <a:lnTo>
                    <a:pt x="44" y="150"/>
                  </a:lnTo>
                  <a:lnTo>
                    <a:pt x="14" y="117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2892" y="1680"/>
              <a:ext cx="280" cy="653"/>
            </a:xfrm>
            <a:custGeom>
              <a:avLst/>
              <a:gdLst>
                <a:gd name="T0" fmla="*/ 163 w 280"/>
                <a:gd name="T1" fmla="*/ 498 h 653"/>
                <a:gd name="T2" fmla="*/ 145 w 280"/>
                <a:gd name="T3" fmla="*/ 528 h 653"/>
                <a:gd name="T4" fmla="*/ 126 w 280"/>
                <a:gd name="T5" fmla="*/ 554 h 653"/>
                <a:gd name="T6" fmla="*/ 114 w 280"/>
                <a:gd name="T7" fmla="*/ 581 h 653"/>
                <a:gd name="T8" fmla="*/ 102 w 280"/>
                <a:gd name="T9" fmla="*/ 607 h 653"/>
                <a:gd name="T10" fmla="*/ 94 w 280"/>
                <a:gd name="T11" fmla="*/ 632 h 653"/>
                <a:gd name="T12" fmla="*/ 127 w 280"/>
                <a:gd name="T13" fmla="*/ 576 h 653"/>
                <a:gd name="T14" fmla="*/ 138 w 280"/>
                <a:gd name="T15" fmla="*/ 649 h 653"/>
                <a:gd name="T16" fmla="*/ 171 w 280"/>
                <a:gd name="T17" fmla="*/ 573 h 653"/>
                <a:gd name="T18" fmla="*/ 183 w 280"/>
                <a:gd name="T19" fmla="*/ 615 h 653"/>
                <a:gd name="T20" fmla="*/ 205 w 280"/>
                <a:gd name="T21" fmla="*/ 575 h 653"/>
                <a:gd name="T22" fmla="*/ 189 w 280"/>
                <a:gd name="T23" fmla="*/ 500 h 653"/>
                <a:gd name="T24" fmla="*/ 188 w 280"/>
                <a:gd name="T25" fmla="*/ 481 h 653"/>
                <a:gd name="T26" fmla="*/ 207 w 280"/>
                <a:gd name="T27" fmla="*/ 417 h 653"/>
                <a:gd name="T28" fmla="*/ 223 w 280"/>
                <a:gd name="T29" fmla="*/ 354 h 653"/>
                <a:gd name="T30" fmla="*/ 223 w 280"/>
                <a:gd name="T31" fmla="*/ 291 h 653"/>
                <a:gd name="T32" fmla="*/ 235 w 280"/>
                <a:gd name="T33" fmla="*/ 351 h 653"/>
                <a:gd name="T34" fmla="*/ 257 w 280"/>
                <a:gd name="T35" fmla="*/ 406 h 653"/>
                <a:gd name="T36" fmla="*/ 277 w 280"/>
                <a:gd name="T37" fmla="*/ 316 h 653"/>
                <a:gd name="T38" fmla="*/ 277 w 280"/>
                <a:gd name="T39" fmla="*/ 223 h 653"/>
                <a:gd name="T40" fmla="*/ 279 w 280"/>
                <a:gd name="T41" fmla="*/ 183 h 653"/>
                <a:gd name="T42" fmla="*/ 271 w 280"/>
                <a:gd name="T43" fmla="*/ 142 h 653"/>
                <a:gd name="T44" fmla="*/ 262 w 280"/>
                <a:gd name="T45" fmla="*/ 116 h 653"/>
                <a:gd name="T46" fmla="*/ 252 w 280"/>
                <a:gd name="T47" fmla="*/ 91 h 653"/>
                <a:gd name="T48" fmla="*/ 239 w 280"/>
                <a:gd name="T49" fmla="*/ 64 h 653"/>
                <a:gd name="T50" fmla="*/ 223 w 280"/>
                <a:gd name="T51" fmla="*/ 38 h 653"/>
                <a:gd name="T52" fmla="*/ 223 w 280"/>
                <a:gd name="T53" fmla="*/ 72 h 653"/>
                <a:gd name="T54" fmla="*/ 255 w 280"/>
                <a:gd name="T55" fmla="*/ 170 h 653"/>
                <a:gd name="T56" fmla="*/ 264 w 280"/>
                <a:gd name="T57" fmla="*/ 236 h 653"/>
                <a:gd name="T58" fmla="*/ 254 w 280"/>
                <a:gd name="T59" fmla="*/ 301 h 653"/>
                <a:gd name="T60" fmla="*/ 235 w 280"/>
                <a:gd name="T61" fmla="*/ 261 h 653"/>
                <a:gd name="T62" fmla="*/ 224 w 280"/>
                <a:gd name="T63" fmla="*/ 235 h 653"/>
                <a:gd name="T64" fmla="*/ 211 w 280"/>
                <a:gd name="T65" fmla="*/ 207 h 653"/>
                <a:gd name="T66" fmla="*/ 196 w 280"/>
                <a:gd name="T67" fmla="*/ 179 h 653"/>
                <a:gd name="T68" fmla="*/ 113 w 280"/>
                <a:gd name="T69" fmla="*/ 75 h 653"/>
                <a:gd name="T70" fmla="*/ 98 w 280"/>
                <a:gd name="T71" fmla="*/ 79 h 653"/>
                <a:gd name="T72" fmla="*/ 155 w 280"/>
                <a:gd name="T73" fmla="*/ 166 h 653"/>
                <a:gd name="T74" fmla="*/ 44 w 280"/>
                <a:gd name="T75" fmla="*/ 5 h 653"/>
                <a:gd name="T76" fmla="*/ 56 w 280"/>
                <a:gd name="T77" fmla="*/ 57 h 653"/>
                <a:gd name="T78" fmla="*/ 32 w 280"/>
                <a:gd name="T79" fmla="*/ 30 h 653"/>
                <a:gd name="T80" fmla="*/ 4 w 280"/>
                <a:gd name="T81" fmla="*/ 20 h 653"/>
                <a:gd name="T82" fmla="*/ 33 w 280"/>
                <a:gd name="T83" fmla="*/ 64 h 653"/>
                <a:gd name="T84" fmla="*/ 85 w 280"/>
                <a:gd name="T85" fmla="*/ 138 h 653"/>
                <a:gd name="T86" fmla="*/ 104 w 280"/>
                <a:gd name="T87" fmla="*/ 167 h 653"/>
                <a:gd name="T88" fmla="*/ 129 w 280"/>
                <a:gd name="T89" fmla="*/ 195 h 653"/>
                <a:gd name="T90" fmla="*/ 152 w 280"/>
                <a:gd name="T91" fmla="*/ 223 h 653"/>
                <a:gd name="T92" fmla="*/ 171 w 280"/>
                <a:gd name="T93" fmla="*/ 251 h 653"/>
                <a:gd name="T94" fmla="*/ 177 w 280"/>
                <a:gd name="T95" fmla="*/ 295 h 653"/>
                <a:gd name="T96" fmla="*/ 163 w 280"/>
                <a:gd name="T97" fmla="*/ 269 h 653"/>
                <a:gd name="T98" fmla="*/ 144 w 280"/>
                <a:gd name="T99" fmla="*/ 242 h 653"/>
                <a:gd name="T100" fmla="*/ 120 w 280"/>
                <a:gd name="T101" fmla="*/ 217 h 653"/>
                <a:gd name="T102" fmla="*/ 95 w 280"/>
                <a:gd name="T103" fmla="*/ 191 h 653"/>
                <a:gd name="T104" fmla="*/ 120 w 280"/>
                <a:gd name="T105" fmla="*/ 259 h 653"/>
                <a:gd name="T106" fmla="*/ 166 w 280"/>
                <a:gd name="T107" fmla="*/ 335 h 653"/>
                <a:gd name="T108" fmla="*/ 174 w 280"/>
                <a:gd name="T109" fmla="*/ 441 h 653"/>
                <a:gd name="T110" fmla="*/ 160 w 280"/>
                <a:gd name="T111" fmla="*/ 469 h 65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0"/>
                <a:gd name="T169" fmla="*/ 0 h 653"/>
                <a:gd name="T170" fmla="*/ 280 w 280"/>
                <a:gd name="T171" fmla="*/ 653 h 65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0" h="653">
                  <a:moveTo>
                    <a:pt x="145" y="491"/>
                  </a:moveTo>
                  <a:lnTo>
                    <a:pt x="151" y="500"/>
                  </a:lnTo>
                  <a:lnTo>
                    <a:pt x="163" y="491"/>
                  </a:lnTo>
                  <a:lnTo>
                    <a:pt x="163" y="498"/>
                  </a:lnTo>
                  <a:lnTo>
                    <a:pt x="160" y="506"/>
                  </a:lnTo>
                  <a:lnTo>
                    <a:pt x="155" y="513"/>
                  </a:lnTo>
                  <a:lnTo>
                    <a:pt x="151" y="520"/>
                  </a:lnTo>
                  <a:lnTo>
                    <a:pt x="145" y="528"/>
                  </a:lnTo>
                  <a:lnTo>
                    <a:pt x="139" y="534"/>
                  </a:lnTo>
                  <a:lnTo>
                    <a:pt x="133" y="541"/>
                  </a:lnTo>
                  <a:lnTo>
                    <a:pt x="129" y="548"/>
                  </a:lnTo>
                  <a:lnTo>
                    <a:pt x="126" y="554"/>
                  </a:lnTo>
                  <a:lnTo>
                    <a:pt x="123" y="562"/>
                  </a:lnTo>
                  <a:lnTo>
                    <a:pt x="120" y="568"/>
                  </a:lnTo>
                  <a:lnTo>
                    <a:pt x="117" y="575"/>
                  </a:lnTo>
                  <a:lnTo>
                    <a:pt x="114" y="581"/>
                  </a:lnTo>
                  <a:lnTo>
                    <a:pt x="111" y="588"/>
                  </a:lnTo>
                  <a:lnTo>
                    <a:pt x="108" y="594"/>
                  </a:lnTo>
                  <a:lnTo>
                    <a:pt x="105" y="601"/>
                  </a:lnTo>
                  <a:lnTo>
                    <a:pt x="102" y="607"/>
                  </a:lnTo>
                  <a:lnTo>
                    <a:pt x="101" y="613"/>
                  </a:lnTo>
                  <a:lnTo>
                    <a:pt x="98" y="621"/>
                  </a:lnTo>
                  <a:lnTo>
                    <a:pt x="97" y="626"/>
                  </a:lnTo>
                  <a:lnTo>
                    <a:pt x="94" y="632"/>
                  </a:lnTo>
                  <a:lnTo>
                    <a:pt x="92" y="640"/>
                  </a:lnTo>
                  <a:lnTo>
                    <a:pt x="91" y="646"/>
                  </a:lnTo>
                  <a:lnTo>
                    <a:pt x="89" y="653"/>
                  </a:lnTo>
                  <a:lnTo>
                    <a:pt x="127" y="576"/>
                  </a:lnTo>
                  <a:lnTo>
                    <a:pt x="139" y="560"/>
                  </a:lnTo>
                  <a:lnTo>
                    <a:pt x="145" y="596"/>
                  </a:lnTo>
                  <a:lnTo>
                    <a:pt x="133" y="641"/>
                  </a:lnTo>
                  <a:lnTo>
                    <a:pt x="138" y="649"/>
                  </a:lnTo>
                  <a:lnTo>
                    <a:pt x="147" y="649"/>
                  </a:lnTo>
                  <a:lnTo>
                    <a:pt x="154" y="638"/>
                  </a:lnTo>
                  <a:lnTo>
                    <a:pt x="166" y="573"/>
                  </a:lnTo>
                  <a:lnTo>
                    <a:pt x="171" y="573"/>
                  </a:lnTo>
                  <a:lnTo>
                    <a:pt x="166" y="621"/>
                  </a:lnTo>
                  <a:lnTo>
                    <a:pt x="169" y="631"/>
                  </a:lnTo>
                  <a:lnTo>
                    <a:pt x="176" y="628"/>
                  </a:lnTo>
                  <a:lnTo>
                    <a:pt x="183" y="615"/>
                  </a:lnTo>
                  <a:lnTo>
                    <a:pt x="189" y="615"/>
                  </a:lnTo>
                  <a:lnTo>
                    <a:pt x="196" y="597"/>
                  </a:lnTo>
                  <a:lnTo>
                    <a:pt x="199" y="575"/>
                  </a:lnTo>
                  <a:lnTo>
                    <a:pt x="205" y="575"/>
                  </a:lnTo>
                  <a:lnTo>
                    <a:pt x="202" y="565"/>
                  </a:lnTo>
                  <a:lnTo>
                    <a:pt x="198" y="529"/>
                  </a:lnTo>
                  <a:lnTo>
                    <a:pt x="196" y="482"/>
                  </a:lnTo>
                  <a:lnTo>
                    <a:pt x="189" y="500"/>
                  </a:lnTo>
                  <a:lnTo>
                    <a:pt x="177" y="528"/>
                  </a:lnTo>
                  <a:lnTo>
                    <a:pt x="180" y="512"/>
                  </a:lnTo>
                  <a:lnTo>
                    <a:pt x="183" y="495"/>
                  </a:lnTo>
                  <a:lnTo>
                    <a:pt x="188" y="481"/>
                  </a:lnTo>
                  <a:lnTo>
                    <a:pt x="192" y="465"/>
                  </a:lnTo>
                  <a:lnTo>
                    <a:pt x="196" y="448"/>
                  </a:lnTo>
                  <a:lnTo>
                    <a:pt x="202" y="432"/>
                  </a:lnTo>
                  <a:lnTo>
                    <a:pt x="207" y="417"/>
                  </a:lnTo>
                  <a:lnTo>
                    <a:pt x="211" y="401"/>
                  </a:lnTo>
                  <a:lnTo>
                    <a:pt x="216" y="385"/>
                  </a:lnTo>
                  <a:lnTo>
                    <a:pt x="220" y="369"/>
                  </a:lnTo>
                  <a:lnTo>
                    <a:pt x="223" y="354"/>
                  </a:lnTo>
                  <a:lnTo>
                    <a:pt x="224" y="338"/>
                  </a:lnTo>
                  <a:lnTo>
                    <a:pt x="226" y="322"/>
                  </a:lnTo>
                  <a:lnTo>
                    <a:pt x="224" y="307"/>
                  </a:lnTo>
                  <a:lnTo>
                    <a:pt x="223" y="291"/>
                  </a:lnTo>
                  <a:lnTo>
                    <a:pt x="218" y="276"/>
                  </a:lnTo>
                  <a:lnTo>
                    <a:pt x="220" y="272"/>
                  </a:lnTo>
                  <a:lnTo>
                    <a:pt x="224" y="281"/>
                  </a:lnTo>
                  <a:lnTo>
                    <a:pt x="235" y="351"/>
                  </a:lnTo>
                  <a:lnTo>
                    <a:pt x="229" y="472"/>
                  </a:lnTo>
                  <a:lnTo>
                    <a:pt x="239" y="478"/>
                  </a:lnTo>
                  <a:lnTo>
                    <a:pt x="246" y="478"/>
                  </a:lnTo>
                  <a:lnTo>
                    <a:pt x="257" y="406"/>
                  </a:lnTo>
                  <a:lnTo>
                    <a:pt x="265" y="384"/>
                  </a:lnTo>
                  <a:lnTo>
                    <a:pt x="271" y="360"/>
                  </a:lnTo>
                  <a:lnTo>
                    <a:pt x="276" y="338"/>
                  </a:lnTo>
                  <a:lnTo>
                    <a:pt x="277" y="316"/>
                  </a:lnTo>
                  <a:lnTo>
                    <a:pt x="279" y="292"/>
                  </a:lnTo>
                  <a:lnTo>
                    <a:pt x="279" y="269"/>
                  </a:lnTo>
                  <a:lnTo>
                    <a:pt x="279" y="245"/>
                  </a:lnTo>
                  <a:lnTo>
                    <a:pt x="277" y="223"/>
                  </a:lnTo>
                  <a:lnTo>
                    <a:pt x="279" y="213"/>
                  </a:lnTo>
                  <a:lnTo>
                    <a:pt x="280" y="203"/>
                  </a:lnTo>
                  <a:lnTo>
                    <a:pt x="279" y="192"/>
                  </a:lnTo>
                  <a:lnTo>
                    <a:pt x="279" y="183"/>
                  </a:lnTo>
                  <a:lnTo>
                    <a:pt x="277" y="173"/>
                  </a:lnTo>
                  <a:lnTo>
                    <a:pt x="276" y="163"/>
                  </a:lnTo>
                  <a:lnTo>
                    <a:pt x="274" y="153"/>
                  </a:lnTo>
                  <a:lnTo>
                    <a:pt x="271" y="142"/>
                  </a:lnTo>
                  <a:lnTo>
                    <a:pt x="270" y="135"/>
                  </a:lnTo>
                  <a:lnTo>
                    <a:pt x="267" y="129"/>
                  </a:lnTo>
                  <a:lnTo>
                    <a:pt x="265" y="122"/>
                  </a:lnTo>
                  <a:lnTo>
                    <a:pt x="262" y="116"/>
                  </a:lnTo>
                  <a:lnTo>
                    <a:pt x="260" y="110"/>
                  </a:lnTo>
                  <a:lnTo>
                    <a:pt x="258" y="103"/>
                  </a:lnTo>
                  <a:lnTo>
                    <a:pt x="255" y="97"/>
                  </a:lnTo>
                  <a:lnTo>
                    <a:pt x="252" y="91"/>
                  </a:lnTo>
                  <a:lnTo>
                    <a:pt x="249" y="83"/>
                  </a:lnTo>
                  <a:lnTo>
                    <a:pt x="245" y="78"/>
                  </a:lnTo>
                  <a:lnTo>
                    <a:pt x="242" y="72"/>
                  </a:lnTo>
                  <a:lnTo>
                    <a:pt x="239" y="64"/>
                  </a:lnTo>
                  <a:lnTo>
                    <a:pt x="235" y="58"/>
                  </a:lnTo>
                  <a:lnTo>
                    <a:pt x="230" y="51"/>
                  </a:lnTo>
                  <a:lnTo>
                    <a:pt x="227" y="45"/>
                  </a:lnTo>
                  <a:lnTo>
                    <a:pt x="223" y="38"/>
                  </a:lnTo>
                  <a:lnTo>
                    <a:pt x="214" y="33"/>
                  </a:lnTo>
                  <a:lnTo>
                    <a:pt x="213" y="38"/>
                  </a:lnTo>
                  <a:lnTo>
                    <a:pt x="202" y="33"/>
                  </a:lnTo>
                  <a:lnTo>
                    <a:pt x="223" y="72"/>
                  </a:lnTo>
                  <a:lnTo>
                    <a:pt x="227" y="82"/>
                  </a:lnTo>
                  <a:lnTo>
                    <a:pt x="227" y="95"/>
                  </a:lnTo>
                  <a:lnTo>
                    <a:pt x="239" y="123"/>
                  </a:lnTo>
                  <a:lnTo>
                    <a:pt x="255" y="170"/>
                  </a:lnTo>
                  <a:lnTo>
                    <a:pt x="258" y="188"/>
                  </a:lnTo>
                  <a:lnTo>
                    <a:pt x="260" y="204"/>
                  </a:lnTo>
                  <a:lnTo>
                    <a:pt x="262" y="220"/>
                  </a:lnTo>
                  <a:lnTo>
                    <a:pt x="264" y="236"/>
                  </a:lnTo>
                  <a:lnTo>
                    <a:pt x="262" y="253"/>
                  </a:lnTo>
                  <a:lnTo>
                    <a:pt x="261" y="269"/>
                  </a:lnTo>
                  <a:lnTo>
                    <a:pt x="258" y="285"/>
                  </a:lnTo>
                  <a:lnTo>
                    <a:pt x="254" y="301"/>
                  </a:lnTo>
                  <a:lnTo>
                    <a:pt x="248" y="301"/>
                  </a:lnTo>
                  <a:lnTo>
                    <a:pt x="239" y="276"/>
                  </a:lnTo>
                  <a:lnTo>
                    <a:pt x="238" y="269"/>
                  </a:lnTo>
                  <a:lnTo>
                    <a:pt x="235" y="261"/>
                  </a:lnTo>
                  <a:lnTo>
                    <a:pt x="233" y="256"/>
                  </a:lnTo>
                  <a:lnTo>
                    <a:pt x="230" y="248"/>
                  </a:lnTo>
                  <a:lnTo>
                    <a:pt x="227" y="241"/>
                  </a:lnTo>
                  <a:lnTo>
                    <a:pt x="224" y="235"/>
                  </a:lnTo>
                  <a:lnTo>
                    <a:pt x="221" y="228"/>
                  </a:lnTo>
                  <a:lnTo>
                    <a:pt x="218" y="220"/>
                  </a:lnTo>
                  <a:lnTo>
                    <a:pt x="216" y="214"/>
                  </a:lnTo>
                  <a:lnTo>
                    <a:pt x="211" y="207"/>
                  </a:lnTo>
                  <a:lnTo>
                    <a:pt x="208" y="200"/>
                  </a:lnTo>
                  <a:lnTo>
                    <a:pt x="204" y="194"/>
                  </a:lnTo>
                  <a:lnTo>
                    <a:pt x="201" y="186"/>
                  </a:lnTo>
                  <a:lnTo>
                    <a:pt x="196" y="179"/>
                  </a:lnTo>
                  <a:lnTo>
                    <a:pt x="192" y="172"/>
                  </a:lnTo>
                  <a:lnTo>
                    <a:pt x="188" y="166"/>
                  </a:lnTo>
                  <a:lnTo>
                    <a:pt x="116" y="80"/>
                  </a:lnTo>
                  <a:lnTo>
                    <a:pt x="113" y="75"/>
                  </a:lnTo>
                  <a:lnTo>
                    <a:pt x="94" y="48"/>
                  </a:lnTo>
                  <a:lnTo>
                    <a:pt x="72" y="22"/>
                  </a:lnTo>
                  <a:lnTo>
                    <a:pt x="63" y="25"/>
                  </a:lnTo>
                  <a:lnTo>
                    <a:pt x="98" y="79"/>
                  </a:lnTo>
                  <a:lnTo>
                    <a:pt x="136" y="139"/>
                  </a:lnTo>
                  <a:lnTo>
                    <a:pt x="152" y="161"/>
                  </a:lnTo>
                  <a:lnTo>
                    <a:pt x="161" y="175"/>
                  </a:lnTo>
                  <a:lnTo>
                    <a:pt x="155" y="166"/>
                  </a:lnTo>
                  <a:lnTo>
                    <a:pt x="127" y="136"/>
                  </a:lnTo>
                  <a:lnTo>
                    <a:pt x="116" y="120"/>
                  </a:lnTo>
                  <a:lnTo>
                    <a:pt x="107" y="101"/>
                  </a:lnTo>
                  <a:lnTo>
                    <a:pt x="44" y="5"/>
                  </a:lnTo>
                  <a:lnTo>
                    <a:pt x="32" y="5"/>
                  </a:lnTo>
                  <a:lnTo>
                    <a:pt x="36" y="20"/>
                  </a:lnTo>
                  <a:lnTo>
                    <a:pt x="39" y="29"/>
                  </a:lnTo>
                  <a:lnTo>
                    <a:pt x="56" y="57"/>
                  </a:lnTo>
                  <a:lnTo>
                    <a:pt x="45" y="55"/>
                  </a:lnTo>
                  <a:lnTo>
                    <a:pt x="35" y="41"/>
                  </a:lnTo>
                  <a:lnTo>
                    <a:pt x="35" y="35"/>
                  </a:lnTo>
                  <a:lnTo>
                    <a:pt x="32" y="30"/>
                  </a:lnTo>
                  <a:lnTo>
                    <a:pt x="28" y="22"/>
                  </a:lnTo>
                  <a:lnTo>
                    <a:pt x="4" y="0"/>
                  </a:lnTo>
                  <a:lnTo>
                    <a:pt x="0" y="17"/>
                  </a:lnTo>
                  <a:lnTo>
                    <a:pt x="4" y="20"/>
                  </a:lnTo>
                  <a:lnTo>
                    <a:pt x="25" y="48"/>
                  </a:lnTo>
                  <a:lnTo>
                    <a:pt x="28" y="51"/>
                  </a:lnTo>
                  <a:lnTo>
                    <a:pt x="29" y="55"/>
                  </a:lnTo>
                  <a:lnTo>
                    <a:pt x="33" y="64"/>
                  </a:lnTo>
                  <a:lnTo>
                    <a:pt x="41" y="73"/>
                  </a:lnTo>
                  <a:lnTo>
                    <a:pt x="56" y="100"/>
                  </a:lnTo>
                  <a:lnTo>
                    <a:pt x="66" y="114"/>
                  </a:lnTo>
                  <a:lnTo>
                    <a:pt x="85" y="138"/>
                  </a:lnTo>
                  <a:lnTo>
                    <a:pt x="89" y="145"/>
                  </a:lnTo>
                  <a:lnTo>
                    <a:pt x="94" y="153"/>
                  </a:lnTo>
                  <a:lnTo>
                    <a:pt x="100" y="160"/>
                  </a:lnTo>
                  <a:lnTo>
                    <a:pt x="104" y="167"/>
                  </a:lnTo>
                  <a:lnTo>
                    <a:pt x="110" y="175"/>
                  </a:lnTo>
                  <a:lnTo>
                    <a:pt x="116" y="182"/>
                  </a:lnTo>
                  <a:lnTo>
                    <a:pt x="122" y="188"/>
                  </a:lnTo>
                  <a:lnTo>
                    <a:pt x="129" y="195"/>
                  </a:lnTo>
                  <a:lnTo>
                    <a:pt x="135" y="203"/>
                  </a:lnTo>
                  <a:lnTo>
                    <a:pt x="141" y="210"/>
                  </a:lnTo>
                  <a:lnTo>
                    <a:pt x="147" y="217"/>
                  </a:lnTo>
                  <a:lnTo>
                    <a:pt x="152" y="223"/>
                  </a:lnTo>
                  <a:lnTo>
                    <a:pt x="157" y="231"/>
                  </a:lnTo>
                  <a:lnTo>
                    <a:pt x="163" y="238"/>
                  </a:lnTo>
                  <a:lnTo>
                    <a:pt x="167" y="245"/>
                  </a:lnTo>
                  <a:lnTo>
                    <a:pt x="171" y="251"/>
                  </a:lnTo>
                  <a:lnTo>
                    <a:pt x="174" y="261"/>
                  </a:lnTo>
                  <a:lnTo>
                    <a:pt x="186" y="295"/>
                  </a:lnTo>
                  <a:lnTo>
                    <a:pt x="183" y="291"/>
                  </a:lnTo>
                  <a:lnTo>
                    <a:pt x="177" y="295"/>
                  </a:lnTo>
                  <a:lnTo>
                    <a:pt x="174" y="289"/>
                  </a:lnTo>
                  <a:lnTo>
                    <a:pt x="171" y="282"/>
                  </a:lnTo>
                  <a:lnTo>
                    <a:pt x="167" y="276"/>
                  </a:lnTo>
                  <a:lnTo>
                    <a:pt x="163" y="269"/>
                  </a:lnTo>
                  <a:lnTo>
                    <a:pt x="158" y="263"/>
                  </a:lnTo>
                  <a:lnTo>
                    <a:pt x="154" y="256"/>
                  </a:lnTo>
                  <a:lnTo>
                    <a:pt x="148" y="250"/>
                  </a:lnTo>
                  <a:lnTo>
                    <a:pt x="144" y="242"/>
                  </a:lnTo>
                  <a:lnTo>
                    <a:pt x="138" y="236"/>
                  </a:lnTo>
                  <a:lnTo>
                    <a:pt x="132" y="231"/>
                  </a:lnTo>
                  <a:lnTo>
                    <a:pt x="126" y="223"/>
                  </a:lnTo>
                  <a:lnTo>
                    <a:pt x="120" y="217"/>
                  </a:lnTo>
                  <a:lnTo>
                    <a:pt x="113" y="210"/>
                  </a:lnTo>
                  <a:lnTo>
                    <a:pt x="107" y="204"/>
                  </a:lnTo>
                  <a:lnTo>
                    <a:pt x="101" y="198"/>
                  </a:lnTo>
                  <a:lnTo>
                    <a:pt x="95" y="191"/>
                  </a:lnTo>
                  <a:lnTo>
                    <a:pt x="85" y="183"/>
                  </a:lnTo>
                  <a:lnTo>
                    <a:pt x="54" y="160"/>
                  </a:lnTo>
                  <a:lnTo>
                    <a:pt x="66" y="188"/>
                  </a:lnTo>
                  <a:lnTo>
                    <a:pt x="120" y="259"/>
                  </a:lnTo>
                  <a:lnTo>
                    <a:pt x="123" y="269"/>
                  </a:lnTo>
                  <a:lnTo>
                    <a:pt x="147" y="294"/>
                  </a:lnTo>
                  <a:lnTo>
                    <a:pt x="163" y="323"/>
                  </a:lnTo>
                  <a:lnTo>
                    <a:pt x="166" y="335"/>
                  </a:lnTo>
                  <a:lnTo>
                    <a:pt x="173" y="344"/>
                  </a:lnTo>
                  <a:lnTo>
                    <a:pt x="177" y="353"/>
                  </a:lnTo>
                  <a:lnTo>
                    <a:pt x="177" y="434"/>
                  </a:lnTo>
                  <a:lnTo>
                    <a:pt x="174" y="441"/>
                  </a:lnTo>
                  <a:lnTo>
                    <a:pt x="171" y="447"/>
                  </a:lnTo>
                  <a:lnTo>
                    <a:pt x="167" y="454"/>
                  </a:lnTo>
                  <a:lnTo>
                    <a:pt x="164" y="462"/>
                  </a:lnTo>
                  <a:lnTo>
                    <a:pt x="160" y="469"/>
                  </a:lnTo>
                  <a:lnTo>
                    <a:pt x="155" y="476"/>
                  </a:lnTo>
                  <a:lnTo>
                    <a:pt x="151" y="484"/>
                  </a:lnTo>
                  <a:lnTo>
                    <a:pt x="145" y="491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46"/>
            <p:cNvSpPr>
              <a:spLocks/>
            </p:cNvSpPr>
            <p:nvPr/>
          </p:nvSpPr>
          <p:spPr bwMode="auto">
            <a:xfrm>
              <a:off x="2387" y="1684"/>
              <a:ext cx="199" cy="384"/>
            </a:xfrm>
            <a:custGeom>
              <a:avLst/>
              <a:gdLst>
                <a:gd name="T0" fmla="*/ 179 w 199"/>
                <a:gd name="T1" fmla="*/ 84 h 384"/>
                <a:gd name="T2" fmla="*/ 172 w 199"/>
                <a:gd name="T3" fmla="*/ 109 h 384"/>
                <a:gd name="T4" fmla="*/ 160 w 199"/>
                <a:gd name="T5" fmla="*/ 119 h 384"/>
                <a:gd name="T6" fmla="*/ 141 w 199"/>
                <a:gd name="T7" fmla="*/ 144 h 384"/>
                <a:gd name="T8" fmla="*/ 136 w 199"/>
                <a:gd name="T9" fmla="*/ 154 h 384"/>
                <a:gd name="T10" fmla="*/ 132 w 199"/>
                <a:gd name="T11" fmla="*/ 165 h 384"/>
                <a:gd name="T12" fmla="*/ 127 w 199"/>
                <a:gd name="T13" fmla="*/ 175 h 384"/>
                <a:gd name="T14" fmla="*/ 122 w 199"/>
                <a:gd name="T15" fmla="*/ 185 h 384"/>
                <a:gd name="T16" fmla="*/ 116 w 199"/>
                <a:gd name="T17" fmla="*/ 196 h 384"/>
                <a:gd name="T18" fmla="*/ 108 w 199"/>
                <a:gd name="T19" fmla="*/ 206 h 384"/>
                <a:gd name="T20" fmla="*/ 98 w 199"/>
                <a:gd name="T21" fmla="*/ 216 h 384"/>
                <a:gd name="T22" fmla="*/ 85 w 199"/>
                <a:gd name="T23" fmla="*/ 231 h 384"/>
                <a:gd name="T24" fmla="*/ 101 w 199"/>
                <a:gd name="T25" fmla="*/ 230 h 384"/>
                <a:gd name="T26" fmla="*/ 89 w 199"/>
                <a:gd name="T27" fmla="*/ 271 h 384"/>
                <a:gd name="T28" fmla="*/ 97 w 199"/>
                <a:gd name="T29" fmla="*/ 287 h 384"/>
                <a:gd name="T30" fmla="*/ 105 w 199"/>
                <a:gd name="T31" fmla="*/ 318 h 384"/>
                <a:gd name="T32" fmla="*/ 119 w 199"/>
                <a:gd name="T33" fmla="*/ 321 h 384"/>
                <a:gd name="T34" fmla="*/ 120 w 199"/>
                <a:gd name="T35" fmla="*/ 380 h 384"/>
                <a:gd name="T36" fmla="*/ 111 w 199"/>
                <a:gd name="T37" fmla="*/ 363 h 384"/>
                <a:gd name="T38" fmla="*/ 89 w 199"/>
                <a:gd name="T39" fmla="*/ 305 h 384"/>
                <a:gd name="T40" fmla="*/ 78 w 199"/>
                <a:gd name="T41" fmla="*/ 290 h 384"/>
                <a:gd name="T42" fmla="*/ 76 w 199"/>
                <a:gd name="T43" fmla="*/ 271 h 384"/>
                <a:gd name="T44" fmla="*/ 66 w 199"/>
                <a:gd name="T45" fmla="*/ 271 h 384"/>
                <a:gd name="T46" fmla="*/ 60 w 199"/>
                <a:gd name="T47" fmla="*/ 280 h 384"/>
                <a:gd name="T48" fmla="*/ 57 w 199"/>
                <a:gd name="T49" fmla="*/ 291 h 384"/>
                <a:gd name="T50" fmla="*/ 54 w 199"/>
                <a:gd name="T51" fmla="*/ 302 h 384"/>
                <a:gd name="T52" fmla="*/ 47 w 199"/>
                <a:gd name="T53" fmla="*/ 309 h 384"/>
                <a:gd name="T54" fmla="*/ 69 w 199"/>
                <a:gd name="T55" fmla="*/ 224 h 384"/>
                <a:gd name="T56" fmla="*/ 85 w 199"/>
                <a:gd name="T57" fmla="*/ 182 h 384"/>
                <a:gd name="T58" fmla="*/ 88 w 199"/>
                <a:gd name="T59" fmla="*/ 131 h 384"/>
                <a:gd name="T60" fmla="*/ 75 w 199"/>
                <a:gd name="T61" fmla="*/ 118 h 384"/>
                <a:gd name="T62" fmla="*/ 63 w 199"/>
                <a:gd name="T63" fmla="*/ 132 h 384"/>
                <a:gd name="T64" fmla="*/ 44 w 199"/>
                <a:gd name="T65" fmla="*/ 169 h 384"/>
                <a:gd name="T66" fmla="*/ 48 w 199"/>
                <a:gd name="T67" fmla="*/ 150 h 384"/>
                <a:gd name="T68" fmla="*/ 45 w 199"/>
                <a:gd name="T69" fmla="*/ 125 h 384"/>
                <a:gd name="T70" fmla="*/ 50 w 199"/>
                <a:gd name="T71" fmla="*/ 81 h 384"/>
                <a:gd name="T72" fmla="*/ 41 w 199"/>
                <a:gd name="T73" fmla="*/ 81 h 384"/>
                <a:gd name="T74" fmla="*/ 28 w 199"/>
                <a:gd name="T75" fmla="*/ 99 h 384"/>
                <a:gd name="T76" fmla="*/ 16 w 199"/>
                <a:gd name="T77" fmla="*/ 135 h 384"/>
                <a:gd name="T78" fmla="*/ 10 w 199"/>
                <a:gd name="T79" fmla="*/ 138 h 384"/>
                <a:gd name="T80" fmla="*/ 1 w 199"/>
                <a:gd name="T81" fmla="*/ 134 h 384"/>
                <a:gd name="T82" fmla="*/ 0 w 199"/>
                <a:gd name="T83" fmla="*/ 118 h 384"/>
                <a:gd name="T84" fmla="*/ 17 w 199"/>
                <a:gd name="T85" fmla="*/ 66 h 384"/>
                <a:gd name="T86" fmla="*/ 57 w 199"/>
                <a:gd name="T87" fmla="*/ 7 h 384"/>
                <a:gd name="T88" fmla="*/ 82 w 199"/>
                <a:gd name="T89" fmla="*/ 0 h 384"/>
                <a:gd name="T90" fmla="*/ 85 w 199"/>
                <a:gd name="T91" fmla="*/ 16 h 384"/>
                <a:gd name="T92" fmla="*/ 85 w 199"/>
                <a:gd name="T93" fmla="*/ 53 h 384"/>
                <a:gd name="T94" fmla="*/ 97 w 199"/>
                <a:gd name="T95" fmla="*/ 44 h 384"/>
                <a:gd name="T96" fmla="*/ 119 w 199"/>
                <a:gd name="T97" fmla="*/ 51 h 384"/>
                <a:gd name="T98" fmla="*/ 119 w 199"/>
                <a:gd name="T99" fmla="*/ 69 h 384"/>
                <a:gd name="T100" fmla="*/ 129 w 199"/>
                <a:gd name="T101" fmla="*/ 122 h 384"/>
                <a:gd name="T102" fmla="*/ 160 w 199"/>
                <a:gd name="T103" fmla="*/ 65 h 384"/>
                <a:gd name="T104" fmla="*/ 173 w 199"/>
                <a:gd name="T105" fmla="*/ 37 h 384"/>
                <a:gd name="T106" fmla="*/ 199 w 199"/>
                <a:gd name="T107" fmla="*/ 121 h 3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9"/>
                <a:gd name="T163" fmla="*/ 0 h 384"/>
                <a:gd name="T164" fmla="*/ 199 w 199"/>
                <a:gd name="T165" fmla="*/ 384 h 38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9" h="384">
                  <a:moveTo>
                    <a:pt x="199" y="121"/>
                  </a:moveTo>
                  <a:lnTo>
                    <a:pt x="179" y="84"/>
                  </a:lnTo>
                  <a:lnTo>
                    <a:pt x="179" y="96"/>
                  </a:lnTo>
                  <a:lnTo>
                    <a:pt x="172" y="109"/>
                  </a:lnTo>
                  <a:lnTo>
                    <a:pt x="164" y="110"/>
                  </a:lnTo>
                  <a:lnTo>
                    <a:pt x="160" y="119"/>
                  </a:lnTo>
                  <a:lnTo>
                    <a:pt x="144" y="140"/>
                  </a:lnTo>
                  <a:lnTo>
                    <a:pt x="141" y="144"/>
                  </a:lnTo>
                  <a:lnTo>
                    <a:pt x="138" y="150"/>
                  </a:lnTo>
                  <a:lnTo>
                    <a:pt x="136" y="154"/>
                  </a:lnTo>
                  <a:lnTo>
                    <a:pt x="133" y="160"/>
                  </a:lnTo>
                  <a:lnTo>
                    <a:pt x="132" y="165"/>
                  </a:lnTo>
                  <a:lnTo>
                    <a:pt x="129" y="169"/>
                  </a:lnTo>
                  <a:lnTo>
                    <a:pt x="127" y="175"/>
                  </a:lnTo>
                  <a:lnTo>
                    <a:pt x="125" y="181"/>
                  </a:lnTo>
                  <a:lnTo>
                    <a:pt x="122" y="185"/>
                  </a:lnTo>
                  <a:lnTo>
                    <a:pt x="119" y="191"/>
                  </a:lnTo>
                  <a:lnTo>
                    <a:pt x="116" y="196"/>
                  </a:lnTo>
                  <a:lnTo>
                    <a:pt x="113" y="202"/>
                  </a:lnTo>
                  <a:lnTo>
                    <a:pt x="108" y="206"/>
                  </a:lnTo>
                  <a:lnTo>
                    <a:pt x="104" y="210"/>
                  </a:lnTo>
                  <a:lnTo>
                    <a:pt x="98" y="216"/>
                  </a:lnTo>
                  <a:lnTo>
                    <a:pt x="92" y="221"/>
                  </a:lnTo>
                  <a:lnTo>
                    <a:pt x="85" y="231"/>
                  </a:lnTo>
                  <a:lnTo>
                    <a:pt x="91" y="231"/>
                  </a:lnTo>
                  <a:lnTo>
                    <a:pt x="101" y="230"/>
                  </a:lnTo>
                  <a:lnTo>
                    <a:pt x="91" y="255"/>
                  </a:lnTo>
                  <a:lnTo>
                    <a:pt x="89" y="271"/>
                  </a:lnTo>
                  <a:lnTo>
                    <a:pt x="91" y="281"/>
                  </a:lnTo>
                  <a:lnTo>
                    <a:pt x="97" y="287"/>
                  </a:lnTo>
                  <a:lnTo>
                    <a:pt x="98" y="312"/>
                  </a:lnTo>
                  <a:lnTo>
                    <a:pt x="105" y="318"/>
                  </a:lnTo>
                  <a:lnTo>
                    <a:pt x="107" y="324"/>
                  </a:lnTo>
                  <a:lnTo>
                    <a:pt x="119" y="321"/>
                  </a:lnTo>
                  <a:lnTo>
                    <a:pt x="130" y="384"/>
                  </a:lnTo>
                  <a:lnTo>
                    <a:pt x="120" y="380"/>
                  </a:lnTo>
                  <a:lnTo>
                    <a:pt x="113" y="368"/>
                  </a:lnTo>
                  <a:lnTo>
                    <a:pt x="111" y="363"/>
                  </a:lnTo>
                  <a:lnTo>
                    <a:pt x="91" y="331"/>
                  </a:lnTo>
                  <a:lnTo>
                    <a:pt x="89" y="305"/>
                  </a:lnTo>
                  <a:lnTo>
                    <a:pt x="78" y="309"/>
                  </a:lnTo>
                  <a:lnTo>
                    <a:pt x="78" y="290"/>
                  </a:lnTo>
                  <a:lnTo>
                    <a:pt x="69" y="290"/>
                  </a:lnTo>
                  <a:lnTo>
                    <a:pt x="76" y="271"/>
                  </a:lnTo>
                  <a:lnTo>
                    <a:pt x="72" y="266"/>
                  </a:lnTo>
                  <a:lnTo>
                    <a:pt x="66" y="271"/>
                  </a:lnTo>
                  <a:lnTo>
                    <a:pt x="63" y="275"/>
                  </a:lnTo>
                  <a:lnTo>
                    <a:pt x="60" y="280"/>
                  </a:lnTo>
                  <a:lnTo>
                    <a:pt x="57" y="285"/>
                  </a:lnTo>
                  <a:lnTo>
                    <a:pt x="57" y="291"/>
                  </a:lnTo>
                  <a:lnTo>
                    <a:pt x="56" y="296"/>
                  </a:lnTo>
                  <a:lnTo>
                    <a:pt x="54" y="302"/>
                  </a:lnTo>
                  <a:lnTo>
                    <a:pt x="53" y="306"/>
                  </a:lnTo>
                  <a:lnTo>
                    <a:pt x="47" y="309"/>
                  </a:lnTo>
                  <a:lnTo>
                    <a:pt x="41" y="287"/>
                  </a:lnTo>
                  <a:lnTo>
                    <a:pt x="69" y="224"/>
                  </a:lnTo>
                  <a:lnTo>
                    <a:pt x="85" y="187"/>
                  </a:lnTo>
                  <a:lnTo>
                    <a:pt x="85" y="182"/>
                  </a:lnTo>
                  <a:lnTo>
                    <a:pt x="91" y="149"/>
                  </a:lnTo>
                  <a:lnTo>
                    <a:pt x="88" y="131"/>
                  </a:lnTo>
                  <a:lnTo>
                    <a:pt x="82" y="122"/>
                  </a:lnTo>
                  <a:lnTo>
                    <a:pt x="75" y="118"/>
                  </a:lnTo>
                  <a:lnTo>
                    <a:pt x="75" y="132"/>
                  </a:lnTo>
                  <a:lnTo>
                    <a:pt x="63" y="132"/>
                  </a:lnTo>
                  <a:lnTo>
                    <a:pt x="53" y="166"/>
                  </a:lnTo>
                  <a:lnTo>
                    <a:pt x="44" y="169"/>
                  </a:lnTo>
                  <a:lnTo>
                    <a:pt x="48" y="154"/>
                  </a:lnTo>
                  <a:lnTo>
                    <a:pt x="48" y="150"/>
                  </a:lnTo>
                  <a:lnTo>
                    <a:pt x="38" y="147"/>
                  </a:lnTo>
                  <a:lnTo>
                    <a:pt x="45" y="125"/>
                  </a:lnTo>
                  <a:lnTo>
                    <a:pt x="45" y="116"/>
                  </a:lnTo>
                  <a:lnTo>
                    <a:pt x="50" y="81"/>
                  </a:lnTo>
                  <a:lnTo>
                    <a:pt x="45" y="81"/>
                  </a:lnTo>
                  <a:lnTo>
                    <a:pt x="41" y="81"/>
                  </a:lnTo>
                  <a:lnTo>
                    <a:pt x="32" y="99"/>
                  </a:lnTo>
                  <a:lnTo>
                    <a:pt x="28" y="99"/>
                  </a:lnTo>
                  <a:lnTo>
                    <a:pt x="22" y="135"/>
                  </a:lnTo>
                  <a:lnTo>
                    <a:pt x="16" y="135"/>
                  </a:lnTo>
                  <a:lnTo>
                    <a:pt x="12" y="156"/>
                  </a:lnTo>
                  <a:lnTo>
                    <a:pt x="10" y="138"/>
                  </a:lnTo>
                  <a:lnTo>
                    <a:pt x="9" y="134"/>
                  </a:lnTo>
                  <a:lnTo>
                    <a:pt x="1" y="134"/>
                  </a:lnTo>
                  <a:lnTo>
                    <a:pt x="3" y="121"/>
                  </a:lnTo>
                  <a:lnTo>
                    <a:pt x="0" y="118"/>
                  </a:lnTo>
                  <a:lnTo>
                    <a:pt x="12" y="66"/>
                  </a:lnTo>
                  <a:lnTo>
                    <a:pt x="17" y="66"/>
                  </a:lnTo>
                  <a:lnTo>
                    <a:pt x="32" y="44"/>
                  </a:lnTo>
                  <a:lnTo>
                    <a:pt x="57" y="7"/>
                  </a:lnTo>
                  <a:lnTo>
                    <a:pt x="66" y="7"/>
                  </a:lnTo>
                  <a:lnTo>
                    <a:pt x="82" y="0"/>
                  </a:lnTo>
                  <a:lnTo>
                    <a:pt x="85" y="3"/>
                  </a:lnTo>
                  <a:lnTo>
                    <a:pt x="85" y="16"/>
                  </a:lnTo>
                  <a:lnTo>
                    <a:pt x="83" y="49"/>
                  </a:lnTo>
                  <a:lnTo>
                    <a:pt x="85" y="53"/>
                  </a:lnTo>
                  <a:lnTo>
                    <a:pt x="92" y="54"/>
                  </a:lnTo>
                  <a:lnTo>
                    <a:pt x="97" y="44"/>
                  </a:lnTo>
                  <a:lnTo>
                    <a:pt x="107" y="51"/>
                  </a:lnTo>
                  <a:lnTo>
                    <a:pt x="119" y="51"/>
                  </a:lnTo>
                  <a:lnTo>
                    <a:pt x="116" y="66"/>
                  </a:lnTo>
                  <a:lnTo>
                    <a:pt x="119" y="69"/>
                  </a:lnTo>
                  <a:lnTo>
                    <a:pt x="107" y="160"/>
                  </a:lnTo>
                  <a:lnTo>
                    <a:pt x="129" y="122"/>
                  </a:lnTo>
                  <a:lnTo>
                    <a:pt x="148" y="62"/>
                  </a:lnTo>
                  <a:lnTo>
                    <a:pt x="160" y="65"/>
                  </a:lnTo>
                  <a:lnTo>
                    <a:pt x="166" y="49"/>
                  </a:lnTo>
                  <a:lnTo>
                    <a:pt x="173" y="37"/>
                  </a:lnTo>
                  <a:lnTo>
                    <a:pt x="186" y="32"/>
                  </a:lnTo>
                  <a:lnTo>
                    <a:pt x="199" y="121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2582" y="2180"/>
              <a:ext cx="216" cy="697"/>
            </a:xfrm>
            <a:custGeom>
              <a:avLst/>
              <a:gdLst>
                <a:gd name="T0" fmla="*/ 34 w 216"/>
                <a:gd name="T1" fmla="*/ 646 h 697"/>
                <a:gd name="T2" fmla="*/ 51 w 216"/>
                <a:gd name="T3" fmla="*/ 583 h 697"/>
                <a:gd name="T4" fmla="*/ 88 w 216"/>
                <a:gd name="T5" fmla="*/ 511 h 697"/>
                <a:gd name="T6" fmla="*/ 100 w 216"/>
                <a:gd name="T7" fmla="*/ 455 h 697"/>
                <a:gd name="T8" fmla="*/ 112 w 216"/>
                <a:gd name="T9" fmla="*/ 391 h 697"/>
                <a:gd name="T10" fmla="*/ 115 w 216"/>
                <a:gd name="T11" fmla="*/ 330 h 697"/>
                <a:gd name="T12" fmla="*/ 73 w 216"/>
                <a:gd name="T13" fmla="*/ 149 h 697"/>
                <a:gd name="T14" fmla="*/ 54 w 216"/>
                <a:gd name="T15" fmla="*/ 76 h 697"/>
                <a:gd name="T16" fmla="*/ 38 w 216"/>
                <a:gd name="T17" fmla="*/ 65 h 697"/>
                <a:gd name="T18" fmla="*/ 0 w 216"/>
                <a:gd name="T19" fmla="*/ 0 h 697"/>
                <a:gd name="T20" fmla="*/ 35 w 216"/>
                <a:gd name="T21" fmla="*/ 28 h 697"/>
                <a:gd name="T22" fmla="*/ 57 w 216"/>
                <a:gd name="T23" fmla="*/ 50 h 697"/>
                <a:gd name="T24" fmla="*/ 110 w 216"/>
                <a:gd name="T25" fmla="*/ 191 h 697"/>
                <a:gd name="T26" fmla="*/ 117 w 216"/>
                <a:gd name="T27" fmla="*/ 225 h 697"/>
                <a:gd name="T28" fmla="*/ 122 w 216"/>
                <a:gd name="T29" fmla="*/ 191 h 697"/>
                <a:gd name="T30" fmla="*/ 145 w 216"/>
                <a:gd name="T31" fmla="*/ 271 h 697"/>
                <a:gd name="T32" fmla="*/ 147 w 216"/>
                <a:gd name="T33" fmla="*/ 212 h 697"/>
                <a:gd name="T34" fmla="*/ 151 w 216"/>
                <a:gd name="T35" fmla="*/ 168 h 697"/>
                <a:gd name="T36" fmla="*/ 166 w 216"/>
                <a:gd name="T37" fmla="*/ 222 h 697"/>
                <a:gd name="T38" fmla="*/ 173 w 216"/>
                <a:gd name="T39" fmla="*/ 299 h 697"/>
                <a:gd name="T40" fmla="*/ 175 w 216"/>
                <a:gd name="T41" fmla="*/ 375 h 697"/>
                <a:gd name="T42" fmla="*/ 185 w 216"/>
                <a:gd name="T43" fmla="*/ 355 h 697"/>
                <a:gd name="T44" fmla="*/ 200 w 216"/>
                <a:gd name="T45" fmla="*/ 256 h 697"/>
                <a:gd name="T46" fmla="*/ 213 w 216"/>
                <a:gd name="T47" fmla="*/ 290 h 697"/>
                <a:gd name="T48" fmla="*/ 181 w 216"/>
                <a:gd name="T49" fmla="*/ 528 h 697"/>
                <a:gd name="T50" fmla="*/ 206 w 216"/>
                <a:gd name="T51" fmla="*/ 472 h 697"/>
                <a:gd name="T52" fmla="*/ 203 w 216"/>
                <a:gd name="T53" fmla="*/ 559 h 697"/>
                <a:gd name="T54" fmla="*/ 181 w 216"/>
                <a:gd name="T55" fmla="*/ 646 h 697"/>
                <a:gd name="T56" fmla="*/ 153 w 216"/>
                <a:gd name="T57" fmla="*/ 655 h 697"/>
                <a:gd name="T58" fmla="*/ 144 w 216"/>
                <a:gd name="T59" fmla="*/ 647 h 697"/>
                <a:gd name="T60" fmla="*/ 117 w 216"/>
                <a:gd name="T61" fmla="*/ 649 h 697"/>
                <a:gd name="T62" fmla="*/ 119 w 216"/>
                <a:gd name="T63" fmla="*/ 606 h 697"/>
                <a:gd name="T64" fmla="*/ 131 w 216"/>
                <a:gd name="T65" fmla="*/ 546 h 697"/>
                <a:gd name="T66" fmla="*/ 141 w 216"/>
                <a:gd name="T67" fmla="*/ 484 h 697"/>
                <a:gd name="T68" fmla="*/ 144 w 216"/>
                <a:gd name="T69" fmla="*/ 403 h 697"/>
                <a:gd name="T70" fmla="*/ 129 w 216"/>
                <a:gd name="T71" fmla="*/ 299 h 697"/>
                <a:gd name="T72" fmla="*/ 134 w 216"/>
                <a:gd name="T73" fmla="*/ 387 h 697"/>
                <a:gd name="T74" fmla="*/ 128 w 216"/>
                <a:gd name="T75" fmla="*/ 440 h 697"/>
                <a:gd name="T76" fmla="*/ 120 w 216"/>
                <a:gd name="T77" fmla="*/ 494 h 697"/>
                <a:gd name="T78" fmla="*/ 109 w 216"/>
                <a:gd name="T79" fmla="*/ 547 h 697"/>
                <a:gd name="T80" fmla="*/ 92 w 216"/>
                <a:gd name="T81" fmla="*/ 602 h 697"/>
                <a:gd name="T82" fmla="*/ 68 w 216"/>
                <a:gd name="T83" fmla="*/ 655 h 697"/>
                <a:gd name="T84" fmla="*/ 48 w 216"/>
                <a:gd name="T85" fmla="*/ 668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16"/>
                <a:gd name="T130" fmla="*/ 0 h 697"/>
                <a:gd name="T131" fmla="*/ 216 w 216"/>
                <a:gd name="T132" fmla="*/ 697 h 69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16" h="697">
                  <a:moveTo>
                    <a:pt x="34" y="697"/>
                  </a:moveTo>
                  <a:lnTo>
                    <a:pt x="34" y="694"/>
                  </a:lnTo>
                  <a:lnTo>
                    <a:pt x="34" y="646"/>
                  </a:lnTo>
                  <a:lnTo>
                    <a:pt x="23" y="640"/>
                  </a:lnTo>
                  <a:lnTo>
                    <a:pt x="43" y="589"/>
                  </a:lnTo>
                  <a:lnTo>
                    <a:pt x="51" y="583"/>
                  </a:lnTo>
                  <a:lnTo>
                    <a:pt x="78" y="525"/>
                  </a:lnTo>
                  <a:lnTo>
                    <a:pt x="82" y="500"/>
                  </a:lnTo>
                  <a:lnTo>
                    <a:pt x="88" y="511"/>
                  </a:lnTo>
                  <a:lnTo>
                    <a:pt x="94" y="496"/>
                  </a:lnTo>
                  <a:lnTo>
                    <a:pt x="97" y="475"/>
                  </a:lnTo>
                  <a:lnTo>
                    <a:pt x="100" y="455"/>
                  </a:lnTo>
                  <a:lnTo>
                    <a:pt x="104" y="434"/>
                  </a:lnTo>
                  <a:lnTo>
                    <a:pt x="109" y="413"/>
                  </a:lnTo>
                  <a:lnTo>
                    <a:pt x="112" y="391"/>
                  </a:lnTo>
                  <a:lnTo>
                    <a:pt x="115" y="371"/>
                  </a:lnTo>
                  <a:lnTo>
                    <a:pt x="115" y="350"/>
                  </a:lnTo>
                  <a:lnTo>
                    <a:pt x="115" y="330"/>
                  </a:lnTo>
                  <a:lnTo>
                    <a:pt x="104" y="278"/>
                  </a:lnTo>
                  <a:lnTo>
                    <a:pt x="100" y="278"/>
                  </a:lnTo>
                  <a:lnTo>
                    <a:pt x="73" y="149"/>
                  </a:lnTo>
                  <a:lnTo>
                    <a:pt x="76" y="134"/>
                  </a:lnTo>
                  <a:lnTo>
                    <a:pt x="59" y="90"/>
                  </a:lnTo>
                  <a:lnTo>
                    <a:pt x="54" y="76"/>
                  </a:lnTo>
                  <a:lnTo>
                    <a:pt x="51" y="73"/>
                  </a:lnTo>
                  <a:lnTo>
                    <a:pt x="41" y="71"/>
                  </a:lnTo>
                  <a:lnTo>
                    <a:pt x="38" y="65"/>
                  </a:lnTo>
                  <a:lnTo>
                    <a:pt x="23" y="51"/>
                  </a:lnTo>
                  <a:lnTo>
                    <a:pt x="19" y="43"/>
                  </a:lnTo>
                  <a:lnTo>
                    <a:pt x="0" y="0"/>
                  </a:lnTo>
                  <a:lnTo>
                    <a:pt x="23" y="20"/>
                  </a:lnTo>
                  <a:lnTo>
                    <a:pt x="34" y="20"/>
                  </a:lnTo>
                  <a:lnTo>
                    <a:pt x="35" y="28"/>
                  </a:lnTo>
                  <a:lnTo>
                    <a:pt x="41" y="28"/>
                  </a:lnTo>
                  <a:lnTo>
                    <a:pt x="50" y="35"/>
                  </a:lnTo>
                  <a:lnTo>
                    <a:pt x="57" y="50"/>
                  </a:lnTo>
                  <a:lnTo>
                    <a:pt x="73" y="76"/>
                  </a:lnTo>
                  <a:lnTo>
                    <a:pt x="78" y="87"/>
                  </a:lnTo>
                  <a:lnTo>
                    <a:pt x="110" y="191"/>
                  </a:lnTo>
                  <a:lnTo>
                    <a:pt x="112" y="234"/>
                  </a:lnTo>
                  <a:lnTo>
                    <a:pt x="115" y="216"/>
                  </a:lnTo>
                  <a:lnTo>
                    <a:pt x="117" y="225"/>
                  </a:lnTo>
                  <a:lnTo>
                    <a:pt x="120" y="210"/>
                  </a:lnTo>
                  <a:lnTo>
                    <a:pt x="120" y="197"/>
                  </a:lnTo>
                  <a:lnTo>
                    <a:pt x="122" y="191"/>
                  </a:lnTo>
                  <a:lnTo>
                    <a:pt x="134" y="227"/>
                  </a:lnTo>
                  <a:lnTo>
                    <a:pt x="141" y="271"/>
                  </a:lnTo>
                  <a:lnTo>
                    <a:pt x="145" y="271"/>
                  </a:lnTo>
                  <a:lnTo>
                    <a:pt x="145" y="265"/>
                  </a:lnTo>
                  <a:lnTo>
                    <a:pt x="153" y="274"/>
                  </a:lnTo>
                  <a:lnTo>
                    <a:pt x="147" y="212"/>
                  </a:lnTo>
                  <a:lnTo>
                    <a:pt x="151" y="206"/>
                  </a:lnTo>
                  <a:lnTo>
                    <a:pt x="145" y="169"/>
                  </a:lnTo>
                  <a:lnTo>
                    <a:pt x="151" y="168"/>
                  </a:lnTo>
                  <a:lnTo>
                    <a:pt x="159" y="171"/>
                  </a:lnTo>
                  <a:lnTo>
                    <a:pt x="163" y="196"/>
                  </a:lnTo>
                  <a:lnTo>
                    <a:pt x="166" y="222"/>
                  </a:lnTo>
                  <a:lnTo>
                    <a:pt x="169" y="247"/>
                  </a:lnTo>
                  <a:lnTo>
                    <a:pt x="170" y="272"/>
                  </a:lnTo>
                  <a:lnTo>
                    <a:pt x="173" y="299"/>
                  </a:lnTo>
                  <a:lnTo>
                    <a:pt x="173" y="324"/>
                  </a:lnTo>
                  <a:lnTo>
                    <a:pt x="175" y="350"/>
                  </a:lnTo>
                  <a:lnTo>
                    <a:pt x="175" y="375"/>
                  </a:lnTo>
                  <a:lnTo>
                    <a:pt x="175" y="416"/>
                  </a:lnTo>
                  <a:lnTo>
                    <a:pt x="178" y="418"/>
                  </a:lnTo>
                  <a:lnTo>
                    <a:pt x="185" y="355"/>
                  </a:lnTo>
                  <a:lnTo>
                    <a:pt x="189" y="296"/>
                  </a:lnTo>
                  <a:lnTo>
                    <a:pt x="195" y="265"/>
                  </a:lnTo>
                  <a:lnTo>
                    <a:pt x="200" y="256"/>
                  </a:lnTo>
                  <a:lnTo>
                    <a:pt x="216" y="259"/>
                  </a:lnTo>
                  <a:lnTo>
                    <a:pt x="213" y="279"/>
                  </a:lnTo>
                  <a:lnTo>
                    <a:pt x="213" y="290"/>
                  </a:lnTo>
                  <a:lnTo>
                    <a:pt x="203" y="394"/>
                  </a:lnTo>
                  <a:lnTo>
                    <a:pt x="175" y="553"/>
                  </a:lnTo>
                  <a:lnTo>
                    <a:pt x="181" y="528"/>
                  </a:lnTo>
                  <a:lnTo>
                    <a:pt x="198" y="483"/>
                  </a:lnTo>
                  <a:lnTo>
                    <a:pt x="203" y="480"/>
                  </a:lnTo>
                  <a:lnTo>
                    <a:pt x="206" y="472"/>
                  </a:lnTo>
                  <a:lnTo>
                    <a:pt x="216" y="458"/>
                  </a:lnTo>
                  <a:lnTo>
                    <a:pt x="206" y="553"/>
                  </a:lnTo>
                  <a:lnTo>
                    <a:pt x="203" y="559"/>
                  </a:lnTo>
                  <a:lnTo>
                    <a:pt x="191" y="618"/>
                  </a:lnTo>
                  <a:lnTo>
                    <a:pt x="189" y="624"/>
                  </a:lnTo>
                  <a:lnTo>
                    <a:pt x="181" y="646"/>
                  </a:lnTo>
                  <a:lnTo>
                    <a:pt x="175" y="646"/>
                  </a:lnTo>
                  <a:lnTo>
                    <a:pt x="176" y="627"/>
                  </a:lnTo>
                  <a:lnTo>
                    <a:pt x="153" y="655"/>
                  </a:lnTo>
                  <a:lnTo>
                    <a:pt x="144" y="664"/>
                  </a:lnTo>
                  <a:lnTo>
                    <a:pt x="139" y="664"/>
                  </a:lnTo>
                  <a:lnTo>
                    <a:pt x="144" y="647"/>
                  </a:lnTo>
                  <a:lnTo>
                    <a:pt x="125" y="669"/>
                  </a:lnTo>
                  <a:lnTo>
                    <a:pt x="137" y="618"/>
                  </a:lnTo>
                  <a:lnTo>
                    <a:pt x="117" y="649"/>
                  </a:lnTo>
                  <a:lnTo>
                    <a:pt x="112" y="642"/>
                  </a:lnTo>
                  <a:lnTo>
                    <a:pt x="116" y="627"/>
                  </a:lnTo>
                  <a:lnTo>
                    <a:pt x="119" y="606"/>
                  </a:lnTo>
                  <a:lnTo>
                    <a:pt x="123" y="586"/>
                  </a:lnTo>
                  <a:lnTo>
                    <a:pt x="126" y="565"/>
                  </a:lnTo>
                  <a:lnTo>
                    <a:pt x="131" y="546"/>
                  </a:lnTo>
                  <a:lnTo>
                    <a:pt x="135" y="525"/>
                  </a:lnTo>
                  <a:lnTo>
                    <a:pt x="138" y="505"/>
                  </a:lnTo>
                  <a:lnTo>
                    <a:pt x="141" y="484"/>
                  </a:lnTo>
                  <a:lnTo>
                    <a:pt x="144" y="463"/>
                  </a:lnTo>
                  <a:lnTo>
                    <a:pt x="144" y="412"/>
                  </a:lnTo>
                  <a:lnTo>
                    <a:pt x="144" y="403"/>
                  </a:lnTo>
                  <a:lnTo>
                    <a:pt x="141" y="334"/>
                  </a:lnTo>
                  <a:lnTo>
                    <a:pt x="138" y="303"/>
                  </a:lnTo>
                  <a:lnTo>
                    <a:pt x="129" y="299"/>
                  </a:lnTo>
                  <a:lnTo>
                    <a:pt x="132" y="337"/>
                  </a:lnTo>
                  <a:lnTo>
                    <a:pt x="134" y="375"/>
                  </a:lnTo>
                  <a:lnTo>
                    <a:pt x="134" y="387"/>
                  </a:lnTo>
                  <a:lnTo>
                    <a:pt x="132" y="405"/>
                  </a:lnTo>
                  <a:lnTo>
                    <a:pt x="131" y="422"/>
                  </a:lnTo>
                  <a:lnTo>
                    <a:pt x="128" y="440"/>
                  </a:lnTo>
                  <a:lnTo>
                    <a:pt x="126" y="459"/>
                  </a:lnTo>
                  <a:lnTo>
                    <a:pt x="123" y="477"/>
                  </a:lnTo>
                  <a:lnTo>
                    <a:pt x="120" y="494"/>
                  </a:lnTo>
                  <a:lnTo>
                    <a:pt x="117" y="512"/>
                  </a:lnTo>
                  <a:lnTo>
                    <a:pt x="113" y="530"/>
                  </a:lnTo>
                  <a:lnTo>
                    <a:pt x="109" y="547"/>
                  </a:lnTo>
                  <a:lnTo>
                    <a:pt x="104" y="566"/>
                  </a:lnTo>
                  <a:lnTo>
                    <a:pt x="98" y="584"/>
                  </a:lnTo>
                  <a:lnTo>
                    <a:pt x="92" y="602"/>
                  </a:lnTo>
                  <a:lnTo>
                    <a:pt x="85" y="619"/>
                  </a:lnTo>
                  <a:lnTo>
                    <a:pt x="76" y="637"/>
                  </a:lnTo>
                  <a:lnTo>
                    <a:pt x="68" y="655"/>
                  </a:lnTo>
                  <a:lnTo>
                    <a:pt x="57" y="672"/>
                  </a:lnTo>
                  <a:lnTo>
                    <a:pt x="54" y="668"/>
                  </a:lnTo>
                  <a:lnTo>
                    <a:pt x="48" y="668"/>
                  </a:lnTo>
                  <a:lnTo>
                    <a:pt x="34" y="697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2883" y="2857"/>
              <a:ext cx="16" cy="13"/>
            </a:xfrm>
            <a:custGeom>
              <a:avLst/>
              <a:gdLst>
                <a:gd name="T0" fmla="*/ 0 w 16"/>
                <a:gd name="T1" fmla="*/ 13 h 13"/>
                <a:gd name="T2" fmla="*/ 6 w 16"/>
                <a:gd name="T3" fmla="*/ 1 h 13"/>
                <a:gd name="T4" fmla="*/ 16 w 16"/>
                <a:gd name="T5" fmla="*/ 0 h 13"/>
                <a:gd name="T6" fmla="*/ 0 w 16"/>
                <a:gd name="T7" fmla="*/ 13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3"/>
                <a:gd name="T14" fmla="*/ 16 w 16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3">
                  <a:moveTo>
                    <a:pt x="0" y="13"/>
                  </a:moveTo>
                  <a:lnTo>
                    <a:pt x="6" y="1"/>
                  </a:lnTo>
                  <a:lnTo>
                    <a:pt x="1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2902" y="2379"/>
              <a:ext cx="241" cy="476"/>
            </a:xfrm>
            <a:custGeom>
              <a:avLst/>
              <a:gdLst>
                <a:gd name="T0" fmla="*/ 9 w 241"/>
                <a:gd name="T1" fmla="*/ 456 h 476"/>
                <a:gd name="T2" fmla="*/ 85 w 241"/>
                <a:gd name="T3" fmla="*/ 407 h 476"/>
                <a:gd name="T4" fmla="*/ 85 w 241"/>
                <a:gd name="T5" fmla="*/ 406 h 476"/>
                <a:gd name="T6" fmla="*/ 22 w 241"/>
                <a:gd name="T7" fmla="*/ 419 h 476"/>
                <a:gd name="T8" fmla="*/ 90 w 241"/>
                <a:gd name="T9" fmla="*/ 347 h 476"/>
                <a:gd name="T10" fmla="*/ 112 w 241"/>
                <a:gd name="T11" fmla="*/ 313 h 476"/>
                <a:gd name="T12" fmla="*/ 122 w 241"/>
                <a:gd name="T13" fmla="*/ 300 h 476"/>
                <a:gd name="T14" fmla="*/ 132 w 241"/>
                <a:gd name="T15" fmla="*/ 287 h 476"/>
                <a:gd name="T16" fmla="*/ 139 w 241"/>
                <a:gd name="T17" fmla="*/ 272 h 476"/>
                <a:gd name="T18" fmla="*/ 144 w 241"/>
                <a:gd name="T19" fmla="*/ 259 h 476"/>
                <a:gd name="T20" fmla="*/ 147 w 241"/>
                <a:gd name="T21" fmla="*/ 232 h 476"/>
                <a:gd name="T22" fmla="*/ 154 w 241"/>
                <a:gd name="T23" fmla="*/ 181 h 476"/>
                <a:gd name="T24" fmla="*/ 160 w 241"/>
                <a:gd name="T25" fmla="*/ 132 h 476"/>
                <a:gd name="T26" fmla="*/ 159 w 241"/>
                <a:gd name="T27" fmla="*/ 66 h 476"/>
                <a:gd name="T28" fmla="*/ 163 w 241"/>
                <a:gd name="T29" fmla="*/ 38 h 476"/>
                <a:gd name="T30" fmla="*/ 176 w 241"/>
                <a:gd name="T31" fmla="*/ 10 h 476"/>
                <a:gd name="T32" fmla="*/ 197 w 241"/>
                <a:gd name="T33" fmla="*/ 128 h 476"/>
                <a:gd name="T34" fmla="*/ 144 w 241"/>
                <a:gd name="T35" fmla="*/ 317 h 476"/>
                <a:gd name="T36" fmla="*/ 150 w 241"/>
                <a:gd name="T37" fmla="*/ 331 h 476"/>
                <a:gd name="T38" fmla="*/ 160 w 241"/>
                <a:gd name="T39" fmla="*/ 320 h 476"/>
                <a:gd name="T40" fmla="*/ 166 w 241"/>
                <a:gd name="T41" fmla="*/ 309 h 476"/>
                <a:gd name="T42" fmla="*/ 173 w 241"/>
                <a:gd name="T43" fmla="*/ 300 h 476"/>
                <a:gd name="T44" fmla="*/ 185 w 241"/>
                <a:gd name="T45" fmla="*/ 260 h 476"/>
                <a:gd name="T46" fmla="*/ 197 w 241"/>
                <a:gd name="T47" fmla="*/ 220 h 476"/>
                <a:gd name="T48" fmla="*/ 204 w 241"/>
                <a:gd name="T49" fmla="*/ 181 h 476"/>
                <a:gd name="T50" fmla="*/ 210 w 241"/>
                <a:gd name="T51" fmla="*/ 141 h 476"/>
                <a:gd name="T52" fmla="*/ 208 w 241"/>
                <a:gd name="T53" fmla="*/ 101 h 476"/>
                <a:gd name="T54" fmla="*/ 210 w 241"/>
                <a:gd name="T55" fmla="*/ 2 h 476"/>
                <a:gd name="T56" fmla="*/ 228 w 241"/>
                <a:gd name="T57" fmla="*/ 44 h 476"/>
                <a:gd name="T58" fmla="*/ 230 w 241"/>
                <a:gd name="T59" fmla="*/ 147 h 476"/>
                <a:gd name="T60" fmla="*/ 229 w 241"/>
                <a:gd name="T61" fmla="*/ 178 h 476"/>
                <a:gd name="T62" fmla="*/ 223 w 241"/>
                <a:gd name="T63" fmla="*/ 210 h 476"/>
                <a:gd name="T64" fmla="*/ 214 w 241"/>
                <a:gd name="T65" fmla="*/ 241 h 476"/>
                <a:gd name="T66" fmla="*/ 203 w 241"/>
                <a:gd name="T67" fmla="*/ 273 h 476"/>
                <a:gd name="T68" fmla="*/ 189 w 241"/>
                <a:gd name="T69" fmla="*/ 306 h 476"/>
                <a:gd name="T70" fmla="*/ 239 w 241"/>
                <a:gd name="T71" fmla="*/ 229 h 476"/>
                <a:gd name="T72" fmla="*/ 235 w 241"/>
                <a:gd name="T73" fmla="*/ 261 h 476"/>
                <a:gd name="T74" fmla="*/ 223 w 241"/>
                <a:gd name="T75" fmla="*/ 289 h 476"/>
                <a:gd name="T76" fmla="*/ 207 w 241"/>
                <a:gd name="T77" fmla="*/ 319 h 476"/>
                <a:gd name="T78" fmla="*/ 188 w 241"/>
                <a:gd name="T79" fmla="*/ 347 h 476"/>
                <a:gd name="T80" fmla="*/ 164 w 241"/>
                <a:gd name="T81" fmla="*/ 375 h 476"/>
                <a:gd name="T82" fmla="*/ 139 w 241"/>
                <a:gd name="T83" fmla="*/ 401 h 476"/>
                <a:gd name="T84" fmla="*/ 123 w 241"/>
                <a:gd name="T85" fmla="*/ 419 h 476"/>
                <a:gd name="T86" fmla="*/ 63 w 241"/>
                <a:gd name="T87" fmla="*/ 456 h 476"/>
                <a:gd name="T88" fmla="*/ 34 w 241"/>
                <a:gd name="T89" fmla="*/ 469 h 476"/>
                <a:gd name="T90" fmla="*/ 1 w 241"/>
                <a:gd name="T91" fmla="*/ 473 h 47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1"/>
                <a:gd name="T139" fmla="*/ 0 h 476"/>
                <a:gd name="T140" fmla="*/ 241 w 241"/>
                <a:gd name="T141" fmla="*/ 476 h 47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1" h="476">
                  <a:moveTo>
                    <a:pt x="1" y="473"/>
                  </a:moveTo>
                  <a:lnTo>
                    <a:pt x="0" y="466"/>
                  </a:lnTo>
                  <a:lnTo>
                    <a:pt x="9" y="456"/>
                  </a:lnTo>
                  <a:lnTo>
                    <a:pt x="47" y="435"/>
                  </a:lnTo>
                  <a:lnTo>
                    <a:pt x="75" y="417"/>
                  </a:lnTo>
                  <a:lnTo>
                    <a:pt x="85" y="407"/>
                  </a:lnTo>
                  <a:lnTo>
                    <a:pt x="97" y="403"/>
                  </a:lnTo>
                  <a:lnTo>
                    <a:pt x="106" y="395"/>
                  </a:lnTo>
                  <a:lnTo>
                    <a:pt x="85" y="406"/>
                  </a:lnTo>
                  <a:lnTo>
                    <a:pt x="75" y="407"/>
                  </a:lnTo>
                  <a:lnTo>
                    <a:pt x="54" y="413"/>
                  </a:lnTo>
                  <a:lnTo>
                    <a:pt x="22" y="419"/>
                  </a:lnTo>
                  <a:lnTo>
                    <a:pt x="34" y="398"/>
                  </a:lnTo>
                  <a:lnTo>
                    <a:pt x="82" y="359"/>
                  </a:lnTo>
                  <a:lnTo>
                    <a:pt x="90" y="347"/>
                  </a:lnTo>
                  <a:lnTo>
                    <a:pt x="104" y="322"/>
                  </a:lnTo>
                  <a:lnTo>
                    <a:pt x="107" y="317"/>
                  </a:lnTo>
                  <a:lnTo>
                    <a:pt x="112" y="313"/>
                  </a:lnTo>
                  <a:lnTo>
                    <a:pt x="116" y="309"/>
                  </a:lnTo>
                  <a:lnTo>
                    <a:pt x="119" y="304"/>
                  </a:lnTo>
                  <a:lnTo>
                    <a:pt x="122" y="300"/>
                  </a:lnTo>
                  <a:lnTo>
                    <a:pt x="126" y="295"/>
                  </a:lnTo>
                  <a:lnTo>
                    <a:pt x="129" y="291"/>
                  </a:lnTo>
                  <a:lnTo>
                    <a:pt x="132" y="287"/>
                  </a:lnTo>
                  <a:lnTo>
                    <a:pt x="135" y="282"/>
                  </a:lnTo>
                  <a:lnTo>
                    <a:pt x="138" y="276"/>
                  </a:lnTo>
                  <a:lnTo>
                    <a:pt x="139" y="272"/>
                  </a:lnTo>
                  <a:lnTo>
                    <a:pt x="141" y="267"/>
                  </a:lnTo>
                  <a:lnTo>
                    <a:pt x="142" y="263"/>
                  </a:lnTo>
                  <a:lnTo>
                    <a:pt x="144" y="259"/>
                  </a:lnTo>
                  <a:lnTo>
                    <a:pt x="144" y="254"/>
                  </a:lnTo>
                  <a:lnTo>
                    <a:pt x="144" y="250"/>
                  </a:lnTo>
                  <a:lnTo>
                    <a:pt x="147" y="232"/>
                  </a:lnTo>
                  <a:lnTo>
                    <a:pt x="150" y="214"/>
                  </a:lnTo>
                  <a:lnTo>
                    <a:pt x="153" y="198"/>
                  </a:lnTo>
                  <a:lnTo>
                    <a:pt x="154" y="181"/>
                  </a:lnTo>
                  <a:lnTo>
                    <a:pt x="157" y="164"/>
                  </a:lnTo>
                  <a:lnTo>
                    <a:pt x="159" y="148"/>
                  </a:lnTo>
                  <a:lnTo>
                    <a:pt x="160" y="132"/>
                  </a:lnTo>
                  <a:lnTo>
                    <a:pt x="163" y="116"/>
                  </a:lnTo>
                  <a:lnTo>
                    <a:pt x="161" y="75"/>
                  </a:lnTo>
                  <a:lnTo>
                    <a:pt x="159" y="66"/>
                  </a:lnTo>
                  <a:lnTo>
                    <a:pt x="159" y="57"/>
                  </a:lnTo>
                  <a:lnTo>
                    <a:pt x="160" y="47"/>
                  </a:lnTo>
                  <a:lnTo>
                    <a:pt x="163" y="38"/>
                  </a:lnTo>
                  <a:lnTo>
                    <a:pt x="167" y="29"/>
                  </a:lnTo>
                  <a:lnTo>
                    <a:pt x="172" y="19"/>
                  </a:lnTo>
                  <a:lnTo>
                    <a:pt x="176" y="10"/>
                  </a:lnTo>
                  <a:lnTo>
                    <a:pt x="179" y="0"/>
                  </a:lnTo>
                  <a:lnTo>
                    <a:pt x="197" y="83"/>
                  </a:lnTo>
                  <a:lnTo>
                    <a:pt x="197" y="128"/>
                  </a:lnTo>
                  <a:lnTo>
                    <a:pt x="166" y="232"/>
                  </a:lnTo>
                  <a:lnTo>
                    <a:pt x="129" y="341"/>
                  </a:lnTo>
                  <a:lnTo>
                    <a:pt x="144" y="317"/>
                  </a:lnTo>
                  <a:lnTo>
                    <a:pt x="139" y="339"/>
                  </a:lnTo>
                  <a:lnTo>
                    <a:pt x="145" y="332"/>
                  </a:lnTo>
                  <a:lnTo>
                    <a:pt x="150" y="331"/>
                  </a:lnTo>
                  <a:lnTo>
                    <a:pt x="154" y="328"/>
                  </a:lnTo>
                  <a:lnTo>
                    <a:pt x="157" y="325"/>
                  </a:lnTo>
                  <a:lnTo>
                    <a:pt x="160" y="320"/>
                  </a:lnTo>
                  <a:lnTo>
                    <a:pt x="161" y="317"/>
                  </a:lnTo>
                  <a:lnTo>
                    <a:pt x="164" y="313"/>
                  </a:lnTo>
                  <a:lnTo>
                    <a:pt x="166" y="309"/>
                  </a:lnTo>
                  <a:lnTo>
                    <a:pt x="167" y="306"/>
                  </a:lnTo>
                  <a:lnTo>
                    <a:pt x="170" y="312"/>
                  </a:lnTo>
                  <a:lnTo>
                    <a:pt x="173" y="300"/>
                  </a:lnTo>
                  <a:lnTo>
                    <a:pt x="178" y="287"/>
                  </a:lnTo>
                  <a:lnTo>
                    <a:pt x="182" y="273"/>
                  </a:lnTo>
                  <a:lnTo>
                    <a:pt x="185" y="260"/>
                  </a:lnTo>
                  <a:lnTo>
                    <a:pt x="189" y="247"/>
                  </a:lnTo>
                  <a:lnTo>
                    <a:pt x="192" y="234"/>
                  </a:lnTo>
                  <a:lnTo>
                    <a:pt x="197" y="220"/>
                  </a:lnTo>
                  <a:lnTo>
                    <a:pt x="200" y="207"/>
                  </a:lnTo>
                  <a:lnTo>
                    <a:pt x="203" y="194"/>
                  </a:lnTo>
                  <a:lnTo>
                    <a:pt x="204" y="181"/>
                  </a:lnTo>
                  <a:lnTo>
                    <a:pt x="207" y="167"/>
                  </a:lnTo>
                  <a:lnTo>
                    <a:pt x="208" y="154"/>
                  </a:lnTo>
                  <a:lnTo>
                    <a:pt x="210" y="141"/>
                  </a:lnTo>
                  <a:lnTo>
                    <a:pt x="210" y="128"/>
                  </a:lnTo>
                  <a:lnTo>
                    <a:pt x="210" y="114"/>
                  </a:lnTo>
                  <a:lnTo>
                    <a:pt x="208" y="101"/>
                  </a:lnTo>
                  <a:lnTo>
                    <a:pt x="204" y="50"/>
                  </a:lnTo>
                  <a:lnTo>
                    <a:pt x="210" y="53"/>
                  </a:lnTo>
                  <a:lnTo>
                    <a:pt x="210" y="2"/>
                  </a:lnTo>
                  <a:lnTo>
                    <a:pt x="219" y="47"/>
                  </a:lnTo>
                  <a:lnTo>
                    <a:pt x="225" y="39"/>
                  </a:lnTo>
                  <a:lnTo>
                    <a:pt x="228" y="44"/>
                  </a:lnTo>
                  <a:lnTo>
                    <a:pt x="232" y="89"/>
                  </a:lnTo>
                  <a:lnTo>
                    <a:pt x="230" y="135"/>
                  </a:lnTo>
                  <a:lnTo>
                    <a:pt x="230" y="147"/>
                  </a:lnTo>
                  <a:lnTo>
                    <a:pt x="230" y="157"/>
                  </a:lnTo>
                  <a:lnTo>
                    <a:pt x="230" y="167"/>
                  </a:lnTo>
                  <a:lnTo>
                    <a:pt x="229" y="178"/>
                  </a:lnTo>
                  <a:lnTo>
                    <a:pt x="228" y="188"/>
                  </a:lnTo>
                  <a:lnTo>
                    <a:pt x="225" y="200"/>
                  </a:lnTo>
                  <a:lnTo>
                    <a:pt x="223" y="210"/>
                  </a:lnTo>
                  <a:lnTo>
                    <a:pt x="220" y="220"/>
                  </a:lnTo>
                  <a:lnTo>
                    <a:pt x="217" y="231"/>
                  </a:lnTo>
                  <a:lnTo>
                    <a:pt x="214" y="241"/>
                  </a:lnTo>
                  <a:lnTo>
                    <a:pt x="210" y="251"/>
                  </a:lnTo>
                  <a:lnTo>
                    <a:pt x="206" y="263"/>
                  </a:lnTo>
                  <a:lnTo>
                    <a:pt x="203" y="273"/>
                  </a:lnTo>
                  <a:lnTo>
                    <a:pt x="198" y="284"/>
                  </a:lnTo>
                  <a:lnTo>
                    <a:pt x="194" y="294"/>
                  </a:lnTo>
                  <a:lnTo>
                    <a:pt x="189" y="306"/>
                  </a:lnTo>
                  <a:lnTo>
                    <a:pt x="204" y="289"/>
                  </a:lnTo>
                  <a:lnTo>
                    <a:pt x="223" y="235"/>
                  </a:lnTo>
                  <a:lnTo>
                    <a:pt x="239" y="229"/>
                  </a:lnTo>
                  <a:lnTo>
                    <a:pt x="241" y="242"/>
                  </a:lnTo>
                  <a:lnTo>
                    <a:pt x="239" y="251"/>
                  </a:lnTo>
                  <a:lnTo>
                    <a:pt x="235" y="261"/>
                  </a:lnTo>
                  <a:lnTo>
                    <a:pt x="232" y="270"/>
                  </a:lnTo>
                  <a:lnTo>
                    <a:pt x="228" y="281"/>
                  </a:lnTo>
                  <a:lnTo>
                    <a:pt x="223" y="289"/>
                  </a:lnTo>
                  <a:lnTo>
                    <a:pt x="219" y="300"/>
                  </a:lnTo>
                  <a:lnTo>
                    <a:pt x="213" y="309"/>
                  </a:lnTo>
                  <a:lnTo>
                    <a:pt x="207" y="319"/>
                  </a:lnTo>
                  <a:lnTo>
                    <a:pt x="201" y="328"/>
                  </a:lnTo>
                  <a:lnTo>
                    <a:pt x="195" y="338"/>
                  </a:lnTo>
                  <a:lnTo>
                    <a:pt x="188" y="347"/>
                  </a:lnTo>
                  <a:lnTo>
                    <a:pt x="181" y="357"/>
                  </a:lnTo>
                  <a:lnTo>
                    <a:pt x="173" y="366"/>
                  </a:lnTo>
                  <a:lnTo>
                    <a:pt x="164" y="375"/>
                  </a:lnTo>
                  <a:lnTo>
                    <a:pt x="157" y="384"/>
                  </a:lnTo>
                  <a:lnTo>
                    <a:pt x="148" y="392"/>
                  </a:lnTo>
                  <a:lnTo>
                    <a:pt x="139" y="401"/>
                  </a:lnTo>
                  <a:lnTo>
                    <a:pt x="139" y="410"/>
                  </a:lnTo>
                  <a:lnTo>
                    <a:pt x="128" y="419"/>
                  </a:lnTo>
                  <a:lnTo>
                    <a:pt x="123" y="419"/>
                  </a:lnTo>
                  <a:lnTo>
                    <a:pt x="110" y="432"/>
                  </a:lnTo>
                  <a:lnTo>
                    <a:pt x="98" y="440"/>
                  </a:lnTo>
                  <a:lnTo>
                    <a:pt x="63" y="456"/>
                  </a:lnTo>
                  <a:lnTo>
                    <a:pt x="60" y="450"/>
                  </a:lnTo>
                  <a:lnTo>
                    <a:pt x="44" y="465"/>
                  </a:lnTo>
                  <a:lnTo>
                    <a:pt x="34" y="469"/>
                  </a:lnTo>
                  <a:lnTo>
                    <a:pt x="16" y="470"/>
                  </a:lnTo>
                  <a:lnTo>
                    <a:pt x="4" y="476"/>
                  </a:lnTo>
                  <a:lnTo>
                    <a:pt x="1" y="473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2586" y="2317"/>
              <a:ext cx="100" cy="403"/>
            </a:xfrm>
            <a:custGeom>
              <a:avLst/>
              <a:gdLst>
                <a:gd name="T0" fmla="*/ 34 w 100"/>
                <a:gd name="T1" fmla="*/ 393 h 403"/>
                <a:gd name="T2" fmla="*/ 50 w 100"/>
                <a:gd name="T3" fmla="*/ 351 h 403"/>
                <a:gd name="T4" fmla="*/ 25 w 100"/>
                <a:gd name="T5" fmla="*/ 396 h 403"/>
                <a:gd name="T6" fmla="*/ 43 w 100"/>
                <a:gd name="T7" fmla="*/ 340 h 403"/>
                <a:gd name="T8" fmla="*/ 24 w 100"/>
                <a:gd name="T9" fmla="*/ 368 h 403"/>
                <a:gd name="T10" fmla="*/ 15 w 100"/>
                <a:gd name="T11" fmla="*/ 374 h 403"/>
                <a:gd name="T12" fmla="*/ 22 w 100"/>
                <a:gd name="T13" fmla="*/ 332 h 403"/>
                <a:gd name="T14" fmla="*/ 0 w 100"/>
                <a:gd name="T15" fmla="*/ 384 h 403"/>
                <a:gd name="T16" fmla="*/ 12 w 100"/>
                <a:gd name="T17" fmla="*/ 313 h 403"/>
                <a:gd name="T18" fmla="*/ 17 w 100"/>
                <a:gd name="T19" fmla="*/ 301 h 403"/>
                <a:gd name="T20" fmla="*/ 3 w 100"/>
                <a:gd name="T21" fmla="*/ 319 h 403"/>
                <a:gd name="T22" fmla="*/ 0 w 100"/>
                <a:gd name="T23" fmla="*/ 310 h 403"/>
                <a:gd name="T24" fmla="*/ 8 w 100"/>
                <a:gd name="T25" fmla="*/ 273 h 403"/>
                <a:gd name="T26" fmla="*/ 6 w 100"/>
                <a:gd name="T27" fmla="*/ 262 h 403"/>
                <a:gd name="T28" fmla="*/ 33 w 100"/>
                <a:gd name="T29" fmla="*/ 220 h 403"/>
                <a:gd name="T30" fmla="*/ 43 w 100"/>
                <a:gd name="T31" fmla="*/ 195 h 403"/>
                <a:gd name="T32" fmla="*/ 52 w 100"/>
                <a:gd name="T33" fmla="*/ 172 h 403"/>
                <a:gd name="T34" fmla="*/ 58 w 100"/>
                <a:gd name="T35" fmla="*/ 147 h 403"/>
                <a:gd name="T36" fmla="*/ 62 w 100"/>
                <a:gd name="T37" fmla="*/ 123 h 403"/>
                <a:gd name="T38" fmla="*/ 62 w 100"/>
                <a:gd name="T39" fmla="*/ 98 h 403"/>
                <a:gd name="T40" fmla="*/ 62 w 100"/>
                <a:gd name="T41" fmla="*/ 73 h 403"/>
                <a:gd name="T42" fmla="*/ 59 w 100"/>
                <a:gd name="T43" fmla="*/ 50 h 403"/>
                <a:gd name="T44" fmla="*/ 53 w 100"/>
                <a:gd name="T45" fmla="*/ 23 h 403"/>
                <a:gd name="T46" fmla="*/ 52 w 100"/>
                <a:gd name="T47" fmla="*/ 0 h 403"/>
                <a:gd name="T48" fmla="*/ 59 w 100"/>
                <a:gd name="T49" fmla="*/ 26 h 403"/>
                <a:gd name="T50" fmla="*/ 66 w 100"/>
                <a:gd name="T51" fmla="*/ 26 h 403"/>
                <a:gd name="T52" fmla="*/ 64 w 100"/>
                <a:gd name="T53" fmla="*/ 39 h 403"/>
                <a:gd name="T54" fmla="*/ 77 w 100"/>
                <a:gd name="T55" fmla="*/ 69 h 403"/>
                <a:gd name="T56" fmla="*/ 99 w 100"/>
                <a:gd name="T57" fmla="*/ 168 h 403"/>
                <a:gd name="T58" fmla="*/ 99 w 100"/>
                <a:gd name="T59" fmla="*/ 210 h 403"/>
                <a:gd name="T60" fmla="*/ 91 w 100"/>
                <a:gd name="T61" fmla="*/ 253 h 403"/>
                <a:gd name="T62" fmla="*/ 83 w 100"/>
                <a:gd name="T63" fmla="*/ 296 h 403"/>
                <a:gd name="T64" fmla="*/ 75 w 100"/>
                <a:gd name="T65" fmla="*/ 340 h 4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0"/>
                <a:gd name="T100" fmla="*/ 0 h 403"/>
                <a:gd name="T101" fmla="*/ 100 w 100"/>
                <a:gd name="T102" fmla="*/ 403 h 4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0" h="403">
                  <a:moveTo>
                    <a:pt x="33" y="403"/>
                  </a:moveTo>
                  <a:lnTo>
                    <a:pt x="34" y="393"/>
                  </a:lnTo>
                  <a:lnTo>
                    <a:pt x="59" y="341"/>
                  </a:lnTo>
                  <a:lnTo>
                    <a:pt x="50" y="351"/>
                  </a:lnTo>
                  <a:lnTo>
                    <a:pt x="47" y="362"/>
                  </a:lnTo>
                  <a:lnTo>
                    <a:pt x="25" y="396"/>
                  </a:lnTo>
                  <a:lnTo>
                    <a:pt x="19" y="394"/>
                  </a:lnTo>
                  <a:lnTo>
                    <a:pt x="43" y="340"/>
                  </a:lnTo>
                  <a:lnTo>
                    <a:pt x="40" y="335"/>
                  </a:lnTo>
                  <a:lnTo>
                    <a:pt x="24" y="368"/>
                  </a:lnTo>
                  <a:lnTo>
                    <a:pt x="34" y="332"/>
                  </a:lnTo>
                  <a:lnTo>
                    <a:pt x="15" y="374"/>
                  </a:lnTo>
                  <a:lnTo>
                    <a:pt x="11" y="365"/>
                  </a:lnTo>
                  <a:lnTo>
                    <a:pt x="22" y="332"/>
                  </a:lnTo>
                  <a:lnTo>
                    <a:pt x="0" y="391"/>
                  </a:lnTo>
                  <a:lnTo>
                    <a:pt x="0" y="384"/>
                  </a:lnTo>
                  <a:lnTo>
                    <a:pt x="8" y="326"/>
                  </a:lnTo>
                  <a:lnTo>
                    <a:pt x="12" y="313"/>
                  </a:lnTo>
                  <a:lnTo>
                    <a:pt x="19" y="301"/>
                  </a:lnTo>
                  <a:lnTo>
                    <a:pt x="17" y="301"/>
                  </a:lnTo>
                  <a:lnTo>
                    <a:pt x="12" y="306"/>
                  </a:lnTo>
                  <a:lnTo>
                    <a:pt x="3" y="319"/>
                  </a:lnTo>
                  <a:lnTo>
                    <a:pt x="6" y="307"/>
                  </a:lnTo>
                  <a:lnTo>
                    <a:pt x="0" y="310"/>
                  </a:lnTo>
                  <a:lnTo>
                    <a:pt x="9" y="282"/>
                  </a:lnTo>
                  <a:lnTo>
                    <a:pt x="8" y="273"/>
                  </a:lnTo>
                  <a:lnTo>
                    <a:pt x="8" y="268"/>
                  </a:lnTo>
                  <a:lnTo>
                    <a:pt x="6" y="262"/>
                  </a:lnTo>
                  <a:lnTo>
                    <a:pt x="25" y="232"/>
                  </a:lnTo>
                  <a:lnTo>
                    <a:pt x="33" y="220"/>
                  </a:lnTo>
                  <a:lnTo>
                    <a:pt x="39" y="209"/>
                  </a:lnTo>
                  <a:lnTo>
                    <a:pt x="43" y="195"/>
                  </a:lnTo>
                  <a:lnTo>
                    <a:pt x="47" y="184"/>
                  </a:lnTo>
                  <a:lnTo>
                    <a:pt x="52" y="172"/>
                  </a:lnTo>
                  <a:lnTo>
                    <a:pt x="55" y="160"/>
                  </a:lnTo>
                  <a:lnTo>
                    <a:pt x="58" y="147"/>
                  </a:lnTo>
                  <a:lnTo>
                    <a:pt x="59" y="135"/>
                  </a:lnTo>
                  <a:lnTo>
                    <a:pt x="62" y="123"/>
                  </a:lnTo>
                  <a:lnTo>
                    <a:pt x="62" y="110"/>
                  </a:lnTo>
                  <a:lnTo>
                    <a:pt x="62" y="98"/>
                  </a:lnTo>
                  <a:lnTo>
                    <a:pt x="62" y="87"/>
                  </a:lnTo>
                  <a:lnTo>
                    <a:pt x="62" y="73"/>
                  </a:lnTo>
                  <a:lnTo>
                    <a:pt x="61" y="62"/>
                  </a:lnTo>
                  <a:lnTo>
                    <a:pt x="59" y="50"/>
                  </a:lnTo>
                  <a:lnTo>
                    <a:pt x="56" y="38"/>
                  </a:lnTo>
                  <a:lnTo>
                    <a:pt x="53" y="23"/>
                  </a:lnTo>
                  <a:lnTo>
                    <a:pt x="52" y="9"/>
                  </a:lnTo>
                  <a:lnTo>
                    <a:pt x="52" y="0"/>
                  </a:lnTo>
                  <a:lnTo>
                    <a:pt x="56" y="13"/>
                  </a:lnTo>
                  <a:lnTo>
                    <a:pt x="59" y="26"/>
                  </a:lnTo>
                  <a:lnTo>
                    <a:pt x="62" y="32"/>
                  </a:lnTo>
                  <a:lnTo>
                    <a:pt x="66" y="26"/>
                  </a:lnTo>
                  <a:lnTo>
                    <a:pt x="68" y="32"/>
                  </a:lnTo>
                  <a:lnTo>
                    <a:pt x="64" y="39"/>
                  </a:lnTo>
                  <a:lnTo>
                    <a:pt x="69" y="51"/>
                  </a:lnTo>
                  <a:lnTo>
                    <a:pt x="77" y="69"/>
                  </a:lnTo>
                  <a:lnTo>
                    <a:pt x="90" y="120"/>
                  </a:lnTo>
                  <a:lnTo>
                    <a:pt x="99" y="168"/>
                  </a:lnTo>
                  <a:lnTo>
                    <a:pt x="100" y="190"/>
                  </a:lnTo>
                  <a:lnTo>
                    <a:pt x="99" y="210"/>
                  </a:lnTo>
                  <a:lnTo>
                    <a:pt x="96" y="231"/>
                  </a:lnTo>
                  <a:lnTo>
                    <a:pt x="91" y="253"/>
                  </a:lnTo>
                  <a:lnTo>
                    <a:pt x="87" y="275"/>
                  </a:lnTo>
                  <a:lnTo>
                    <a:pt x="83" y="296"/>
                  </a:lnTo>
                  <a:lnTo>
                    <a:pt x="78" y="318"/>
                  </a:lnTo>
                  <a:lnTo>
                    <a:pt x="75" y="340"/>
                  </a:lnTo>
                  <a:lnTo>
                    <a:pt x="33" y="403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auto">
            <a:xfrm>
              <a:off x="2779" y="2652"/>
              <a:ext cx="6" cy="8"/>
            </a:xfrm>
            <a:custGeom>
              <a:avLst/>
              <a:gdLst>
                <a:gd name="T0" fmla="*/ 0 w 6"/>
                <a:gd name="T1" fmla="*/ 8 h 8"/>
                <a:gd name="T2" fmla="*/ 6 w 6"/>
                <a:gd name="T3" fmla="*/ 0 h 8"/>
                <a:gd name="T4" fmla="*/ 0 w 6"/>
                <a:gd name="T5" fmla="*/ 8 h 8"/>
                <a:gd name="T6" fmla="*/ 0 60000 65536"/>
                <a:gd name="T7" fmla="*/ 0 60000 65536"/>
                <a:gd name="T8" fmla="*/ 0 60000 65536"/>
                <a:gd name="T9" fmla="*/ 0 w 6"/>
                <a:gd name="T10" fmla="*/ 0 h 8"/>
                <a:gd name="T11" fmla="*/ 6 w 6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8">
                  <a:moveTo>
                    <a:pt x="0" y="8"/>
                  </a:move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52"/>
            <p:cNvSpPr>
              <a:spLocks/>
            </p:cNvSpPr>
            <p:nvPr/>
          </p:nvSpPr>
          <p:spPr bwMode="auto">
            <a:xfrm>
              <a:off x="2795" y="2638"/>
              <a:ext cx="1" cy="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0 w 1"/>
                <a:gd name="T5" fmla="*/ 0 h 5"/>
                <a:gd name="T6" fmla="*/ 0 60000 65536"/>
                <a:gd name="T7" fmla="*/ 0 60000 65536"/>
                <a:gd name="T8" fmla="*/ 0 60000 65536"/>
                <a:gd name="T9" fmla="*/ 0 w 1"/>
                <a:gd name="T10" fmla="*/ 0 h 5"/>
                <a:gd name="T11" fmla="*/ 1 w 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5">
                  <a:moveTo>
                    <a:pt x="0" y="0"/>
                  </a:move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2702" y="237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2699" y="2206"/>
              <a:ext cx="86" cy="47"/>
            </a:xfrm>
            <a:custGeom>
              <a:avLst/>
              <a:gdLst>
                <a:gd name="T0" fmla="*/ 22 w 86"/>
                <a:gd name="T1" fmla="*/ 47 h 47"/>
                <a:gd name="T2" fmla="*/ 15 w 86"/>
                <a:gd name="T3" fmla="*/ 46 h 47"/>
                <a:gd name="T4" fmla="*/ 5 w 86"/>
                <a:gd name="T5" fmla="*/ 40 h 47"/>
                <a:gd name="T6" fmla="*/ 3 w 86"/>
                <a:gd name="T7" fmla="*/ 34 h 47"/>
                <a:gd name="T8" fmla="*/ 0 w 86"/>
                <a:gd name="T9" fmla="*/ 22 h 47"/>
                <a:gd name="T10" fmla="*/ 44 w 86"/>
                <a:gd name="T11" fmla="*/ 19 h 47"/>
                <a:gd name="T12" fmla="*/ 71 w 86"/>
                <a:gd name="T13" fmla="*/ 2 h 47"/>
                <a:gd name="T14" fmla="*/ 74 w 86"/>
                <a:gd name="T15" fmla="*/ 0 h 47"/>
                <a:gd name="T16" fmla="*/ 86 w 86"/>
                <a:gd name="T17" fmla="*/ 5 h 47"/>
                <a:gd name="T18" fmla="*/ 59 w 86"/>
                <a:gd name="T19" fmla="*/ 39 h 47"/>
                <a:gd name="T20" fmla="*/ 22 w 86"/>
                <a:gd name="T21" fmla="*/ 47 h 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6"/>
                <a:gd name="T34" fmla="*/ 0 h 47"/>
                <a:gd name="T35" fmla="*/ 86 w 86"/>
                <a:gd name="T36" fmla="*/ 47 h 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6" h="47">
                  <a:moveTo>
                    <a:pt x="22" y="47"/>
                  </a:moveTo>
                  <a:lnTo>
                    <a:pt x="15" y="46"/>
                  </a:lnTo>
                  <a:lnTo>
                    <a:pt x="5" y="40"/>
                  </a:lnTo>
                  <a:lnTo>
                    <a:pt x="3" y="34"/>
                  </a:lnTo>
                  <a:lnTo>
                    <a:pt x="0" y="22"/>
                  </a:lnTo>
                  <a:lnTo>
                    <a:pt x="44" y="19"/>
                  </a:lnTo>
                  <a:lnTo>
                    <a:pt x="71" y="2"/>
                  </a:lnTo>
                  <a:lnTo>
                    <a:pt x="74" y="0"/>
                  </a:lnTo>
                  <a:lnTo>
                    <a:pt x="86" y="5"/>
                  </a:lnTo>
                  <a:lnTo>
                    <a:pt x="59" y="39"/>
                  </a:lnTo>
                  <a:lnTo>
                    <a:pt x="22" y="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3097" y="2164"/>
              <a:ext cx="13" cy="66"/>
            </a:xfrm>
            <a:custGeom>
              <a:avLst/>
              <a:gdLst>
                <a:gd name="T0" fmla="*/ 0 w 13"/>
                <a:gd name="T1" fmla="*/ 66 h 66"/>
                <a:gd name="T2" fmla="*/ 6 w 13"/>
                <a:gd name="T3" fmla="*/ 0 h 66"/>
                <a:gd name="T4" fmla="*/ 13 w 13"/>
                <a:gd name="T5" fmla="*/ 31 h 66"/>
                <a:gd name="T6" fmla="*/ 13 w 13"/>
                <a:gd name="T7" fmla="*/ 39 h 66"/>
                <a:gd name="T8" fmla="*/ 12 w 13"/>
                <a:gd name="T9" fmla="*/ 60 h 66"/>
                <a:gd name="T10" fmla="*/ 0 w 13"/>
                <a:gd name="T11" fmla="*/ 66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66"/>
                <a:gd name="T20" fmla="*/ 13 w 13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66">
                  <a:moveTo>
                    <a:pt x="0" y="66"/>
                  </a:moveTo>
                  <a:lnTo>
                    <a:pt x="6" y="0"/>
                  </a:lnTo>
                  <a:lnTo>
                    <a:pt x="13" y="31"/>
                  </a:lnTo>
                  <a:lnTo>
                    <a:pt x="13" y="39"/>
                  </a:lnTo>
                  <a:lnTo>
                    <a:pt x="12" y="6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2673" y="2171"/>
              <a:ext cx="153" cy="47"/>
            </a:xfrm>
            <a:custGeom>
              <a:avLst/>
              <a:gdLst>
                <a:gd name="T0" fmla="*/ 4 w 153"/>
                <a:gd name="T1" fmla="*/ 46 h 47"/>
                <a:gd name="T2" fmla="*/ 0 w 153"/>
                <a:gd name="T3" fmla="*/ 40 h 47"/>
                <a:gd name="T4" fmla="*/ 4 w 153"/>
                <a:gd name="T5" fmla="*/ 19 h 47"/>
                <a:gd name="T6" fmla="*/ 9 w 153"/>
                <a:gd name="T7" fmla="*/ 18 h 47"/>
                <a:gd name="T8" fmla="*/ 12 w 153"/>
                <a:gd name="T9" fmla="*/ 18 h 47"/>
                <a:gd name="T10" fmla="*/ 15 w 153"/>
                <a:gd name="T11" fmla="*/ 18 h 47"/>
                <a:gd name="T12" fmla="*/ 19 w 153"/>
                <a:gd name="T13" fmla="*/ 16 h 47"/>
                <a:gd name="T14" fmla="*/ 22 w 153"/>
                <a:gd name="T15" fmla="*/ 15 h 47"/>
                <a:gd name="T16" fmla="*/ 25 w 153"/>
                <a:gd name="T17" fmla="*/ 13 h 47"/>
                <a:gd name="T18" fmla="*/ 29 w 153"/>
                <a:gd name="T19" fmla="*/ 12 h 47"/>
                <a:gd name="T20" fmla="*/ 32 w 153"/>
                <a:gd name="T21" fmla="*/ 10 h 47"/>
                <a:gd name="T22" fmla="*/ 35 w 153"/>
                <a:gd name="T23" fmla="*/ 10 h 47"/>
                <a:gd name="T24" fmla="*/ 38 w 153"/>
                <a:gd name="T25" fmla="*/ 9 h 47"/>
                <a:gd name="T26" fmla="*/ 43 w 153"/>
                <a:gd name="T27" fmla="*/ 7 h 47"/>
                <a:gd name="T28" fmla="*/ 46 w 153"/>
                <a:gd name="T29" fmla="*/ 7 h 47"/>
                <a:gd name="T30" fmla="*/ 50 w 153"/>
                <a:gd name="T31" fmla="*/ 6 h 47"/>
                <a:gd name="T32" fmla="*/ 53 w 153"/>
                <a:gd name="T33" fmla="*/ 6 h 47"/>
                <a:gd name="T34" fmla="*/ 56 w 153"/>
                <a:gd name="T35" fmla="*/ 7 h 47"/>
                <a:gd name="T36" fmla="*/ 60 w 153"/>
                <a:gd name="T37" fmla="*/ 7 h 47"/>
                <a:gd name="T38" fmla="*/ 134 w 153"/>
                <a:gd name="T39" fmla="*/ 3 h 47"/>
                <a:gd name="T40" fmla="*/ 137 w 153"/>
                <a:gd name="T41" fmla="*/ 0 h 47"/>
                <a:gd name="T42" fmla="*/ 151 w 153"/>
                <a:gd name="T43" fmla="*/ 3 h 47"/>
                <a:gd name="T44" fmla="*/ 153 w 153"/>
                <a:gd name="T45" fmla="*/ 9 h 47"/>
                <a:gd name="T46" fmla="*/ 150 w 153"/>
                <a:gd name="T47" fmla="*/ 16 h 47"/>
                <a:gd name="T48" fmla="*/ 53 w 153"/>
                <a:gd name="T49" fmla="*/ 29 h 47"/>
                <a:gd name="T50" fmla="*/ 47 w 153"/>
                <a:gd name="T51" fmla="*/ 32 h 47"/>
                <a:gd name="T52" fmla="*/ 21 w 153"/>
                <a:gd name="T53" fmla="*/ 40 h 47"/>
                <a:gd name="T54" fmla="*/ 12 w 153"/>
                <a:gd name="T55" fmla="*/ 47 h 47"/>
                <a:gd name="T56" fmla="*/ 4 w 153"/>
                <a:gd name="T57" fmla="*/ 46 h 4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3"/>
                <a:gd name="T88" fmla="*/ 0 h 47"/>
                <a:gd name="T89" fmla="*/ 153 w 153"/>
                <a:gd name="T90" fmla="*/ 47 h 4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3" h="47">
                  <a:moveTo>
                    <a:pt x="4" y="46"/>
                  </a:moveTo>
                  <a:lnTo>
                    <a:pt x="0" y="40"/>
                  </a:lnTo>
                  <a:lnTo>
                    <a:pt x="4" y="19"/>
                  </a:lnTo>
                  <a:lnTo>
                    <a:pt x="9" y="18"/>
                  </a:lnTo>
                  <a:lnTo>
                    <a:pt x="12" y="18"/>
                  </a:lnTo>
                  <a:lnTo>
                    <a:pt x="15" y="18"/>
                  </a:lnTo>
                  <a:lnTo>
                    <a:pt x="19" y="16"/>
                  </a:lnTo>
                  <a:lnTo>
                    <a:pt x="22" y="15"/>
                  </a:lnTo>
                  <a:lnTo>
                    <a:pt x="25" y="13"/>
                  </a:lnTo>
                  <a:lnTo>
                    <a:pt x="29" y="12"/>
                  </a:lnTo>
                  <a:lnTo>
                    <a:pt x="32" y="10"/>
                  </a:lnTo>
                  <a:lnTo>
                    <a:pt x="35" y="10"/>
                  </a:lnTo>
                  <a:lnTo>
                    <a:pt x="38" y="9"/>
                  </a:lnTo>
                  <a:lnTo>
                    <a:pt x="43" y="7"/>
                  </a:lnTo>
                  <a:lnTo>
                    <a:pt x="46" y="7"/>
                  </a:lnTo>
                  <a:lnTo>
                    <a:pt x="50" y="6"/>
                  </a:lnTo>
                  <a:lnTo>
                    <a:pt x="53" y="6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134" y="3"/>
                  </a:lnTo>
                  <a:lnTo>
                    <a:pt x="137" y="0"/>
                  </a:lnTo>
                  <a:lnTo>
                    <a:pt x="151" y="3"/>
                  </a:lnTo>
                  <a:lnTo>
                    <a:pt x="153" y="9"/>
                  </a:lnTo>
                  <a:lnTo>
                    <a:pt x="150" y="16"/>
                  </a:lnTo>
                  <a:lnTo>
                    <a:pt x="53" y="29"/>
                  </a:lnTo>
                  <a:lnTo>
                    <a:pt x="47" y="32"/>
                  </a:lnTo>
                  <a:lnTo>
                    <a:pt x="21" y="40"/>
                  </a:lnTo>
                  <a:lnTo>
                    <a:pt x="12" y="47"/>
                  </a:lnTo>
                  <a:lnTo>
                    <a:pt x="4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2669" y="2103"/>
              <a:ext cx="61" cy="22"/>
            </a:xfrm>
            <a:custGeom>
              <a:avLst/>
              <a:gdLst>
                <a:gd name="T0" fmla="*/ 1 w 61"/>
                <a:gd name="T1" fmla="*/ 22 h 22"/>
                <a:gd name="T2" fmla="*/ 0 w 61"/>
                <a:gd name="T3" fmla="*/ 11 h 22"/>
                <a:gd name="T4" fmla="*/ 29 w 61"/>
                <a:gd name="T5" fmla="*/ 0 h 22"/>
                <a:gd name="T6" fmla="*/ 45 w 61"/>
                <a:gd name="T7" fmla="*/ 2 h 22"/>
                <a:gd name="T8" fmla="*/ 45 w 61"/>
                <a:gd name="T9" fmla="*/ 8 h 22"/>
                <a:gd name="T10" fmla="*/ 61 w 61"/>
                <a:gd name="T11" fmla="*/ 8 h 22"/>
                <a:gd name="T12" fmla="*/ 57 w 61"/>
                <a:gd name="T13" fmla="*/ 18 h 22"/>
                <a:gd name="T14" fmla="*/ 52 w 61"/>
                <a:gd name="T15" fmla="*/ 19 h 22"/>
                <a:gd name="T16" fmla="*/ 36 w 61"/>
                <a:gd name="T17" fmla="*/ 17 h 22"/>
                <a:gd name="T18" fmla="*/ 16 w 61"/>
                <a:gd name="T19" fmla="*/ 18 h 22"/>
                <a:gd name="T20" fmla="*/ 13 w 61"/>
                <a:gd name="T21" fmla="*/ 19 h 22"/>
                <a:gd name="T22" fmla="*/ 1 w 61"/>
                <a:gd name="T23" fmla="*/ 22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1"/>
                <a:gd name="T37" fmla="*/ 0 h 22"/>
                <a:gd name="T38" fmla="*/ 61 w 61"/>
                <a:gd name="T39" fmla="*/ 22 h 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1" h="22">
                  <a:moveTo>
                    <a:pt x="1" y="22"/>
                  </a:moveTo>
                  <a:lnTo>
                    <a:pt x="0" y="11"/>
                  </a:lnTo>
                  <a:lnTo>
                    <a:pt x="29" y="0"/>
                  </a:lnTo>
                  <a:lnTo>
                    <a:pt x="45" y="2"/>
                  </a:lnTo>
                  <a:lnTo>
                    <a:pt x="45" y="8"/>
                  </a:lnTo>
                  <a:lnTo>
                    <a:pt x="61" y="8"/>
                  </a:lnTo>
                  <a:lnTo>
                    <a:pt x="57" y="18"/>
                  </a:lnTo>
                  <a:lnTo>
                    <a:pt x="52" y="19"/>
                  </a:lnTo>
                  <a:lnTo>
                    <a:pt x="36" y="17"/>
                  </a:lnTo>
                  <a:lnTo>
                    <a:pt x="16" y="18"/>
                  </a:lnTo>
                  <a:lnTo>
                    <a:pt x="13" y="19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2736" y="2089"/>
              <a:ext cx="15" cy="22"/>
            </a:xfrm>
            <a:custGeom>
              <a:avLst/>
              <a:gdLst>
                <a:gd name="T0" fmla="*/ 2 w 15"/>
                <a:gd name="T1" fmla="*/ 19 h 22"/>
                <a:gd name="T2" fmla="*/ 0 w 15"/>
                <a:gd name="T3" fmla="*/ 11 h 22"/>
                <a:gd name="T4" fmla="*/ 6 w 15"/>
                <a:gd name="T5" fmla="*/ 0 h 22"/>
                <a:gd name="T6" fmla="*/ 15 w 15"/>
                <a:gd name="T7" fmla="*/ 7 h 22"/>
                <a:gd name="T8" fmla="*/ 13 w 15"/>
                <a:gd name="T9" fmla="*/ 22 h 22"/>
                <a:gd name="T10" fmla="*/ 2 w 15"/>
                <a:gd name="T11" fmla="*/ 19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2"/>
                <a:gd name="T20" fmla="*/ 15 w 15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2">
                  <a:moveTo>
                    <a:pt x="2" y="19"/>
                  </a:moveTo>
                  <a:lnTo>
                    <a:pt x="0" y="11"/>
                  </a:lnTo>
                  <a:lnTo>
                    <a:pt x="6" y="0"/>
                  </a:lnTo>
                  <a:lnTo>
                    <a:pt x="15" y="7"/>
                  </a:lnTo>
                  <a:lnTo>
                    <a:pt x="13" y="22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2592" y="1961"/>
              <a:ext cx="12" cy="7"/>
            </a:xfrm>
            <a:custGeom>
              <a:avLst/>
              <a:gdLst>
                <a:gd name="T0" fmla="*/ 3 w 12"/>
                <a:gd name="T1" fmla="*/ 7 h 7"/>
                <a:gd name="T2" fmla="*/ 0 w 12"/>
                <a:gd name="T3" fmla="*/ 0 h 7"/>
                <a:gd name="T4" fmla="*/ 12 w 12"/>
                <a:gd name="T5" fmla="*/ 3 h 7"/>
                <a:gd name="T6" fmla="*/ 3 w 12"/>
                <a:gd name="T7" fmla="*/ 7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7"/>
                <a:gd name="T14" fmla="*/ 12 w 12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7">
                  <a:moveTo>
                    <a:pt x="3" y="7"/>
                  </a:moveTo>
                  <a:lnTo>
                    <a:pt x="0" y="0"/>
                  </a:lnTo>
                  <a:lnTo>
                    <a:pt x="12" y="3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2729" y="1884"/>
              <a:ext cx="108" cy="53"/>
            </a:xfrm>
            <a:custGeom>
              <a:avLst/>
              <a:gdLst>
                <a:gd name="T0" fmla="*/ 1 w 108"/>
                <a:gd name="T1" fmla="*/ 53 h 53"/>
                <a:gd name="T2" fmla="*/ 0 w 108"/>
                <a:gd name="T3" fmla="*/ 52 h 53"/>
                <a:gd name="T4" fmla="*/ 19 w 108"/>
                <a:gd name="T5" fmla="*/ 21 h 53"/>
                <a:gd name="T6" fmla="*/ 35 w 108"/>
                <a:gd name="T7" fmla="*/ 10 h 53"/>
                <a:gd name="T8" fmla="*/ 59 w 108"/>
                <a:gd name="T9" fmla="*/ 6 h 53"/>
                <a:gd name="T10" fmla="*/ 75 w 108"/>
                <a:gd name="T11" fmla="*/ 6 h 53"/>
                <a:gd name="T12" fmla="*/ 86 w 108"/>
                <a:gd name="T13" fmla="*/ 4 h 53"/>
                <a:gd name="T14" fmla="*/ 101 w 108"/>
                <a:gd name="T15" fmla="*/ 0 h 53"/>
                <a:gd name="T16" fmla="*/ 108 w 108"/>
                <a:gd name="T17" fmla="*/ 6 h 53"/>
                <a:gd name="T18" fmla="*/ 107 w 108"/>
                <a:gd name="T19" fmla="*/ 22 h 53"/>
                <a:gd name="T20" fmla="*/ 75 w 108"/>
                <a:gd name="T21" fmla="*/ 27 h 53"/>
                <a:gd name="T22" fmla="*/ 79 w 108"/>
                <a:gd name="T23" fmla="*/ 40 h 53"/>
                <a:gd name="T24" fmla="*/ 66 w 108"/>
                <a:gd name="T25" fmla="*/ 50 h 53"/>
                <a:gd name="T26" fmla="*/ 44 w 108"/>
                <a:gd name="T27" fmla="*/ 43 h 53"/>
                <a:gd name="T28" fmla="*/ 38 w 108"/>
                <a:gd name="T29" fmla="*/ 35 h 53"/>
                <a:gd name="T30" fmla="*/ 26 w 108"/>
                <a:gd name="T31" fmla="*/ 31 h 53"/>
                <a:gd name="T32" fmla="*/ 9 w 108"/>
                <a:gd name="T33" fmla="*/ 50 h 53"/>
                <a:gd name="T34" fmla="*/ 1 w 108"/>
                <a:gd name="T35" fmla="*/ 53 h 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8"/>
                <a:gd name="T55" fmla="*/ 0 h 53"/>
                <a:gd name="T56" fmla="*/ 108 w 108"/>
                <a:gd name="T57" fmla="*/ 53 h 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8" h="53">
                  <a:moveTo>
                    <a:pt x="1" y="53"/>
                  </a:moveTo>
                  <a:lnTo>
                    <a:pt x="0" y="52"/>
                  </a:lnTo>
                  <a:lnTo>
                    <a:pt x="19" y="21"/>
                  </a:lnTo>
                  <a:lnTo>
                    <a:pt x="35" y="10"/>
                  </a:lnTo>
                  <a:lnTo>
                    <a:pt x="59" y="6"/>
                  </a:lnTo>
                  <a:lnTo>
                    <a:pt x="75" y="6"/>
                  </a:lnTo>
                  <a:lnTo>
                    <a:pt x="86" y="4"/>
                  </a:lnTo>
                  <a:lnTo>
                    <a:pt x="101" y="0"/>
                  </a:lnTo>
                  <a:lnTo>
                    <a:pt x="108" y="6"/>
                  </a:lnTo>
                  <a:lnTo>
                    <a:pt x="107" y="22"/>
                  </a:lnTo>
                  <a:lnTo>
                    <a:pt x="75" y="27"/>
                  </a:lnTo>
                  <a:lnTo>
                    <a:pt x="79" y="40"/>
                  </a:lnTo>
                  <a:lnTo>
                    <a:pt x="66" y="50"/>
                  </a:lnTo>
                  <a:lnTo>
                    <a:pt x="44" y="43"/>
                  </a:lnTo>
                  <a:lnTo>
                    <a:pt x="38" y="35"/>
                  </a:lnTo>
                  <a:lnTo>
                    <a:pt x="26" y="31"/>
                  </a:lnTo>
                  <a:lnTo>
                    <a:pt x="9" y="50"/>
                  </a:lnTo>
                  <a:lnTo>
                    <a:pt x="1" y="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2934" y="1891"/>
              <a:ext cx="3" cy="8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0 h 8"/>
                <a:gd name="T4" fmla="*/ 3 w 3"/>
                <a:gd name="T5" fmla="*/ 8 h 8"/>
                <a:gd name="T6" fmla="*/ 0 60000 65536"/>
                <a:gd name="T7" fmla="*/ 0 60000 65536"/>
                <a:gd name="T8" fmla="*/ 0 60000 65536"/>
                <a:gd name="T9" fmla="*/ 0 w 3"/>
                <a:gd name="T10" fmla="*/ 0 h 8"/>
                <a:gd name="T11" fmla="*/ 3 w 3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8">
                  <a:moveTo>
                    <a:pt x="3" y="8"/>
                  </a:moveTo>
                  <a:lnTo>
                    <a:pt x="0" y="0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2826" y="1641"/>
              <a:ext cx="127" cy="247"/>
            </a:xfrm>
            <a:custGeom>
              <a:avLst/>
              <a:gdLst>
                <a:gd name="T0" fmla="*/ 127 w 127"/>
                <a:gd name="T1" fmla="*/ 247 h 247"/>
                <a:gd name="T2" fmla="*/ 114 w 127"/>
                <a:gd name="T3" fmla="*/ 237 h 247"/>
                <a:gd name="T4" fmla="*/ 95 w 127"/>
                <a:gd name="T5" fmla="*/ 218 h 247"/>
                <a:gd name="T6" fmla="*/ 94 w 127"/>
                <a:gd name="T7" fmla="*/ 214 h 247"/>
                <a:gd name="T8" fmla="*/ 50 w 127"/>
                <a:gd name="T9" fmla="*/ 171 h 247"/>
                <a:gd name="T10" fmla="*/ 36 w 127"/>
                <a:gd name="T11" fmla="*/ 140 h 247"/>
                <a:gd name="T12" fmla="*/ 26 w 127"/>
                <a:gd name="T13" fmla="*/ 102 h 247"/>
                <a:gd name="T14" fmla="*/ 11 w 127"/>
                <a:gd name="T15" fmla="*/ 39 h 247"/>
                <a:gd name="T16" fmla="*/ 0 w 127"/>
                <a:gd name="T17" fmla="*/ 19 h 247"/>
                <a:gd name="T18" fmla="*/ 6 w 127"/>
                <a:gd name="T19" fmla="*/ 19 h 247"/>
                <a:gd name="T20" fmla="*/ 11 w 127"/>
                <a:gd name="T21" fmla="*/ 0 h 247"/>
                <a:gd name="T22" fmla="*/ 19 w 127"/>
                <a:gd name="T23" fmla="*/ 9 h 247"/>
                <a:gd name="T24" fmla="*/ 25 w 127"/>
                <a:gd name="T25" fmla="*/ 18 h 247"/>
                <a:gd name="T26" fmla="*/ 29 w 127"/>
                <a:gd name="T27" fmla="*/ 28 h 247"/>
                <a:gd name="T28" fmla="*/ 33 w 127"/>
                <a:gd name="T29" fmla="*/ 37 h 247"/>
                <a:gd name="T30" fmla="*/ 36 w 127"/>
                <a:gd name="T31" fmla="*/ 49 h 247"/>
                <a:gd name="T32" fmla="*/ 39 w 127"/>
                <a:gd name="T33" fmla="*/ 59 h 247"/>
                <a:gd name="T34" fmla="*/ 42 w 127"/>
                <a:gd name="T35" fmla="*/ 69 h 247"/>
                <a:gd name="T36" fmla="*/ 47 w 127"/>
                <a:gd name="T37" fmla="*/ 80 h 247"/>
                <a:gd name="T38" fmla="*/ 57 w 127"/>
                <a:gd name="T39" fmla="*/ 108 h 247"/>
                <a:gd name="T40" fmla="*/ 94 w 127"/>
                <a:gd name="T41" fmla="*/ 193 h 247"/>
                <a:gd name="T42" fmla="*/ 101 w 127"/>
                <a:gd name="T43" fmla="*/ 203 h 247"/>
                <a:gd name="T44" fmla="*/ 124 w 127"/>
                <a:gd name="T45" fmla="*/ 239 h 247"/>
                <a:gd name="T46" fmla="*/ 127 w 127"/>
                <a:gd name="T47" fmla="*/ 247 h 24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7"/>
                <a:gd name="T73" fmla="*/ 0 h 247"/>
                <a:gd name="T74" fmla="*/ 127 w 127"/>
                <a:gd name="T75" fmla="*/ 247 h 24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7" h="247">
                  <a:moveTo>
                    <a:pt x="127" y="247"/>
                  </a:moveTo>
                  <a:lnTo>
                    <a:pt x="114" y="237"/>
                  </a:lnTo>
                  <a:lnTo>
                    <a:pt x="95" y="218"/>
                  </a:lnTo>
                  <a:lnTo>
                    <a:pt x="94" y="214"/>
                  </a:lnTo>
                  <a:lnTo>
                    <a:pt x="50" y="171"/>
                  </a:lnTo>
                  <a:lnTo>
                    <a:pt x="36" y="140"/>
                  </a:lnTo>
                  <a:lnTo>
                    <a:pt x="26" y="102"/>
                  </a:lnTo>
                  <a:lnTo>
                    <a:pt x="11" y="39"/>
                  </a:lnTo>
                  <a:lnTo>
                    <a:pt x="0" y="19"/>
                  </a:lnTo>
                  <a:lnTo>
                    <a:pt x="6" y="19"/>
                  </a:lnTo>
                  <a:lnTo>
                    <a:pt x="11" y="0"/>
                  </a:lnTo>
                  <a:lnTo>
                    <a:pt x="19" y="9"/>
                  </a:lnTo>
                  <a:lnTo>
                    <a:pt x="25" y="18"/>
                  </a:lnTo>
                  <a:lnTo>
                    <a:pt x="29" y="28"/>
                  </a:lnTo>
                  <a:lnTo>
                    <a:pt x="33" y="37"/>
                  </a:lnTo>
                  <a:lnTo>
                    <a:pt x="36" y="49"/>
                  </a:lnTo>
                  <a:lnTo>
                    <a:pt x="39" y="59"/>
                  </a:lnTo>
                  <a:lnTo>
                    <a:pt x="42" y="69"/>
                  </a:lnTo>
                  <a:lnTo>
                    <a:pt x="47" y="80"/>
                  </a:lnTo>
                  <a:lnTo>
                    <a:pt x="57" y="108"/>
                  </a:lnTo>
                  <a:lnTo>
                    <a:pt x="94" y="193"/>
                  </a:lnTo>
                  <a:lnTo>
                    <a:pt x="101" y="203"/>
                  </a:lnTo>
                  <a:lnTo>
                    <a:pt x="124" y="239"/>
                  </a:lnTo>
                  <a:lnTo>
                    <a:pt x="127" y="247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2713" y="1613"/>
              <a:ext cx="167" cy="253"/>
            </a:xfrm>
            <a:custGeom>
              <a:avLst/>
              <a:gdLst>
                <a:gd name="T0" fmla="*/ 161 w 167"/>
                <a:gd name="T1" fmla="*/ 250 h 253"/>
                <a:gd name="T2" fmla="*/ 145 w 167"/>
                <a:gd name="T3" fmla="*/ 236 h 253"/>
                <a:gd name="T4" fmla="*/ 120 w 167"/>
                <a:gd name="T5" fmla="*/ 209 h 253"/>
                <a:gd name="T6" fmla="*/ 108 w 167"/>
                <a:gd name="T7" fmla="*/ 190 h 253"/>
                <a:gd name="T8" fmla="*/ 80 w 167"/>
                <a:gd name="T9" fmla="*/ 146 h 253"/>
                <a:gd name="T10" fmla="*/ 72 w 167"/>
                <a:gd name="T11" fmla="*/ 152 h 253"/>
                <a:gd name="T12" fmla="*/ 66 w 167"/>
                <a:gd name="T13" fmla="*/ 152 h 253"/>
                <a:gd name="T14" fmla="*/ 45 w 167"/>
                <a:gd name="T15" fmla="*/ 124 h 253"/>
                <a:gd name="T16" fmla="*/ 38 w 167"/>
                <a:gd name="T17" fmla="*/ 115 h 253"/>
                <a:gd name="T18" fmla="*/ 36 w 167"/>
                <a:gd name="T19" fmla="*/ 111 h 253"/>
                <a:gd name="T20" fmla="*/ 35 w 167"/>
                <a:gd name="T21" fmla="*/ 97 h 253"/>
                <a:gd name="T22" fmla="*/ 10 w 167"/>
                <a:gd name="T23" fmla="*/ 53 h 253"/>
                <a:gd name="T24" fmla="*/ 8 w 167"/>
                <a:gd name="T25" fmla="*/ 44 h 253"/>
                <a:gd name="T26" fmla="*/ 3 w 167"/>
                <a:gd name="T27" fmla="*/ 36 h 253"/>
                <a:gd name="T28" fmla="*/ 0 w 167"/>
                <a:gd name="T29" fmla="*/ 25 h 253"/>
                <a:gd name="T30" fmla="*/ 7 w 167"/>
                <a:gd name="T31" fmla="*/ 12 h 253"/>
                <a:gd name="T32" fmla="*/ 20 w 167"/>
                <a:gd name="T33" fmla="*/ 16 h 253"/>
                <a:gd name="T34" fmla="*/ 30 w 167"/>
                <a:gd name="T35" fmla="*/ 37 h 253"/>
                <a:gd name="T36" fmla="*/ 33 w 167"/>
                <a:gd name="T37" fmla="*/ 47 h 253"/>
                <a:gd name="T38" fmla="*/ 51 w 167"/>
                <a:gd name="T39" fmla="*/ 89 h 253"/>
                <a:gd name="T40" fmla="*/ 42 w 167"/>
                <a:gd name="T41" fmla="*/ 56 h 253"/>
                <a:gd name="T42" fmla="*/ 35 w 167"/>
                <a:gd name="T43" fmla="*/ 22 h 253"/>
                <a:gd name="T44" fmla="*/ 29 w 167"/>
                <a:gd name="T45" fmla="*/ 12 h 253"/>
                <a:gd name="T46" fmla="*/ 30 w 167"/>
                <a:gd name="T47" fmla="*/ 0 h 253"/>
                <a:gd name="T48" fmla="*/ 45 w 167"/>
                <a:gd name="T49" fmla="*/ 14 h 253"/>
                <a:gd name="T50" fmla="*/ 73 w 167"/>
                <a:gd name="T51" fmla="*/ 65 h 253"/>
                <a:gd name="T52" fmla="*/ 73 w 167"/>
                <a:gd name="T53" fmla="*/ 53 h 253"/>
                <a:gd name="T54" fmla="*/ 67 w 167"/>
                <a:gd name="T55" fmla="*/ 40 h 253"/>
                <a:gd name="T56" fmla="*/ 69 w 167"/>
                <a:gd name="T57" fmla="*/ 28 h 253"/>
                <a:gd name="T58" fmla="*/ 113 w 167"/>
                <a:gd name="T59" fmla="*/ 133 h 253"/>
                <a:gd name="T60" fmla="*/ 102 w 167"/>
                <a:gd name="T61" fmla="*/ 136 h 253"/>
                <a:gd name="T62" fmla="*/ 117 w 167"/>
                <a:gd name="T63" fmla="*/ 167 h 253"/>
                <a:gd name="T64" fmla="*/ 124 w 167"/>
                <a:gd name="T65" fmla="*/ 175 h 253"/>
                <a:gd name="T66" fmla="*/ 155 w 167"/>
                <a:gd name="T67" fmla="*/ 223 h 253"/>
                <a:gd name="T68" fmla="*/ 157 w 167"/>
                <a:gd name="T69" fmla="*/ 228 h 253"/>
                <a:gd name="T70" fmla="*/ 164 w 167"/>
                <a:gd name="T71" fmla="*/ 236 h 253"/>
                <a:gd name="T72" fmla="*/ 167 w 167"/>
                <a:gd name="T73" fmla="*/ 253 h 253"/>
                <a:gd name="T74" fmla="*/ 161 w 167"/>
                <a:gd name="T75" fmla="*/ 250 h 2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67"/>
                <a:gd name="T115" fmla="*/ 0 h 253"/>
                <a:gd name="T116" fmla="*/ 167 w 167"/>
                <a:gd name="T117" fmla="*/ 253 h 25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67" h="253">
                  <a:moveTo>
                    <a:pt x="161" y="250"/>
                  </a:moveTo>
                  <a:lnTo>
                    <a:pt x="145" y="236"/>
                  </a:lnTo>
                  <a:lnTo>
                    <a:pt x="120" y="209"/>
                  </a:lnTo>
                  <a:lnTo>
                    <a:pt x="108" y="190"/>
                  </a:lnTo>
                  <a:lnTo>
                    <a:pt x="80" y="146"/>
                  </a:lnTo>
                  <a:lnTo>
                    <a:pt x="72" y="152"/>
                  </a:lnTo>
                  <a:lnTo>
                    <a:pt x="66" y="152"/>
                  </a:lnTo>
                  <a:lnTo>
                    <a:pt x="45" y="124"/>
                  </a:lnTo>
                  <a:lnTo>
                    <a:pt x="38" y="115"/>
                  </a:lnTo>
                  <a:lnTo>
                    <a:pt x="36" y="111"/>
                  </a:lnTo>
                  <a:lnTo>
                    <a:pt x="35" y="97"/>
                  </a:lnTo>
                  <a:lnTo>
                    <a:pt x="10" y="53"/>
                  </a:lnTo>
                  <a:lnTo>
                    <a:pt x="8" y="44"/>
                  </a:lnTo>
                  <a:lnTo>
                    <a:pt x="3" y="36"/>
                  </a:lnTo>
                  <a:lnTo>
                    <a:pt x="0" y="25"/>
                  </a:lnTo>
                  <a:lnTo>
                    <a:pt x="7" y="12"/>
                  </a:lnTo>
                  <a:lnTo>
                    <a:pt x="20" y="16"/>
                  </a:lnTo>
                  <a:lnTo>
                    <a:pt x="30" y="37"/>
                  </a:lnTo>
                  <a:lnTo>
                    <a:pt x="33" y="47"/>
                  </a:lnTo>
                  <a:lnTo>
                    <a:pt x="51" y="89"/>
                  </a:lnTo>
                  <a:lnTo>
                    <a:pt x="42" y="56"/>
                  </a:lnTo>
                  <a:lnTo>
                    <a:pt x="35" y="22"/>
                  </a:lnTo>
                  <a:lnTo>
                    <a:pt x="29" y="12"/>
                  </a:lnTo>
                  <a:lnTo>
                    <a:pt x="30" y="0"/>
                  </a:lnTo>
                  <a:lnTo>
                    <a:pt x="45" y="14"/>
                  </a:lnTo>
                  <a:lnTo>
                    <a:pt x="73" y="65"/>
                  </a:lnTo>
                  <a:lnTo>
                    <a:pt x="73" y="53"/>
                  </a:lnTo>
                  <a:lnTo>
                    <a:pt x="67" y="40"/>
                  </a:lnTo>
                  <a:lnTo>
                    <a:pt x="69" y="28"/>
                  </a:lnTo>
                  <a:lnTo>
                    <a:pt x="113" y="133"/>
                  </a:lnTo>
                  <a:lnTo>
                    <a:pt x="102" y="136"/>
                  </a:lnTo>
                  <a:lnTo>
                    <a:pt x="117" y="167"/>
                  </a:lnTo>
                  <a:lnTo>
                    <a:pt x="124" y="175"/>
                  </a:lnTo>
                  <a:lnTo>
                    <a:pt x="155" y="223"/>
                  </a:lnTo>
                  <a:lnTo>
                    <a:pt x="157" y="228"/>
                  </a:lnTo>
                  <a:lnTo>
                    <a:pt x="164" y="236"/>
                  </a:lnTo>
                  <a:lnTo>
                    <a:pt x="167" y="253"/>
                  </a:lnTo>
                  <a:lnTo>
                    <a:pt x="161" y="250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2421" y="1632"/>
              <a:ext cx="29" cy="55"/>
            </a:xfrm>
            <a:custGeom>
              <a:avLst/>
              <a:gdLst>
                <a:gd name="T0" fmla="*/ 0 w 29"/>
                <a:gd name="T1" fmla="*/ 53 h 55"/>
                <a:gd name="T2" fmla="*/ 20 w 29"/>
                <a:gd name="T3" fmla="*/ 6 h 55"/>
                <a:gd name="T4" fmla="*/ 27 w 29"/>
                <a:gd name="T5" fmla="*/ 0 h 55"/>
                <a:gd name="T6" fmla="*/ 29 w 29"/>
                <a:gd name="T7" fmla="*/ 3 h 55"/>
                <a:gd name="T8" fmla="*/ 4 w 29"/>
                <a:gd name="T9" fmla="*/ 55 h 55"/>
                <a:gd name="T10" fmla="*/ 0 w 29"/>
                <a:gd name="T11" fmla="*/ 53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55"/>
                <a:gd name="T20" fmla="*/ 29 w 29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55">
                  <a:moveTo>
                    <a:pt x="0" y="53"/>
                  </a:moveTo>
                  <a:lnTo>
                    <a:pt x="20" y="6"/>
                  </a:lnTo>
                  <a:lnTo>
                    <a:pt x="27" y="0"/>
                  </a:lnTo>
                  <a:lnTo>
                    <a:pt x="29" y="3"/>
                  </a:lnTo>
                  <a:lnTo>
                    <a:pt x="4" y="55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2807" y="1665"/>
              <a:ext cx="3" cy="6"/>
            </a:xfrm>
            <a:custGeom>
              <a:avLst/>
              <a:gdLst>
                <a:gd name="T0" fmla="*/ 0 w 3"/>
                <a:gd name="T1" fmla="*/ 6 h 6"/>
                <a:gd name="T2" fmla="*/ 3 w 3"/>
                <a:gd name="T3" fmla="*/ 0 h 6"/>
                <a:gd name="T4" fmla="*/ 0 w 3"/>
                <a:gd name="T5" fmla="*/ 6 h 6"/>
                <a:gd name="T6" fmla="*/ 0 60000 65536"/>
                <a:gd name="T7" fmla="*/ 0 60000 65536"/>
                <a:gd name="T8" fmla="*/ 0 60000 65536"/>
                <a:gd name="T9" fmla="*/ 0 w 3"/>
                <a:gd name="T10" fmla="*/ 0 h 6"/>
                <a:gd name="T11" fmla="*/ 3 w 3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6">
                  <a:moveTo>
                    <a:pt x="0" y="6"/>
                  </a:moveTo>
                  <a:lnTo>
                    <a:pt x="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2790" y="1629"/>
              <a:ext cx="17" cy="33"/>
            </a:xfrm>
            <a:custGeom>
              <a:avLst/>
              <a:gdLst>
                <a:gd name="T0" fmla="*/ 14 w 17"/>
                <a:gd name="T1" fmla="*/ 33 h 33"/>
                <a:gd name="T2" fmla="*/ 0 w 17"/>
                <a:gd name="T3" fmla="*/ 0 h 33"/>
                <a:gd name="T4" fmla="*/ 9 w 17"/>
                <a:gd name="T5" fmla="*/ 3 h 33"/>
                <a:gd name="T6" fmla="*/ 17 w 17"/>
                <a:gd name="T7" fmla="*/ 21 h 33"/>
                <a:gd name="T8" fmla="*/ 14 w 17"/>
                <a:gd name="T9" fmla="*/ 33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3"/>
                <a:gd name="T17" fmla="*/ 17 w 1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3">
                  <a:moveTo>
                    <a:pt x="14" y="33"/>
                  </a:moveTo>
                  <a:lnTo>
                    <a:pt x="0" y="0"/>
                  </a:lnTo>
                  <a:lnTo>
                    <a:pt x="9" y="3"/>
                  </a:lnTo>
                  <a:lnTo>
                    <a:pt x="17" y="21"/>
                  </a:lnTo>
                  <a:lnTo>
                    <a:pt x="14" y="33"/>
                  </a:lnTo>
                  <a:close/>
                </a:path>
              </a:pathLst>
            </a:custGeom>
            <a:solidFill>
              <a:srgbClr val="E6BE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67"/>
            <p:cNvSpPr>
              <a:spLocks noChangeShapeType="1"/>
            </p:cNvSpPr>
            <p:nvPr/>
          </p:nvSpPr>
          <p:spPr bwMode="auto">
            <a:xfrm flipV="1">
              <a:off x="2757" y="2599"/>
              <a:ext cx="1" cy="22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" name="Text Box 68"/>
          <p:cNvSpPr txBox="1">
            <a:spLocks noChangeArrowheads="1"/>
          </p:cNvSpPr>
          <p:nvPr/>
        </p:nvSpPr>
        <p:spPr bwMode="auto">
          <a:xfrm>
            <a:off x="1174750" y="0"/>
            <a:ext cx="5683250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ПОДРОСТКОВЫЙ ВОЗРАСТ</a:t>
            </a:r>
          </a:p>
        </p:txBody>
      </p:sp>
      <p:sp>
        <p:nvSpPr>
          <p:cNvPr id="67" name="AutoShape 72"/>
          <p:cNvSpPr>
            <a:spLocks noChangeArrowheads="1"/>
          </p:cNvSpPr>
          <p:nvPr/>
        </p:nvSpPr>
        <p:spPr bwMode="auto">
          <a:xfrm>
            <a:off x="457200" y="609600"/>
            <a:ext cx="2209800" cy="990600"/>
          </a:xfrm>
          <a:prstGeom prst="wedgeRectCallout">
            <a:avLst>
              <a:gd name="adj1" fmla="val 78880"/>
              <a:gd name="adj2" fmla="val 152884"/>
            </a:avLst>
          </a:prstGeom>
          <a:solidFill>
            <a:srgbClr val="FF33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33CC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Интерес к другим людям</a:t>
            </a:r>
          </a:p>
        </p:txBody>
      </p:sp>
      <p:sp>
        <p:nvSpPr>
          <p:cNvPr id="68" name="AutoShape 79"/>
          <p:cNvSpPr>
            <a:spLocks noChangeArrowheads="1"/>
          </p:cNvSpPr>
          <p:nvPr/>
        </p:nvSpPr>
        <p:spPr bwMode="auto">
          <a:xfrm>
            <a:off x="3124200" y="609600"/>
            <a:ext cx="3124200" cy="1371600"/>
          </a:xfrm>
          <a:prstGeom prst="wedgeRoundRectCallout">
            <a:avLst>
              <a:gd name="adj1" fmla="val 7315"/>
              <a:gd name="adj2" fmla="val 107176"/>
              <a:gd name="adj3" fmla="val 16667"/>
            </a:avLst>
          </a:prstGeom>
          <a:solidFill>
            <a:srgbClr val="00FFCC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FFCC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Жизнь штука хорошая или нет? Окружающий мир – джунгли или нет? 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69" name="AutoShape 74"/>
          <p:cNvSpPr>
            <a:spLocks noChangeArrowheads="1"/>
          </p:cNvSpPr>
          <p:nvPr/>
        </p:nvSpPr>
        <p:spPr bwMode="auto">
          <a:xfrm>
            <a:off x="6400800" y="228600"/>
            <a:ext cx="2743200" cy="2057400"/>
          </a:xfrm>
          <a:prstGeom prst="cloudCallout">
            <a:avLst>
              <a:gd name="adj1" fmla="val -75810"/>
              <a:gd name="adj2" fmla="val 70681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Какова цель моей жизни? – жить, чтобы есть, или есть, чтобы жить.</a:t>
            </a:r>
          </a:p>
        </p:txBody>
      </p:sp>
      <p:sp>
        <p:nvSpPr>
          <p:cNvPr id="70" name="AutoShape 75"/>
          <p:cNvSpPr>
            <a:spLocks noChangeArrowheads="1"/>
          </p:cNvSpPr>
          <p:nvPr/>
        </p:nvSpPr>
        <p:spPr bwMode="auto">
          <a:xfrm>
            <a:off x="6705600" y="2209800"/>
            <a:ext cx="2133600" cy="1524000"/>
          </a:xfrm>
          <a:prstGeom prst="wedgeRoundRectCallout">
            <a:avLst>
              <a:gd name="adj1" fmla="val -122023"/>
              <a:gd name="adj2" fmla="val 39273"/>
              <a:gd name="adj3" fmla="val 16667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Какой я хочу быть?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Как мне в будущем распорядиться своей жизнью?</a:t>
            </a:r>
          </a:p>
        </p:txBody>
      </p:sp>
      <p:sp>
        <p:nvSpPr>
          <p:cNvPr id="71" name="AutoShape 76"/>
          <p:cNvSpPr>
            <a:spLocks noChangeArrowheads="1"/>
          </p:cNvSpPr>
          <p:nvPr/>
        </p:nvSpPr>
        <p:spPr bwMode="auto">
          <a:xfrm>
            <a:off x="6286500" y="3857625"/>
            <a:ext cx="2514600" cy="990600"/>
          </a:xfrm>
          <a:prstGeom prst="wedgeRoundRectCallout">
            <a:avLst>
              <a:gd name="adj1" fmla="val -97736"/>
              <a:gd name="adj2" fmla="val -52975"/>
              <a:gd name="adj3" fmla="val 16667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Что такое свобода и свободна ли я?</a:t>
            </a:r>
          </a:p>
        </p:txBody>
      </p:sp>
      <p:sp>
        <p:nvSpPr>
          <p:cNvPr id="72" name="AutoShape 77"/>
          <p:cNvSpPr>
            <a:spLocks noChangeArrowheads="1"/>
          </p:cNvSpPr>
          <p:nvPr/>
        </p:nvSpPr>
        <p:spPr bwMode="auto">
          <a:xfrm>
            <a:off x="5638800" y="5105400"/>
            <a:ext cx="3276600" cy="914400"/>
          </a:xfrm>
          <a:prstGeom prst="wedgeRoundRectCallout">
            <a:avLst>
              <a:gd name="adj1" fmla="val -78296"/>
              <a:gd name="adj2" fmla="val -151218"/>
              <a:gd name="adj3" fmla="val 16667"/>
            </a:avLst>
          </a:prstGeom>
          <a:solidFill>
            <a:srgbClr val="CC0099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CC0099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Что нужно сделать, чтобы у меня появилось много друзей?</a:t>
            </a:r>
          </a:p>
        </p:txBody>
      </p:sp>
      <p:sp>
        <p:nvSpPr>
          <p:cNvPr id="73" name="AutoShape 78"/>
          <p:cNvSpPr>
            <a:spLocks noChangeArrowheads="1"/>
          </p:cNvSpPr>
          <p:nvPr/>
        </p:nvSpPr>
        <p:spPr bwMode="auto">
          <a:xfrm>
            <a:off x="2743200" y="4724400"/>
            <a:ext cx="3048000" cy="1524000"/>
          </a:xfrm>
          <a:prstGeom prst="wedgeEllipseCallout">
            <a:avLst>
              <a:gd name="adj1" fmla="val -1407"/>
              <a:gd name="adj2" fmla="val -71356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Мнение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 политическим, социальным, национальным вопросам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.</a:t>
            </a:r>
          </a:p>
        </p:txBody>
      </p:sp>
      <p:sp>
        <p:nvSpPr>
          <p:cNvPr id="74" name="AutoShape 70"/>
          <p:cNvSpPr>
            <a:spLocks noChangeArrowheads="1"/>
          </p:cNvSpPr>
          <p:nvPr/>
        </p:nvSpPr>
        <p:spPr bwMode="auto">
          <a:xfrm>
            <a:off x="228600" y="3810000"/>
            <a:ext cx="2819400" cy="1676400"/>
          </a:xfrm>
          <a:prstGeom prst="wedgeRoundRectCallout">
            <a:avLst>
              <a:gd name="adj1" fmla="val 68750"/>
              <a:gd name="adj2" fmla="val -67046"/>
              <a:gd name="adj3" fmla="val 16667"/>
            </a:avLst>
          </a:prstGeom>
          <a:solidFill>
            <a:srgbClr val="6699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669900">
                <a:gamma/>
                <a:shade val="60000"/>
                <a:invGamma/>
              </a:srgb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Хороший я человек или не очень?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– значимость собственной позиции</a:t>
            </a:r>
          </a:p>
        </p:txBody>
      </p:sp>
      <p:sp>
        <p:nvSpPr>
          <p:cNvPr id="75" name="AutoShape 71"/>
          <p:cNvSpPr>
            <a:spLocks noChangeArrowheads="1"/>
          </p:cNvSpPr>
          <p:nvPr/>
        </p:nvSpPr>
        <p:spPr bwMode="auto">
          <a:xfrm>
            <a:off x="228600" y="2057400"/>
            <a:ext cx="2895600" cy="1600200"/>
          </a:xfrm>
          <a:prstGeom prst="wedgeEllipseCallout">
            <a:avLst>
              <a:gd name="adj1" fmla="val 61241"/>
              <a:gd name="adj2" fmla="val 2132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Кто я? Мужчина, женщина, христианин, буддист, </a:t>
            </a:r>
            <a:r>
              <a:rPr lang="ru-RU" sz="1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масульманин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, католик ...</a:t>
            </a: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 animBg="1"/>
      <p:bldP spid="68" grpId="0" build="allAtOnce" animBg="1"/>
      <p:bldP spid="69" grpId="0" build="allAtOnce" animBg="1"/>
      <p:bldP spid="70" grpId="0" build="allAtOnce" animBg="1"/>
      <p:bldP spid="71" grpId="0" build="allAtOnce" animBg="1"/>
      <p:bldP spid="72" grpId="0" build="allAtOnce" animBg="1"/>
      <p:bldP spid="73" grpId="0" build="allAtOnce" animBg="1"/>
      <p:bldP spid="74" grpId="0" build="allAtOnce" animBg="1"/>
      <p:bldP spid="75" grpId="0" build="allAtOnce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0" y="357167"/>
            <a:ext cx="4572000" cy="107721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Экстремизм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молодежной среде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1571612"/>
            <a:ext cx="8501122" cy="2462213"/>
          </a:xfrm>
          <a:prstGeom prst="rect">
            <a:avLst/>
          </a:prstGeom>
          <a:solidFill>
            <a:srgbClr val="44DCB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занятия: 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Профилактика,  предупреждение и пресечение экстремистской деятельности в молодежной среде.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Формирование общественного мнения и создание атмосферы нетерпимости  к проявлениям экстремистской идеологии.  Создание анти экстремистской  личностной позиции молодежи.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Воспитание у молодого поколения чувства не приятия к насилию и ксенофобии.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4214818"/>
            <a:ext cx="8501122" cy="2400657"/>
          </a:xfrm>
          <a:prstGeom prst="rect">
            <a:avLst/>
          </a:prstGeom>
          <a:solidFill>
            <a:srgbClr val="44DCB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занятия 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Определить понятия: «Экстремизм», «Экстремистская деятельность».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Установить причины возникновения «Экстремизма» в России.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Проанализировать  социальную базу составляющую  экстремистские организации в России.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Выявить субкультуры и группы с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поведением, которые  при определенных  условиях могут примкнуть к экстремистским организациям.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Узнать о видах ответственности за экстремистскую деятельность.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User\Мои документы\Downloads\зем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33375"/>
            <a:ext cx="52578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9512" y="4149080"/>
            <a:ext cx="8784976" cy="206210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b="1" i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Наша земля – это место, где мы можем любить друг друга, соблюдать традиции и продолжать начатую историю, основанную на принципах толерантности</a:t>
            </a:r>
            <a:endParaRPr lang="ru-RU" sz="3200" i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2">
                  <a:lumMod val="20000"/>
                  <a:lumOff val="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Картинка 97 из 2453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9620" t="6155" r="19211" b="23053"/>
          <a:stretch>
            <a:fillRect/>
          </a:stretch>
        </p:blipFill>
        <p:spPr>
          <a:xfrm>
            <a:off x="2143108" y="214290"/>
            <a:ext cx="4857784" cy="342900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14348" y="3714752"/>
            <a:ext cx="78581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5400" b="1" cap="none" spc="50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5357826"/>
            <a:ext cx="550072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является авторской работой преподавателя организатора ОБЖ </a:t>
            </a:r>
          </a:p>
          <a:p>
            <a:pPr algn="ctr"/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ОГБПОУ «</a:t>
            </a:r>
            <a:r>
              <a:rPr lang="ru-RU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Нерехтский</a:t>
            </a: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политехнический техникум»</a:t>
            </a:r>
          </a:p>
          <a:p>
            <a:pPr algn="ctr"/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Головцова</a:t>
            </a:r>
            <a:r>
              <a:rPr lang="ru-RU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Александра Николаевича</a:t>
            </a:r>
            <a:endParaRPr lang="ru-RU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857224" y="1428736"/>
            <a:ext cx="7643866" cy="3357586"/>
          </a:xfrm>
          <a:prstGeom prst="horizontalScroll">
            <a:avLst/>
          </a:prstGeom>
          <a:ln w="28575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Что такое - </a:t>
            </a:r>
            <a:r>
              <a:rPr lang="ru-RU" sz="6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«экстремизм»?</a:t>
            </a:r>
            <a:endParaRPr lang="ru-RU" sz="6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000496" y="142852"/>
            <a:ext cx="1500198" cy="157163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857224" y="1071546"/>
            <a:ext cx="7643866" cy="5357850"/>
          </a:xfrm>
          <a:prstGeom prst="horizontalScroll">
            <a:avLst/>
          </a:prstGeom>
          <a:solidFill>
            <a:srgbClr val="0070C0"/>
          </a:solidFill>
          <a:ln w="38100"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Что такое - </a:t>
            </a:r>
            <a:r>
              <a:rPr lang="ru-RU" sz="6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«экстремизм»?</a:t>
            </a:r>
          </a:p>
          <a:p>
            <a:pPr algn="ctr"/>
            <a:r>
              <a:rPr lang="ru-RU" sz="6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такое </a:t>
            </a:r>
          </a:p>
          <a:p>
            <a:pPr algn="ctr"/>
            <a:r>
              <a:rPr lang="ru-RU" sz="60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«терроризм»?</a:t>
            </a:r>
            <a:endParaRPr lang="ru-RU" sz="60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4071934" y="142852"/>
            <a:ext cx="1785950" cy="157163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2428860" y="857232"/>
            <a:ext cx="7286676" cy="5786478"/>
          </a:xfrm>
          <a:prstGeom prst="verticalScroll">
            <a:avLst/>
          </a:prstGeom>
          <a:solidFill>
            <a:srgbClr val="44DCBF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Экстремизм  -  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это деятельность общественных и религиозных объединений, либо иных организаций, либо средств массовой информации, либо физических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лиц. </a:t>
            </a: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 планированию, организации, подготовке и совершению деяний, направленных на насильственное изменение основ конституционного строя и нарушение целостности Российской Федерации; на подрыв безопасности Российской Федерации; на захват или присвоение властных полномочий; на создание незаконных вооруженных формирований, на осуществление террористической деятельности, на возбуждение расовой, национальной или религиозной розни, а также социальной розни, связанной с насилием или призывами к насилию; на унижение национального достоинства.</a:t>
            </a:r>
          </a:p>
          <a:p>
            <a:pPr algn="r">
              <a:buNone/>
            </a:pPr>
            <a:r>
              <a:rPr lang="ru-RU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(Уголовный кодекс РФ, ст. 280)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357290" y="0"/>
            <a:ext cx="7000924" cy="785794"/>
          </a:xfrm>
          <a:prstGeom prst="roundRect">
            <a:avLst/>
          </a:prstGeom>
          <a:ln w="28575">
            <a:solidFill>
              <a:srgbClr val="FFFF00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Понятие «Экстремизм»</a:t>
            </a:r>
            <a:endParaRPr lang="ru-RU" sz="4000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2" descr="4c7ea225db6cd41e9d93604b0bb2d91a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4752"/>
            <a:ext cx="3000364" cy="2571768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5" descr="C:\Users\Таня\Pictures\vancouv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30003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357290" y="0"/>
            <a:ext cx="7000924" cy="714356"/>
          </a:xfrm>
          <a:prstGeom prst="roundRect">
            <a:avLst/>
          </a:prstGeom>
          <a:ln w="28575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Экстремистская деятельность: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571736" y="785794"/>
            <a:ext cx="7072362" cy="6072206"/>
          </a:xfrm>
          <a:prstGeom prst="verticalScroll">
            <a:avLst/>
          </a:prstGeom>
          <a:solidFill>
            <a:srgbClr val="44DCBF"/>
          </a:solidFill>
          <a:ln>
            <a:solidFill>
              <a:srgbClr val="FFFF0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ru-RU" sz="3200" b="1" dirty="0" smtClean="0"/>
              <a:t> 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Экстремистская деятельность - это: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насильственное изменение основ конституционного строя и нарушение целостности Российской Федерации;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публичное оправдание терроризма и иная террористическая деятельность;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возбуждение социальной, расовой, национальной или религиозной розни;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пропаганда исключительности, превосходства либо неполноценности человека по признаку его социальной, расовой, национальной, религиозной или языковой принадлежности или отношения к религии;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нарушение прав, свобод и законных интересов человека и гражданина в зависимости от его социальной, расовой, национальной, религиозной или языковой принадлежности или отношения к религии.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Это определение дано в Федеральном законе от 25 июля 2002 г. № 114 –ФЗ «О противодействии экстремистской деятельности».</a:t>
            </a:r>
          </a:p>
        </p:txBody>
      </p:sp>
      <p:pic>
        <p:nvPicPr>
          <p:cNvPr id="4" name="Picture 3" descr="relig_extri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7065">
            <a:off x="58897" y="4233319"/>
            <a:ext cx="3201213" cy="2147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6" name="Picture 6" descr="13910112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928670"/>
            <a:ext cx="3286116" cy="31432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357290" y="0"/>
            <a:ext cx="7000924" cy="857232"/>
          </a:xfrm>
          <a:prstGeom prst="roundRect">
            <a:avLst/>
          </a:prstGeom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Понятие «Терроризм»: </a:t>
            </a:r>
            <a:endParaRPr lang="ru-RU" sz="4000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3143240" y="928670"/>
            <a:ext cx="6429420" cy="5929330"/>
          </a:xfrm>
          <a:prstGeom prst="verticalScroll">
            <a:avLst/>
          </a:prstGeom>
          <a:solidFill>
            <a:srgbClr val="44DCBF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Терроризм - деятельность, осуществляемая в целях нарушения общественной безопасности, устрашения населения, либо оказания воздействия на принятие решений органами власти. </a:t>
            </a:r>
          </a:p>
          <a:p>
            <a:pPr>
              <a:buNone/>
            </a:pP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есть, это средство, используемое экстремистами, а не обособленное явление. </a:t>
            </a:r>
          </a:p>
          <a:p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Следовательно, терроризм - одна из форм экстремизма.</a:t>
            </a:r>
          </a:p>
        </p:txBody>
      </p:sp>
      <p:pic>
        <p:nvPicPr>
          <p:cNvPr id="5" name="Picture 6" descr="8C11EDFA-61D2-45E8-8C08-7C0537DC6481_mw800_mh600_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14282" y="1071546"/>
            <a:ext cx="3532217" cy="3000396"/>
          </a:xfrm>
          <a:prstGeom prst="rect">
            <a:avLst/>
          </a:prstGeom>
        </p:spPr>
      </p:pic>
      <p:pic>
        <p:nvPicPr>
          <p:cNvPr id="6" name="Picture 5" descr="2BEFEF32-AD77-48FE-B7EC-12C07ACCBA75_mw800_mh600_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14282" y="4143380"/>
            <a:ext cx="3571900" cy="2449512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2532</Words>
  <Application>Microsoft Office PowerPoint</Application>
  <PresentationFormat>Экран (4:3)</PresentationFormat>
  <Paragraphs>258</Paragraphs>
  <Slides>44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116</cp:revision>
  <dcterms:created xsi:type="dcterms:W3CDTF">2015-10-18T15:03:49Z</dcterms:created>
  <dcterms:modified xsi:type="dcterms:W3CDTF">2016-03-14T18:24:28Z</dcterms:modified>
</cp:coreProperties>
</file>