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9" r:id="rId3"/>
    <p:sldId id="268" r:id="rId4"/>
    <p:sldId id="270" r:id="rId5"/>
    <p:sldId id="272" r:id="rId6"/>
    <p:sldId id="263" r:id="rId7"/>
    <p:sldId id="260" r:id="rId8"/>
    <p:sldId id="262" r:id="rId9"/>
    <p:sldId id="265" r:id="rId10"/>
    <p:sldId id="266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157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301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39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18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409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7020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6328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54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6314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917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451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9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9;&#1095;&#1080;&#1090;&#1077;&#1083;&#1100;\Desktop\&#1085;&#1086;&#1074;&#1099;&#1081;%20&#1084;&#1072;&#1090;&#1077;&#1088;&#1080;&#1072;&#1083;%20&#1082;%20&#1091;&#1088;&#1086;&#1082;&#1091;\&#1047;&#1080;&#1084;&#1085;&#1103;&#1103;%20&#1089;&#1082;&#1072;&#1079;&#1082;&#1072;.wm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428604"/>
            <a:ext cx="6737165" cy="923330"/>
          </a:xfrm>
          <a:prstGeom prst="rect">
            <a:avLst/>
          </a:prstGeom>
          <a:noFill/>
        </p:spPr>
        <p:txBody>
          <a:bodyPr wrap="none">
            <a:prstTxWarp prst="textWave2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русского языка</a:t>
            </a:r>
          </a:p>
        </p:txBody>
      </p:sp>
      <p:pic>
        <p:nvPicPr>
          <p:cNvPr id="2051" name="Picture 4" descr="151866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2870" y="1709143"/>
            <a:ext cx="5143500" cy="3396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5" descr="83c94ddac646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88" y="785813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9643BB-589E-6CBB-FFB4-42F75D251AA8}"/>
              </a:ext>
            </a:extLst>
          </p:cNvPr>
          <p:cNvSpPr txBox="1"/>
          <p:nvPr/>
        </p:nvSpPr>
        <p:spPr>
          <a:xfrm>
            <a:off x="1840565" y="5373216"/>
            <a:ext cx="5655805" cy="1284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Составитель: Рыжкова М.Н.</a:t>
            </a:r>
            <a: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МБОУ Одинцовская СОШ №17 с УИОП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71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+mj-lt"/>
                <a:cs typeface="Times New Roman" pitchFamily="18" charset="0"/>
              </a:rPr>
              <a:t>Тема</a:t>
            </a:r>
            <a:r>
              <a:rPr lang="ru-RU" dirty="0">
                <a:latin typeface="+mj-lt"/>
                <a:cs typeface="Times New Roman" pitchFamily="18" charset="0"/>
              </a:rPr>
              <a:t>: «Образование имен существительных с уменьшительно – ласкательным значением».</a:t>
            </a:r>
          </a:p>
          <a:p>
            <a:r>
              <a:rPr lang="ru-RU" b="1" dirty="0">
                <a:latin typeface="+mj-lt"/>
                <a:cs typeface="Times New Roman" pitchFamily="18" charset="0"/>
              </a:rPr>
              <a:t>Цель: </a:t>
            </a:r>
            <a:br>
              <a:rPr lang="ru-RU" b="1" dirty="0">
                <a:latin typeface="+mj-lt"/>
                <a:cs typeface="Times New Roman" pitchFamily="18" charset="0"/>
              </a:rPr>
            </a:br>
            <a:r>
              <a:rPr lang="ru-RU" dirty="0">
                <a:latin typeface="+mj-lt"/>
                <a:cs typeface="Times New Roman" pitchFamily="18" charset="0"/>
              </a:rPr>
              <a:t>формировать умение образовывать имена  существительные с уменьшительно – ласкательным </a:t>
            </a:r>
            <a:br>
              <a:rPr lang="ru-RU" dirty="0">
                <a:latin typeface="+mj-lt"/>
                <a:cs typeface="Times New Roman" pitchFamily="18" charset="0"/>
              </a:rPr>
            </a:br>
            <a:r>
              <a:rPr lang="ru-RU" dirty="0">
                <a:latin typeface="+mj-lt"/>
                <a:cs typeface="Times New Roman" pitchFamily="18" charset="0"/>
              </a:rPr>
              <a:t>значением.</a:t>
            </a:r>
          </a:p>
          <a:p>
            <a:pPr>
              <a:buNone/>
            </a:pPr>
            <a:r>
              <a:rPr lang="ru-RU" b="1" dirty="0">
                <a:latin typeface="+mj-lt"/>
              </a:rPr>
              <a:t>Задачи:</a:t>
            </a:r>
            <a:endParaRPr lang="ru-RU" dirty="0">
              <a:latin typeface="+mj-lt"/>
            </a:endParaRPr>
          </a:p>
          <a:p>
            <a:pPr lvl="0"/>
            <a:r>
              <a:rPr lang="ru-RU" i="1" dirty="0">
                <a:latin typeface="+mj-lt"/>
              </a:rPr>
              <a:t>образовательные:</a:t>
            </a:r>
            <a:r>
              <a:rPr lang="ru-RU" dirty="0">
                <a:latin typeface="+mj-lt"/>
              </a:rPr>
              <a:t> формировать представление об образовании имён существительных с уменьшительно – ласкательным значением;</a:t>
            </a:r>
          </a:p>
          <a:p>
            <a:pPr lvl="0"/>
            <a:r>
              <a:rPr lang="ru-RU" i="1" dirty="0">
                <a:latin typeface="+mj-lt"/>
              </a:rPr>
              <a:t>развивающие</a:t>
            </a:r>
            <a:r>
              <a:rPr lang="ru-RU" dirty="0">
                <a:latin typeface="+mj-lt"/>
              </a:rPr>
              <a:t>: развивать умение сравнивать, умение обобщать, делать выводы, развивать память, логическое мышление, коммуникативные способности;</a:t>
            </a:r>
          </a:p>
          <a:p>
            <a:pPr lvl="0"/>
            <a:r>
              <a:rPr lang="ru-RU" i="1" dirty="0">
                <a:latin typeface="+mj-lt"/>
              </a:rPr>
              <a:t>воспитательные</a:t>
            </a:r>
            <a:r>
              <a:rPr lang="ru-RU" dirty="0">
                <a:latin typeface="+mj-lt"/>
              </a:rPr>
              <a:t>: воспитывать внимание, доброжелательность, взаимовыручку;</a:t>
            </a:r>
          </a:p>
          <a:p>
            <a:pPr lvl="0"/>
            <a:r>
              <a:rPr lang="ru-RU" i="1" dirty="0">
                <a:latin typeface="+mj-lt"/>
              </a:rPr>
              <a:t>социальные:</a:t>
            </a:r>
            <a:r>
              <a:rPr lang="ru-RU" dirty="0">
                <a:latin typeface="+mj-lt"/>
              </a:rPr>
              <a:t> формировать умение работать в парах, в коллективе, анализировать свою деятельность и работу своих товарищей.</a:t>
            </a:r>
          </a:p>
          <a:p>
            <a:pPr>
              <a:buNone/>
            </a:pPr>
            <a:r>
              <a:rPr lang="ru-RU" b="1" dirty="0"/>
              <a:t>Ожидаемый результат: </a:t>
            </a:r>
            <a:endParaRPr lang="ru-RU" dirty="0"/>
          </a:p>
          <a:p>
            <a:pPr lvl="0"/>
            <a:r>
              <a:rPr lang="ru-RU" dirty="0"/>
              <a:t>формирование умения образовывать имена существительные при помощи уменьшительно – ласкательных суффиксов;</a:t>
            </a:r>
          </a:p>
          <a:p>
            <a:pPr lvl="0"/>
            <a:r>
              <a:rPr lang="ru-RU" dirty="0"/>
              <a:t>закрепление знаний о способах образования слов, состав слова;</a:t>
            </a:r>
          </a:p>
          <a:p>
            <a:pPr lvl="0"/>
            <a:r>
              <a:rPr lang="ru-RU" dirty="0"/>
              <a:t>повышение активности на уроках;</a:t>
            </a:r>
          </a:p>
          <a:p>
            <a:pPr lvl="0"/>
            <a:r>
              <a:rPr lang="ru-RU" dirty="0"/>
              <a:t>формирование умения высказывать собственное суждение;</a:t>
            </a:r>
          </a:p>
          <a:p>
            <a:pPr lvl="0"/>
            <a:r>
              <a:rPr lang="ru-RU" dirty="0"/>
              <a:t>улучшение результатов обучения.</a:t>
            </a:r>
          </a:p>
          <a:p>
            <a:r>
              <a:rPr lang="ru-RU" b="1" dirty="0">
                <a:latin typeface="+mj-lt"/>
                <a:cs typeface="Times New Roman" pitchFamily="18" charset="0"/>
              </a:rPr>
              <a:t>Формирование УУД: </a:t>
            </a:r>
          </a:p>
          <a:p>
            <a:r>
              <a:rPr lang="ru-RU" dirty="0">
                <a:latin typeface="+mj-lt"/>
                <a:cs typeface="Times New Roman" pitchFamily="18" charset="0"/>
              </a:rPr>
              <a:t>познавательные, регулятивные, коммуникативные, личностные.</a:t>
            </a:r>
            <a:endParaRPr lang="ru-RU" dirty="0">
              <a:latin typeface="+mj-lt"/>
            </a:endParaRPr>
          </a:p>
          <a:p>
            <a:pPr lvl="0"/>
            <a:endParaRPr lang="ru-RU" dirty="0">
              <a:latin typeface="+mj-lt"/>
            </a:endParaRPr>
          </a:p>
          <a:p>
            <a:endParaRPr lang="ru-RU" dirty="0">
              <a:latin typeface="+mj-lt"/>
            </a:endParaRPr>
          </a:p>
          <a:p>
            <a:endParaRPr lang="ru-RU" dirty="0">
              <a:latin typeface="+mj-lt"/>
              <a:cs typeface="Times New Roman" pitchFamily="18" charset="0"/>
            </a:endParaRPr>
          </a:p>
          <a:p>
            <a:endParaRPr lang="ru-RU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Мои успехи!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             -    доволен своей работой, всё получилось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                   - доволен своей работой, но были ошибки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                 - не доволен своей работой, было много ошибок</a:t>
            </a:r>
          </a:p>
          <a:p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785786" y="1571612"/>
            <a:ext cx="914400" cy="9144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928662" y="2786058"/>
            <a:ext cx="914400" cy="914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но 2 5"/>
          <p:cNvSpPr/>
          <p:nvPr/>
        </p:nvSpPr>
        <p:spPr>
          <a:xfrm>
            <a:off x="1071538" y="4643446"/>
            <a:ext cx="914400" cy="914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5857916" cy="1071547"/>
          </a:xfrm>
        </p:spPr>
        <p:txBody>
          <a:bodyPr lIns="0" tIns="0" rIns="0" bIns="0">
            <a:normAutofit fontScale="90000"/>
          </a:bodyPr>
          <a:lstStyle/>
          <a:p>
            <a:pPr algn="ctr"/>
            <a:r>
              <a:rPr lang="ru-RU" u="sng" dirty="0"/>
              <a:t>Выполнить задание и </a:t>
            </a:r>
            <a:br>
              <a:rPr lang="ru-RU" u="sng" dirty="0"/>
            </a:br>
            <a:r>
              <a:rPr lang="ru-RU" u="sng" dirty="0"/>
              <a:t>найти буквы</a:t>
            </a:r>
            <a:endParaRPr lang="ru-RU" u="sng" spc="-40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1500174"/>
            <a:ext cx="3571900" cy="4154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400" b="1" dirty="0" err="1">
                <a:solidFill>
                  <a:schemeClr val="accent3">
                    <a:lumMod val="25000"/>
                  </a:schemeClr>
                </a:solidFill>
              </a:rPr>
              <a:t>ш</a:t>
            </a:r>
            <a:r>
              <a:rPr lang="ru-RU" sz="5400" b="1" dirty="0">
                <a:solidFill>
                  <a:schemeClr val="accent3">
                    <a:lumMod val="25000"/>
                  </a:schemeClr>
                </a:solidFill>
              </a:rPr>
              <a:t>   </a:t>
            </a:r>
            <a:r>
              <a:rPr lang="ru-RU" sz="5400" b="1" dirty="0" err="1">
                <a:solidFill>
                  <a:schemeClr val="accent3">
                    <a:lumMod val="25000"/>
                  </a:schemeClr>
                </a:solidFill>
              </a:rPr>
              <a:t>фер</a:t>
            </a:r>
            <a:endParaRPr lang="ru-RU" sz="5400" b="1" dirty="0">
              <a:solidFill>
                <a:schemeClr val="accent3">
                  <a:lumMod val="25000"/>
                </a:schemeClr>
              </a:solidFill>
            </a:endParaRPr>
          </a:p>
          <a:p>
            <a:r>
              <a:rPr lang="ru-RU" sz="5400" b="1" dirty="0">
                <a:solidFill>
                  <a:schemeClr val="accent3">
                    <a:lumMod val="25000"/>
                  </a:schemeClr>
                </a:solidFill>
              </a:rPr>
              <a:t>в   гон</a:t>
            </a:r>
          </a:p>
          <a:p>
            <a:r>
              <a:rPr lang="ru-RU" sz="5400" b="1" dirty="0">
                <a:solidFill>
                  <a:schemeClr val="accent3">
                    <a:lumMod val="25000"/>
                  </a:schemeClr>
                </a:solidFill>
              </a:rPr>
              <a:t>м   роз</a:t>
            </a:r>
          </a:p>
          <a:p>
            <a:r>
              <a:rPr lang="ru-RU" sz="5400" b="1" dirty="0">
                <a:solidFill>
                  <a:schemeClr val="accent3">
                    <a:lumMod val="25000"/>
                  </a:schemeClr>
                </a:solidFill>
              </a:rPr>
              <a:t>т   пор</a:t>
            </a:r>
          </a:p>
          <a:p>
            <a:r>
              <a:rPr lang="ru-RU" sz="5400" b="1" dirty="0">
                <a:solidFill>
                  <a:schemeClr val="accent3">
                    <a:lumMod val="25000"/>
                  </a:schemeClr>
                </a:solidFill>
              </a:rPr>
              <a:t>в   </a:t>
            </a:r>
            <a:r>
              <a:rPr lang="ru-RU" sz="5400" b="1" dirty="0" err="1">
                <a:solidFill>
                  <a:schemeClr val="accent3">
                    <a:lumMod val="25000"/>
                  </a:schemeClr>
                </a:solidFill>
              </a:rPr>
              <a:t>кзал</a:t>
            </a:r>
            <a:endParaRPr lang="ru-RU" sz="5400" b="1" dirty="0">
              <a:solidFill>
                <a:schemeClr val="accent3">
                  <a:lumMod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428868"/>
            <a:ext cx="7143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800" b="1" dirty="0">
                <a:solidFill>
                  <a:schemeClr val="accent3">
                    <a:lumMod val="25000"/>
                  </a:schemeClr>
                </a:solidFill>
              </a:rPr>
              <a:t>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2910" y="3214686"/>
            <a:ext cx="7143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800" b="1" dirty="0">
                <a:solidFill>
                  <a:schemeClr val="accent3">
                    <a:lumMod val="25000"/>
                  </a:schemeClr>
                </a:solidFill>
              </a:rPr>
              <a:t>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4348" y="1571612"/>
            <a:ext cx="7143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800" b="1" dirty="0">
                <a:solidFill>
                  <a:schemeClr val="accent3">
                    <a:lumMod val="25000"/>
                  </a:schemeClr>
                </a:solidFill>
              </a:rPr>
              <a:t>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034" y="4071942"/>
            <a:ext cx="7143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800" b="1" dirty="0">
                <a:solidFill>
                  <a:schemeClr val="accent3">
                    <a:lumMod val="25000"/>
                  </a:schemeClr>
                </a:solidFill>
              </a:rPr>
              <a:t>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472" y="4857760"/>
            <a:ext cx="7143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800" b="1" dirty="0">
                <a:solidFill>
                  <a:schemeClr val="accent3">
                    <a:lumMod val="25000"/>
                  </a:schemeClr>
                </a:solidFill>
              </a:rPr>
              <a:t>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3568" y="1500174"/>
            <a:ext cx="504056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3568" y="3143248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7544" y="4000504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9552" y="4786322"/>
            <a:ext cx="60342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9552" y="2312251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57554" y="2428868"/>
            <a:ext cx="5786478" cy="2154436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b="1" dirty="0">
                <a:solidFill>
                  <a:srgbClr val="000099"/>
                </a:solidFill>
              </a:rPr>
              <a:t> </a:t>
            </a:r>
            <a:r>
              <a:rPr lang="ru-RU" sz="2800" dirty="0">
                <a:solidFill>
                  <a:srgbClr val="C00000"/>
                </a:solidFill>
              </a:rPr>
              <a:t>имена существительные;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>
                <a:solidFill>
                  <a:srgbClr val="C00000"/>
                </a:solidFill>
              </a:rPr>
              <a:t> в каждом слове непроверяемая  </a:t>
            </a:r>
          </a:p>
          <a:p>
            <a:r>
              <a:rPr lang="ru-RU" sz="2800" dirty="0">
                <a:solidFill>
                  <a:srgbClr val="C00000"/>
                </a:solidFill>
              </a:rPr>
              <a:t>безударная гласная;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>
                <a:solidFill>
                  <a:srgbClr val="C00000"/>
                </a:solidFill>
              </a:rPr>
              <a:t> двусложные слова;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>
                <a:solidFill>
                  <a:srgbClr val="C00000"/>
                </a:solidFill>
              </a:rPr>
              <a:t> ударение на второй слог</a:t>
            </a:r>
          </a:p>
        </p:txBody>
      </p:sp>
      <p:sp>
        <p:nvSpPr>
          <p:cNvPr id="28" name="Полилиния 27"/>
          <p:cNvSpPr/>
          <p:nvPr/>
        </p:nvSpPr>
        <p:spPr>
          <a:xfrm>
            <a:off x="71406" y="2887579"/>
            <a:ext cx="2622884" cy="411079"/>
          </a:xfrm>
          <a:custGeom>
            <a:avLst/>
            <a:gdLst>
              <a:gd name="connsiteX0" fmla="*/ 0 w 2622884"/>
              <a:gd name="connsiteY0" fmla="*/ 36095 h 411079"/>
              <a:gd name="connsiteX1" fmla="*/ 180473 w 2622884"/>
              <a:gd name="connsiteY1" fmla="*/ 324853 h 411079"/>
              <a:gd name="connsiteX2" fmla="*/ 842210 w 2622884"/>
              <a:gd name="connsiteY2" fmla="*/ 409074 h 411079"/>
              <a:gd name="connsiteX3" fmla="*/ 1768642 w 2622884"/>
              <a:gd name="connsiteY3" fmla="*/ 372979 h 411079"/>
              <a:gd name="connsiteX4" fmla="*/ 2394284 w 2622884"/>
              <a:gd name="connsiteY4" fmla="*/ 348916 h 411079"/>
              <a:gd name="connsiteX5" fmla="*/ 2622884 w 2622884"/>
              <a:gd name="connsiteY5" fmla="*/ 0 h 411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2884" h="411079">
                <a:moveTo>
                  <a:pt x="0" y="36095"/>
                </a:moveTo>
                <a:cubicBezTo>
                  <a:pt x="20052" y="149392"/>
                  <a:pt x="40105" y="262690"/>
                  <a:pt x="180473" y="324853"/>
                </a:cubicBezTo>
                <a:cubicBezTo>
                  <a:pt x="320841" y="387016"/>
                  <a:pt x="577515" y="401053"/>
                  <a:pt x="842210" y="409074"/>
                </a:cubicBezTo>
                <a:lnTo>
                  <a:pt x="1768642" y="372979"/>
                </a:lnTo>
                <a:cubicBezTo>
                  <a:pt x="2027321" y="362953"/>
                  <a:pt x="2251910" y="411079"/>
                  <a:pt x="2394284" y="348916"/>
                </a:cubicBezTo>
                <a:cubicBezTo>
                  <a:pt x="2536658" y="286753"/>
                  <a:pt x="2579771" y="143376"/>
                  <a:pt x="2622884" y="0"/>
                </a:cubicBezTo>
              </a:path>
            </a:pathLst>
          </a:cu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78290" y="2424043"/>
            <a:ext cx="2636322" cy="607915"/>
          </a:xfrm>
          <a:custGeom>
            <a:avLst/>
            <a:gdLst>
              <a:gd name="connsiteX0" fmla="*/ 2683042 w 2683042"/>
              <a:gd name="connsiteY0" fmla="*/ 477253 h 609600"/>
              <a:gd name="connsiteX1" fmla="*/ 2502568 w 2683042"/>
              <a:gd name="connsiteY1" fmla="*/ 68179 h 609600"/>
              <a:gd name="connsiteX2" fmla="*/ 1888958 w 2683042"/>
              <a:gd name="connsiteY2" fmla="*/ 68179 h 609600"/>
              <a:gd name="connsiteX3" fmla="*/ 1275347 w 2683042"/>
              <a:gd name="connsiteY3" fmla="*/ 68179 h 609600"/>
              <a:gd name="connsiteX4" fmla="*/ 397042 w 2683042"/>
              <a:gd name="connsiteY4" fmla="*/ 68179 h 609600"/>
              <a:gd name="connsiteX5" fmla="*/ 84221 w 2683042"/>
              <a:gd name="connsiteY5" fmla="*/ 200526 h 609600"/>
              <a:gd name="connsiteX6" fmla="*/ 0 w 2683042"/>
              <a:gd name="connsiteY6" fmla="*/ 609600 h 609600"/>
              <a:gd name="connsiteX0" fmla="*/ 2683042 w 2708436"/>
              <a:gd name="connsiteY0" fmla="*/ 475568 h 607915"/>
              <a:gd name="connsiteX1" fmla="*/ 2678357 w 2708436"/>
              <a:gd name="connsiteY1" fmla="*/ 465461 h 607915"/>
              <a:gd name="connsiteX2" fmla="*/ 2502568 w 2708436"/>
              <a:gd name="connsiteY2" fmla="*/ 66494 h 607915"/>
              <a:gd name="connsiteX3" fmla="*/ 1888958 w 2708436"/>
              <a:gd name="connsiteY3" fmla="*/ 66494 h 607915"/>
              <a:gd name="connsiteX4" fmla="*/ 1275347 w 2708436"/>
              <a:gd name="connsiteY4" fmla="*/ 66494 h 607915"/>
              <a:gd name="connsiteX5" fmla="*/ 397042 w 2708436"/>
              <a:gd name="connsiteY5" fmla="*/ 66494 h 607915"/>
              <a:gd name="connsiteX6" fmla="*/ 84221 w 2708436"/>
              <a:gd name="connsiteY6" fmla="*/ 198841 h 607915"/>
              <a:gd name="connsiteX7" fmla="*/ 0 w 2708436"/>
              <a:gd name="connsiteY7" fmla="*/ 607915 h 607915"/>
              <a:gd name="connsiteX0" fmla="*/ 2683042 w 2708436"/>
              <a:gd name="connsiteY0" fmla="*/ 475569 h 607916"/>
              <a:gd name="connsiteX1" fmla="*/ 2678357 w 2708436"/>
              <a:gd name="connsiteY1" fmla="*/ 465462 h 607916"/>
              <a:gd name="connsiteX2" fmla="*/ 2502568 w 2708436"/>
              <a:gd name="connsiteY2" fmla="*/ 66495 h 607916"/>
              <a:gd name="connsiteX3" fmla="*/ 1888958 w 2708436"/>
              <a:gd name="connsiteY3" fmla="*/ 66495 h 607916"/>
              <a:gd name="connsiteX4" fmla="*/ 1275347 w 2708436"/>
              <a:gd name="connsiteY4" fmla="*/ 66495 h 607916"/>
              <a:gd name="connsiteX5" fmla="*/ 397042 w 2708436"/>
              <a:gd name="connsiteY5" fmla="*/ 66495 h 607916"/>
              <a:gd name="connsiteX6" fmla="*/ 84221 w 2708436"/>
              <a:gd name="connsiteY6" fmla="*/ 198842 h 607916"/>
              <a:gd name="connsiteX7" fmla="*/ 0 w 2708436"/>
              <a:gd name="connsiteY7" fmla="*/ 607916 h 607916"/>
              <a:gd name="connsiteX0" fmla="*/ 2683042 w 2708436"/>
              <a:gd name="connsiteY0" fmla="*/ 475568 h 607915"/>
              <a:gd name="connsiteX1" fmla="*/ 2678357 w 2708436"/>
              <a:gd name="connsiteY1" fmla="*/ 465461 h 607915"/>
              <a:gd name="connsiteX2" fmla="*/ 2502568 w 2708436"/>
              <a:gd name="connsiteY2" fmla="*/ 66494 h 607915"/>
              <a:gd name="connsiteX3" fmla="*/ 1888958 w 2708436"/>
              <a:gd name="connsiteY3" fmla="*/ 66494 h 607915"/>
              <a:gd name="connsiteX4" fmla="*/ 1275347 w 2708436"/>
              <a:gd name="connsiteY4" fmla="*/ 66494 h 607915"/>
              <a:gd name="connsiteX5" fmla="*/ 397042 w 2708436"/>
              <a:gd name="connsiteY5" fmla="*/ 66494 h 607915"/>
              <a:gd name="connsiteX6" fmla="*/ 84221 w 2708436"/>
              <a:gd name="connsiteY6" fmla="*/ 198841 h 607915"/>
              <a:gd name="connsiteX7" fmla="*/ 0 w 2708436"/>
              <a:gd name="connsiteY7" fmla="*/ 607915 h 607915"/>
              <a:gd name="connsiteX0" fmla="*/ 2683042 w 2708436"/>
              <a:gd name="connsiteY0" fmla="*/ 475568 h 607915"/>
              <a:gd name="connsiteX1" fmla="*/ 2678357 w 2708436"/>
              <a:gd name="connsiteY1" fmla="*/ 465461 h 607915"/>
              <a:gd name="connsiteX2" fmla="*/ 2502568 w 2708436"/>
              <a:gd name="connsiteY2" fmla="*/ 66494 h 607915"/>
              <a:gd name="connsiteX3" fmla="*/ 1888958 w 2708436"/>
              <a:gd name="connsiteY3" fmla="*/ 66494 h 607915"/>
              <a:gd name="connsiteX4" fmla="*/ 1275347 w 2708436"/>
              <a:gd name="connsiteY4" fmla="*/ 66494 h 607915"/>
              <a:gd name="connsiteX5" fmla="*/ 397042 w 2708436"/>
              <a:gd name="connsiteY5" fmla="*/ 66494 h 607915"/>
              <a:gd name="connsiteX6" fmla="*/ 84221 w 2708436"/>
              <a:gd name="connsiteY6" fmla="*/ 198841 h 607915"/>
              <a:gd name="connsiteX7" fmla="*/ 0 w 2708436"/>
              <a:gd name="connsiteY7" fmla="*/ 607915 h 607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08436" h="607915">
                <a:moveTo>
                  <a:pt x="2683042" y="475568"/>
                </a:moveTo>
                <a:cubicBezTo>
                  <a:pt x="2682261" y="473884"/>
                  <a:pt x="2708436" y="533640"/>
                  <a:pt x="2678357" y="465461"/>
                </a:cubicBezTo>
                <a:cubicBezTo>
                  <a:pt x="2648278" y="397282"/>
                  <a:pt x="2634135" y="132989"/>
                  <a:pt x="2502568" y="66494"/>
                </a:cubicBezTo>
                <a:cubicBezTo>
                  <a:pt x="2371002" y="0"/>
                  <a:pt x="1888958" y="66494"/>
                  <a:pt x="1888958" y="66494"/>
                </a:cubicBezTo>
                <a:lnTo>
                  <a:pt x="1275347" y="66494"/>
                </a:lnTo>
                <a:cubicBezTo>
                  <a:pt x="1026694" y="66494"/>
                  <a:pt x="595563" y="44436"/>
                  <a:pt x="397042" y="66494"/>
                </a:cubicBezTo>
                <a:cubicBezTo>
                  <a:pt x="198521" y="88552"/>
                  <a:pt x="150395" y="108604"/>
                  <a:pt x="84221" y="198841"/>
                </a:cubicBezTo>
                <a:cubicBezTo>
                  <a:pt x="18047" y="289078"/>
                  <a:pt x="9023" y="448496"/>
                  <a:pt x="0" y="607915"/>
                </a:cubicBezTo>
              </a:path>
            </a:pathLst>
          </a:cu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357554" y="5136734"/>
            <a:ext cx="5786446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b="1" dirty="0">
                <a:solidFill>
                  <a:srgbClr val="000099"/>
                </a:solidFill>
              </a:rPr>
              <a:t> </a:t>
            </a:r>
            <a:r>
              <a:rPr lang="ru-RU" sz="2800" dirty="0">
                <a:solidFill>
                  <a:srgbClr val="000099"/>
                </a:solidFill>
              </a:rPr>
              <a:t>у всех слов непроверяемая безударная гласная – </a:t>
            </a:r>
            <a:r>
              <a:rPr lang="ru-RU" sz="2800" b="1" dirty="0">
                <a:solidFill>
                  <a:srgbClr val="C00000"/>
                </a:solidFill>
              </a:rPr>
              <a:t>о</a:t>
            </a:r>
            <a:r>
              <a:rPr lang="ru-RU" sz="2800" dirty="0">
                <a:solidFill>
                  <a:srgbClr val="000099"/>
                </a:solidFill>
              </a:rPr>
              <a:t>, кроме слова</a:t>
            </a:r>
            <a:r>
              <a:rPr lang="ru-RU" sz="2800" dirty="0"/>
              <a:t> </a:t>
            </a:r>
            <a:r>
              <a:rPr lang="ru-RU" sz="2800" b="1" dirty="0">
                <a:solidFill>
                  <a:srgbClr val="C00000"/>
                </a:solidFill>
              </a:rPr>
              <a:t>вагон</a:t>
            </a:r>
            <a:r>
              <a:rPr lang="ru-RU" sz="2800" b="1" dirty="0">
                <a:solidFill>
                  <a:srgbClr val="000099"/>
                </a:solidFill>
              </a:rPr>
              <a:t>.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spc="-20" dirty="0">
                <a:solidFill>
                  <a:srgbClr val="000099"/>
                </a:solidFill>
              </a:rPr>
              <a:t>Это слово «лишнее»</a:t>
            </a:r>
            <a:endParaRPr lang="ru-RU" sz="2400" b="1" spc="-20" dirty="0">
              <a:solidFill>
                <a:srgbClr val="000099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5720" y="2643182"/>
            <a:ext cx="8644030" cy="1015663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endParaRPr lang="ru-RU" sz="6600" dirty="0">
              <a:solidFill>
                <a:schemeClr val="tx2"/>
              </a:solidFill>
              <a:latin typeface="Calligraph" pitchFamily="2" charset="0"/>
            </a:endParaRPr>
          </a:p>
        </p:txBody>
      </p:sp>
      <p:pic>
        <p:nvPicPr>
          <p:cNvPr id="26" name="Picture 2" descr="C:\Documents and Settings\Игорь\Мои документы\Картинки\Прозрачные\Прозрачный фон.gif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75" y="0"/>
            <a:ext cx="1000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3286116" y="1428736"/>
            <a:ext cx="585791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000" b="1" spc="-40" dirty="0">
                <a:solidFill>
                  <a:srgbClr val="000099"/>
                </a:solidFill>
              </a:rPr>
              <a:t>Вставить пропущенные буквы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86116" y="1895765"/>
            <a:ext cx="435771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000" b="1" dirty="0">
                <a:solidFill>
                  <a:srgbClr val="000099"/>
                </a:solidFill>
              </a:rPr>
              <a:t>Найти в словах общее</a:t>
            </a:r>
            <a:endParaRPr lang="ru-RU" sz="3000" dirty="0"/>
          </a:p>
        </p:txBody>
      </p:sp>
      <p:sp>
        <p:nvSpPr>
          <p:cNvPr id="35" name="TextBox 34"/>
          <p:cNvSpPr txBox="1"/>
          <p:nvPr/>
        </p:nvSpPr>
        <p:spPr>
          <a:xfrm>
            <a:off x="3214678" y="4660952"/>
            <a:ext cx="47149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000099"/>
                </a:solidFill>
              </a:rPr>
              <a:t>Найти «лишнее» слово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00"/>
                            </p:stCondLst>
                            <p:childTnLst>
                              <p:par>
                                <p:cTn id="220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5" grpId="1" build="allAtOnce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 build="allAtOnce"/>
      <p:bldP spid="19" grpId="1" build="allAtOnce"/>
      <p:bldP spid="20" grpId="0" build="allAtOnce"/>
      <p:bldP spid="28" grpId="0" animBg="1"/>
      <p:bldP spid="28" grpId="1" animBg="1"/>
      <p:bldP spid="29" grpId="0" animBg="1"/>
      <p:bldP spid="29" grpId="1" animBg="1"/>
      <p:bldP spid="30" grpId="0"/>
      <p:bldP spid="30" grpId="1"/>
      <p:bldP spid="44" grpId="0"/>
      <p:bldP spid="31" grpId="0" build="allAtOnce"/>
      <p:bldP spid="32" grpId="0" build="allAtOnce"/>
      <p:bldP spid="3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имняя сказк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285728"/>
            <a:ext cx="8477278" cy="6357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9"/>
            <a:ext cx="8229600" cy="5616624"/>
          </a:xfrm>
        </p:spPr>
        <p:txBody>
          <a:bodyPr/>
          <a:lstStyle/>
          <a:p>
            <a:pPr>
              <a:buNone/>
            </a:pPr>
            <a:r>
              <a:rPr lang="ru-RU" dirty="0"/>
              <a:t>Ели надели белые шапки,</a:t>
            </a:r>
          </a:p>
          <a:p>
            <a:pPr>
              <a:buNone/>
            </a:pPr>
            <a:r>
              <a:rPr lang="ru-RU" dirty="0"/>
              <a:t>Спрятали в варежки белые лапы.</a:t>
            </a:r>
          </a:p>
          <a:p>
            <a:pPr>
              <a:buNone/>
            </a:pPr>
            <a:r>
              <a:rPr lang="ru-RU" dirty="0"/>
              <a:t>Скачет под ёлками белый заяц,</a:t>
            </a:r>
          </a:p>
          <a:p>
            <a:pPr>
              <a:buNone/>
            </a:pPr>
            <a:r>
              <a:rPr lang="ru-RU" dirty="0"/>
              <a:t>Белый заяц в лёгком пальто.</a:t>
            </a:r>
          </a:p>
          <a:p>
            <a:pPr>
              <a:buNone/>
            </a:pPr>
            <a:r>
              <a:rPr lang="ru-RU" dirty="0"/>
              <a:t>Ни рукавиц у косого, ни шапки,</a:t>
            </a:r>
          </a:p>
          <a:p>
            <a:pPr>
              <a:buNone/>
            </a:pPr>
            <a:r>
              <a:rPr lang="ru-RU" dirty="0"/>
              <a:t>Греют его только быстрые лапки.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G:\заяц.jpg"/>
          <p:cNvPicPr>
            <a:picLocks noChangeAspect="1" noChangeArrowheads="1"/>
          </p:cNvPicPr>
          <p:nvPr/>
        </p:nvPicPr>
        <p:blipFill>
          <a:blip r:embed="rId2"/>
          <a:srcRect t="8571" b="25000"/>
          <a:stretch>
            <a:fillRect/>
          </a:stretch>
        </p:blipFill>
        <p:spPr bwMode="auto">
          <a:xfrm>
            <a:off x="6067417" y="3000372"/>
            <a:ext cx="3076583" cy="35236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 «Словообразование»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>
                <a:solidFill>
                  <a:srgbClr val="002060"/>
                </a:solidFill>
              </a:rPr>
              <a:t>Образование имен существительных  с уменьшительно – ласкательным значением.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4" name="Рисунок 5" descr="83c94ddac646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6216" y="4365104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карта урока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713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584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Тема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    Проблемы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4061">
                <a:tc rowSpan="3"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dirty="0">
                          <a:solidFill>
                            <a:schemeClr val="tx1"/>
                          </a:solidFill>
                        </a:rPr>
                        <a:t>Образование имен существительных  с уменьшительно – ласкательным значением.</a:t>
                      </a:r>
                    </a:p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842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5142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716016" y="1988840"/>
            <a:ext cx="396044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1. Как образуются существительные с уменьшительно –ласкательным значением?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2924944"/>
            <a:ext cx="40324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 2. Какие суффиксы помогают?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3356992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 3. Когда мы употребляем в речи такие слова</a:t>
            </a:r>
          </a:p>
        </p:txBody>
      </p:sp>
      <p:pic>
        <p:nvPicPr>
          <p:cNvPr id="10" name="Рисунок 5" descr="83c94ddac646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64288" y="4941168"/>
            <a:ext cx="17281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7"/>
            <a:ext cx="8229600" cy="3672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 русском языке с помощью суффиксов </a:t>
            </a:r>
          </a:p>
          <a:p>
            <a:pPr marL="0" indent="0">
              <a:buNone/>
            </a:pPr>
            <a:r>
              <a:rPr lang="ru-RU" b="1" dirty="0"/>
              <a:t>– </a:t>
            </a:r>
            <a:r>
              <a:rPr lang="ru-RU" b="1" dirty="0" err="1"/>
              <a:t>оньк</a:t>
            </a:r>
            <a:r>
              <a:rPr lang="ru-RU" b="1" dirty="0"/>
              <a:t>-, - </a:t>
            </a:r>
            <a:r>
              <a:rPr lang="ru-RU" b="1" dirty="0" err="1"/>
              <a:t>еньк</a:t>
            </a:r>
            <a:r>
              <a:rPr lang="ru-RU" b="1" dirty="0"/>
              <a:t>- , -</a:t>
            </a:r>
            <a:r>
              <a:rPr lang="ru-RU" b="1" dirty="0" err="1"/>
              <a:t>ок</a:t>
            </a:r>
            <a:r>
              <a:rPr lang="ru-RU" b="1" dirty="0"/>
              <a:t>- , -</a:t>
            </a:r>
            <a:r>
              <a:rPr lang="ru-RU" b="1" dirty="0" err="1"/>
              <a:t>ек</a:t>
            </a:r>
            <a:r>
              <a:rPr lang="ru-RU" b="1" dirty="0"/>
              <a:t>-, -</a:t>
            </a:r>
            <a:r>
              <a:rPr lang="ru-RU" b="1" dirty="0" err="1"/>
              <a:t>ик</a:t>
            </a:r>
            <a:r>
              <a:rPr lang="ru-RU" b="1" dirty="0"/>
              <a:t>-, -</a:t>
            </a:r>
            <a:r>
              <a:rPr lang="ru-RU" b="1" dirty="0" err="1"/>
              <a:t>очк</a:t>
            </a:r>
            <a:r>
              <a:rPr lang="ru-RU" b="1" dirty="0"/>
              <a:t>-, -</a:t>
            </a:r>
            <a:r>
              <a:rPr lang="ru-RU" b="1" dirty="0" err="1"/>
              <a:t>ушк</a:t>
            </a:r>
            <a:r>
              <a:rPr lang="ru-RU" b="1" dirty="0"/>
              <a:t>-,</a:t>
            </a:r>
          </a:p>
          <a:p>
            <a:pPr marL="0" indent="0">
              <a:buNone/>
            </a:pPr>
            <a:r>
              <a:rPr lang="ru-RU" b="1" dirty="0"/>
              <a:t> - </a:t>
            </a:r>
            <a:r>
              <a:rPr lang="ru-RU" b="1" dirty="0" err="1"/>
              <a:t>юшк</a:t>
            </a:r>
            <a:r>
              <a:rPr lang="ru-RU" b="1" dirty="0"/>
              <a:t>-,-</a:t>
            </a:r>
            <a:r>
              <a:rPr lang="ru-RU" b="1" dirty="0" err="1"/>
              <a:t>ышк</a:t>
            </a:r>
            <a:r>
              <a:rPr lang="ru-RU" b="1" dirty="0"/>
              <a:t>-, -к-, -чик- </a:t>
            </a:r>
            <a:r>
              <a:rPr lang="ru-RU" dirty="0"/>
              <a:t>от основ имён существительных образуются имена существительные с уменьшительно- ласкательным значением.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445224"/>
            <a:ext cx="8136904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i="1" dirty="0">
                <a:solidFill>
                  <a:schemeClr val="tx1"/>
                </a:solidFill>
                <a:cs typeface="Times New Roman" pitchFamily="18" charset="0"/>
              </a:rPr>
              <a:t>Когда  мы употребляем в речи слова с такими суффиксами?</a:t>
            </a:r>
          </a:p>
        </p:txBody>
      </p:sp>
    </p:spTree>
    <p:extLst>
      <p:ext uri="{BB962C8B-B14F-4D97-AF65-F5344CB8AC3E}">
        <p14:creationId xmlns:p14="http://schemas.microsoft.com/office/powerpoint/2010/main" val="61063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карта урока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713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584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Тема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Проблемы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4061">
                <a:tc rowSpan="3"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dirty="0">
                          <a:solidFill>
                            <a:schemeClr val="tx1"/>
                          </a:solidFill>
                        </a:rPr>
                        <a:t>Образование имен существительных  с уменьшительно – ласкательным значением.</a:t>
                      </a:r>
                    </a:p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842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5142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716016" y="1988840"/>
            <a:ext cx="396044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black"/>
                </a:solidFill>
              </a:rPr>
              <a:t>1. Как образуются существительные с уменьшительно –ласкательным значением?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2924944"/>
            <a:ext cx="40324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black"/>
                </a:solidFill>
              </a:rPr>
              <a:t> 2. Какие суффиксы помогают?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3356992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black"/>
                </a:solidFill>
              </a:rPr>
              <a:t> 3. Когда мы употребляем в речи такие слова</a:t>
            </a:r>
          </a:p>
        </p:txBody>
      </p:sp>
      <p:pic>
        <p:nvPicPr>
          <p:cNvPr id="10" name="Рисунок 5" descr="83c94ddac646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64288" y="4941168"/>
            <a:ext cx="17281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8391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471</Words>
  <Application>Microsoft Office PowerPoint</Application>
  <PresentationFormat>Экран (4:3)</PresentationFormat>
  <Paragraphs>84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Calligraph</vt:lpstr>
      <vt:lpstr>Times New Roman</vt:lpstr>
      <vt:lpstr>Wingdings</vt:lpstr>
      <vt:lpstr>Тема Office</vt:lpstr>
      <vt:lpstr>1_Тема Office</vt:lpstr>
      <vt:lpstr>Презентация PowerPoint</vt:lpstr>
      <vt:lpstr>Мои успехи!</vt:lpstr>
      <vt:lpstr>Выполнить задание и  найти буквы</vt:lpstr>
      <vt:lpstr>Презентация PowerPoint</vt:lpstr>
      <vt:lpstr>Презентация PowerPoint</vt:lpstr>
      <vt:lpstr>Раздел «Словообразование»</vt:lpstr>
      <vt:lpstr>Информационная карта урока</vt:lpstr>
      <vt:lpstr>Презентация PowerPoint</vt:lpstr>
      <vt:lpstr>Информационная карта урока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Выполнить задание и  найти буквы</dc:title>
  <dc:creator>Лариса</dc:creator>
  <cp:lastModifiedBy>Антон Репринцев</cp:lastModifiedBy>
  <cp:revision>36</cp:revision>
  <dcterms:created xsi:type="dcterms:W3CDTF">2014-02-02T15:49:20Z</dcterms:created>
  <dcterms:modified xsi:type="dcterms:W3CDTF">2022-10-02T11:46:12Z</dcterms:modified>
</cp:coreProperties>
</file>