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00" r:id="rId2"/>
    <p:sldId id="298" r:id="rId3"/>
    <p:sldId id="297" r:id="rId4"/>
    <p:sldId id="295" r:id="rId5"/>
    <p:sldId id="299" r:id="rId6"/>
    <p:sldId id="294" r:id="rId7"/>
    <p:sldId id="296" r:id="rId8"/>
    <p:sldId id="256" r:id="rId9"/>
    <p:sldId id="260" r:id="rId10"/>
    <p:sldId id="285" r:id="rId11"/>
    <p:sldId id="301" r:id="rId12"/>
    <p:sldId id="302" r:id="rId13"/>
    <p:sldId id="304" r:id="rId14"/>
    <p:sldId id="261" r:id="rId15"/>
    <p:sldId id="262" r:id="rId16"/>
    <p:sldId id="306" r:id="rId17"/>
    <p:sldId id="288" r:id="rId18"/>
    <p:sldId id="267" r:id="rId19"/>
    <p:sldId id="281" r:id="rId20"/>
    <p:sldId id="29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51" autoAdjust="0"/>
    <p:restoredTop sz="94660"/>
  </p:normalViewPr>
  <p:slideViewPr>
    <p:cSldViewPr>
      <p:cViewPr>
        <p:scale>
          <a:sx n="90" d="100"/>
          <a:sy n="90" d="100"/>
        </p:scale>
        <p:origin x="-9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[Книга1.xlsx]Лист1!$A$4</c:f>
              <c:strCache>
                <c:ptCount val="1"/>
                <c:pt idx="0">
                  <c:v>кол-во</c:v>
                </c:pt>
              </c:strCache>
            </c:strRef>
          </c:tx>
          <c:spPr>
            <a:ln w="57150">
              <a:solidFill>
                <a:srgbClr val="92D050"/>
              </a:solidFill>
            </a:ln>
          </c:spPr>
          <c:marker>
            <c:symbol val="none"/>
          </c:marker>
          <c:cat>
            <c:numRef>
              <c:f>[Книга1.xlsx]Лист1!$B$3:$D$3</c:f>
              <c:numCache>
                <c:formatCode>General</c:formatCode>
                <c:ptCount val="3"/>
                <c:pt idx="0">
                  <c:v>1950</c:v>
                </c:pt>
                <c:pt idx="1">
                  <c:v>1975</c:v>
                </c:pt>
                <c:pt idx="2">
                  <c:v>2000</c:v>
                </c:pt>
              </c:numCache>
            </c:numRef>
          </c:cat>
          <c:val>
            <c:numRef>
              <c:f>[Книга1.xlsx]Лист1!$B$4:$D$4</c:f>
              <c:numCache>
                <c:formatCode>General</c:formatCode>
                <c:ptCount val="3"/>
                <c:pt idx="0">
                  <c:v>0.60000000000000064</c:v>
                </c:pt>
                <c:pt idx="1">
                  <c:v>1.1000000000000001</c:v>
                </c:pt>
                <c:pt idx="2">
                  <c:v>2.5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954944"/>
        <c:axId val="121581952"/>
      </c:lineChart>
      <c:catAx>
        <c:axId val="111954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21581952"/>
        <c:crosses val="autoZero"/>
        <c:auto val="1"/>
        <c:lblAlgn val="ctr"/>
        <c:lblOffset val="100"/>
        <c:noMultiLvlLbl val="0"/>
      </c:catAx>
      <c:valAx>
        <c:axId val="121581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11954944"/>
        <c:crosses val="autoZero"/>
        <c:crossBetween val="between"/>
      </c:valAx>
      <c:spPr>
        <a:solidFill>
          <a:schemeClr val="accent3">
            <a:lumMod val="20000"/>
            <a:lumOff val="80000"/>
          </a:schemeClr>
        </a:solidFill>
      </c:spPr>
    </c:plotArea>
    <c:legend>
      <c:legendPos val="r"/>
      <c:layout/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DC58E-9DDA-4C79-B824-CAC47BE68F6F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D329B-29BE-4CA1-8306-F1262E4B4F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99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D329B-29BE-4CA1-8306-F1262E4B4FC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D329B-29BE-4CA1-8306-F1262E4B4FC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Что такое миграция? Каковы её виды и причины?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D329B-29BE-4CA1-8306-F1262E4B4FC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Что такое</a:t>
            </a:r>
            <a:r>
              <a:rPr lang="ru-RU" baseline="0" dirty="0" smtClean="0"/>
              <a:t> «сальдо миграций»? Какие  регионы мира привлекательны для мигрантов, почему?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D329B-29BE-4CA1-8306-F1262E4B4FC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Назовите регионы</a:t>
            </a:r>
            <a:r>
              <a:rPr lang="ru-RU" baseline="0" dirty="0" smtClean="0"/>
              <a:t> – центры притяжения мигрантов, наиболее привлекательные </a:t>
            </a:r>
            <a:r>
              <a:rPr lang="ru-RU" baseline="0" dirty="0" err="1" smtClean="0"/>
              <a:t>страны.Заполните</a:t>
            </a:r>
            <a:r>
              <a:rPr lang="ru-RU" baseline="0" dirty="0" smtClean="0"/>
              <a:t> таблицу. Какие регионы можно  считать мировыми, а какие – локальными центрами?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D329B-29BE-4CA1-8306-F1262E4B4FC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Какова главная причина эмиграции из России?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D329B-29BE-4CA1-8306-F1262E4B4FC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2AFC6-418E-4BE8-8F3C-674FB799275A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A49B1-1C92-4975-8C77-E71F9B263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media.krasview.ru/video/ff40280f69c7746/_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Современные миграции населения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Рост численности международных мигрантов</a:t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млн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чел. в год)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48478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6372200" y="2348880"/>
            <a:ext cx="936104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9"/>
          <p:cNvGrpSpPr/>
          <p:nvPr/>
        </p:nvGrpSpPr>
        <p:grpSpPr>
          <a:xfrm>
            <a:off x="323528" y="1268760"/>
            <a:ext cx="3960440" cy="3600400"/>
            <a:chOff x="1835696" y="1268760"/>
            <a:chExt cx="3960440" cy="3384376"/>
          </a:xfrm>
        </p:grpSpPr>
        <p:grpSp>
          <p:nvGrpSpPr>
            <p:cNvPr id="3" name="Группа 11"/>
            <p:cNvGrpSpPr/>
            <p:nvPr/>
          </p:nvGrpSpPr>
          <p:grpSpPr>
            <a:xfrm>
              <a:off x="1835696" y="1268760"/>
              <a:ext cx="3960440" cy="3384376"/>
              <a:chOff x="1907704" y="1268760"/>
              <a:chExt cx="3960440" cy="3384376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907704" y="1268760"/>
                <a:ext cx="72008" cy="3384376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979712" y="4653136"/>
                <a:ext cx="388843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Прямая со стрелкой 13"/>
            <p:cNvCxnSpPr/>
            <p:nvPr/>
          </p:nvCxnSpPr>
          <p:spPr>
            <a:xfrm flipV="1">
              <a:off x="1835696" y="1556792"/>
              <a:ext cx="3312368" cy="1728192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Овал 18"/>
          <p:cNvSpPr/>
          <p:nvPr/>
        </p:nvSpPr>
        <p:spPr>
          <a:xfrm>
            <a:off x="755576" y="476672"/>
            <a:ext cx="4320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5" name="Овал 34"/>
          <p:cNvSpPr/>
          <p:nvPr/>
        </p:nvSpPr>
        <p:spPr>
          <a:xfrm>
            <a:off x="4572000" y="404664"/>
            <a:ext cx="4320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grpSp>
        <p:nvGrpSpPr>
          <p:cNvPr id="4" name="Группа 43"/>
          <p:cNvGrpSpPr/>
          <p:nvPr/>
        </p:nvGrpSpPr>
        <p:grpSpPr>
          <a:xfrm>
            <a:off x="3275857" y="-1611560"/>
            <a:ext cx="5112567" cy="6480720"/>
            <a:chOff x="3275857" y="-1611560"/>
            <a:chExt cx="5112567" cy="6480720"/>
          </a:xfrm>
        </p:grpSpPr>
        <p:grpSp>
          <p:nvGrpSpPr>
            <p:cNvPr id="5" name="Группа 11"/>
            <p:cNvGrpSpPr/>
            <p:nvPr/>
          </p:nvGrpSpPr>
          <p:grpSpPr>
            <a:xfrm>
              <a:off x="4355976" y="1268760"/>
              <a:ext cx="4032448" cy="3600400"/>
              <a:chOff x="1907704" y="1268760"/>
              <a:chExt cx="3960440" cy="3384376"/>
            </a:xfrm>
          </p:grpSpPr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907704" y="1268760"/>
                <a:ext cx="72008" cy="3384376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1979712" y="4653136"/>
                <a:ext cx="388843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42"/>
            <p:cNvGrpSpPr/>
            <p:nvPr/>
          </p:nvGrpSpPr>
          <p:grpSpPr>
            <a:xfrm>
              <a:off x="3275857" y="-1611560"/>
              <a:ext cx="4032447" cy="6440525"/>
              <a:chOff x="3275857" y="-1611560"/>
              <a:chExt cx="4032447" cy="6440525"/>
            </a:xfrm>
          </p:grpSpPr>
          <p:sp>
            <p:nvSpPr>
              <p:cNvPr id="36" name="Дуга 35"/>
              <p:cNvSpPr/>
              <p:nvPr/>
            </p:nvSpPr>
            <p:spPr>
              <a:xfrm rot="5400000">
                <a:off x="2056269" y="-391972"/>
                <a:ext cx="6440525" cy="4001350"/>
              </a:xfrm>
              <a:prstGeom prst="arc">
                <a:avLst>
                  <a:gd name="adj1" fmla="val 16336618"/>
                  <a:gd name="adj2" fmla="val 8576"/>
                </a:avLst>
              </a:prstGeom>
              <a:ln w="571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8" name="Прямая со стрелкой 37"/>
              <p:cNvCxnSpPr>
                <a:stCxn id="36" idx="0"/>
              </p:cNvCxnSpPr>
              <p:nvPr/>
            </p:nvCxnSpPr>
            <p:spPr>
              <a:xfrm flipV="1">
                <a:off x="7276597" y="1556792"/>
                <a:ext cx="31707" cy="131438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TextBox 15"/>
          <p:cNvSpPr txBox="1"/>
          <p:nvPr/>
        </p:nvSpPr>
        <p:spPr>
          <a:xfrm>
            <a:off x="755576" y="5517232"/>
            <a:ext cx="240270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/>
              <a:t>rise steadily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5292080" y="5517232"/>
            <a:ext cx="2326278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/>
              <a:t>rise sharply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683568" y="692696"/>
            <a:ext cx="4032448" cy="3672408"/>
            <a:chOff x="1835696" y="1268760"/>
            <a:chExt cx="3960440" cy="3384376"/>
          </a:xfrm>
        </p:grpSpPr>
        <p:grpSp>
          <p:nvGrpSpPr>
            <p:cNvPr id="3" name="Группа 11"/>
            <p:cNvGrpSpPr/>
            <p:nvPr/>
          </p:nvGrpSpPr>
          <p:grpSpPr>
            <a:xfrm>
              <a:off x="1835696" y="1268760"/>
              <a:ext cx="3960440" cy="3384376"/>
              <a:chOff x="1907704" y="1268760"/>
              <a:chExt cx="3960440" cy="3384376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907704" y="1268760"/>
                <a:ext cx="72008" cy="3384376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979712" y="4653136"/>
                <a:ext cx="388843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Прямая со стрелкой 5"/>
            <p:cNvCxnSpPr/>
            <p:nvPr/>
          </p:nvCxnSpPr>
          <p:spPr>
            <a:xfrm>
              <a:off x="1835696" y="2276872"/>
              <a:ext cx="3326770" cy="165618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Овал 8"/>
          <p:cNvSpPr/>
          <p:nvPr/>
        </p:nvSpPr>
        <p:spPr>
          <a:xfrm>
            <a:off x="971600" y="620688"/>
            <a:ext cx="4320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grpSp>
        <p:nvGrpSpPr>
          <p:cNvPr id="4" name="Группа 11"/>
          <p:cNvGrpSpPr/>
          <p:nvPr/>
        </p:nvGrpSpPr>
        <p:grpSpPr>
          <a:xfrm>
            <a:off x="4871188" y="764704"/>
            <a:ext cx="3805269" cy="3600400"/>
            <a:chOff x="1907704" y="1268760"/>
            <a:chExt cx="3960440" cy="338437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907704" y="1268760"/>
              <a:ext cx="72008" cy="3384376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979712" y="4653136"/>
              <a:ext cx="388843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42"/>
          <p:cNvGrpSpPr/>
          <p:nvPr/>
        </p:nvGrpSpPr>
        <p:grpSpPr>
          <a:xfrm rot="10232490" flipH="1">
            <a:off x="3360352" y="1084920"/>
            <a:ext cx="4202750" cy="7026308"/>
            <a:chOff x="3275857" y="-1611560"/>
            <a:chExt cx="4032447" cy="6440525"/>
          </a:xfrm>
        </p:grpSpPr>
        <p:sp>
          <p:nvSpPr>
            <p:cNvPr id="13" name="Дуга 12"/>
            <p:cNvSpPr/>
            <p:nvPr/>
          </p:nvSpPr>
          <p:spPr>
            <a:xfrm rot="5400000">
              <a:off x="2056269" y="-391972"/>
              <a:ext cx="6440525" cy="4001350"/>
            </a:xfrm>
            <a:prstGeom prst="arc">
              <a:avLst>
                <a:gd name="adj1" fmla="val 16336618"/>
                <a:gd name="adj2" fmla="val 8576"/>
              </a:avLst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 стрелкой 13"/>
            <p:cNvCxnSpPr>
              <a:stCxn id="13" idx="0"/>
            </p:cNvCxnSpPr>
            <p:nvPr/>
          </p:nvCxnSpPr>
          <p:spPr>
            <a:xfrm flipV="1">
              <a:off x="7276597" y="1556792"/>
              <a:ext cx="31707" cy="131438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Овал 16"/>
          <p:cNvSpPr/>
          <p:nvPr/>
        </p:nvSpPr>
        <p:spPr>
          <a:xfrm>
            <a:off x="5148064" y="404664"/>
            <a:ext cx="4320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99592" y="5229200"/>
            <a:ext cx="229107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/>
              <a:t>fall steadily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5220072" y="5085184"/>
            <a:ext cx="2376264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fall sharly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3"/>
          <p:cNvGrpSpPr/>
          <p:nvPr/>
        </p:nvGrpSpPr>
        <p:grpSpPr>
          <a:xfrm>
            <a:off x="4860032" y="1196752"/>
            <a:ext cx="4032448" cy="3672408"/>
            <a:chOff x="683568" y="692696"/>
            <a:chExt cx="4032448" cy="3672408"/>
          </a:xfrm>
        </p:grpSpPr>
        <p:grpSp>
          <p:nvGrpSpPr>
            <p:cNvPr id="3" name="Группа 11"/>
            <p:cNvGrpSpPr/>
            <p:nvPr/>
          </p:nvGrpSpPr>
          <p:grpSpPr>
            <a:xfrm>
              <a:off x="683568" y="692696"/>
              <a:ext cx="4032448" cy="3672408"/>
              <a:chOff x="1907704" y="1268760"/>
              <a:chExt cx="3960440" cy="3384376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907704" y="1268760"/>
                <a:ext cx="72008" cy="3384376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979712" y="4653136"/>
                <a:ext cx="388843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Прямая со стрелкой 5"/>
            <p:cNvCxnSpPr/>
            <p:nvPr/>
          </p:nvCxnSpPr>
          <p:spPr>
            <a:xfrm>
              <a:off x="683568" y="1786606"/>
              <a:ext cx="3888432" cy="58218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Овал 8"/>
          <p:cNvSpPr/>
          <p:nvPr/>
        </p:nvSpPr>
        <p:spPr>
          <a:xfrm>
            <a:off x="5220072" y="548680"/>
            <a:ext cx="4320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6</a:t>
            </a:r>
            <a:endParaRPr lang="ru-RU" b="1" dirty="0"/>
          </a:p>
        </p:txBody>
      </p:sp>
      <p:sp>
        <p:nvSpPr>
          <p:cNvPr id="17" name="Овал 16"/>
          <p:cNvSpPr/>
          <p:nvPr/>
        </p:nvSpPr>
        <p:spPr>
          <a:xfrm>
            <a:off x="899592" y="548680"/>
            <a:ext cx="4320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5</a:t>
            </a:r>
            <a:endParaRPr lang="ru-RU" b="1" dirty="0"/>
          </a:p>
        </p:txBody>
      </p:sp>
      <p:grpSp>
        <p:nvGrpSpPr>
          <p:cNvPr id="4" name="Группа 32"/>
          <p:cNvGrpSpPr/>
          <p:nvPr/>
        </p:nvGrpSpPr>
        <p:grpSpPr>
          <a:xfrm>
            <a:off x="395536" y="1268760"/>
            <a:ext cx="3949284" cy="3600400"/>
            <a:chOff x="4871188" y="764704"/>
            <a:chExt cx="3949284" cy="3600400"/>
          </a:xfrm>
        </p:grpSpPr>
        <p:grpSp>
          <p:nvGrpSpPr>
            <p:cNvPr id="5" name="Группа 11"/>
            <p:cNvGrpSpPr/>
            <p:nvPr/>
          </p:nvGrpSpPr>
          <p:grpSpPr>
            <a:xfrm>
              <a:off x="4871188" y="764704"/>
              <a:ext cx="3805269" cy="3600400"/>
              <a:chOff x="1907704" y="1268760"/>
              <a:chExt cx="3960440" cy="3384376"/>
            </a:xfrm>
          </p:grpSpPr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907704" y="1268760"/>
                <a:ext cx="72008" cy="3384376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1979712" y="4653136"/>
                <a:ext cx="3888432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Полилиния 27"/>
            <p:cNvSpPr/>
            <p:nvPr/>
          </p:nvSpPr>
          <p:spPr>
            <a:xfrm>
              <a:off x="4932040" y="1052736"/>
              <a:ext cx="3888432" cy="1944216"/>
            </a:xfrm>
            <a:custGeom>
              <a:avLst/>
              <a:gdLst>
                <a:gd name="connsiteX0" fmla="*/ 0 w 2820202"/>
                <a:gd name="connsiteY0" fmla="*/ 1084446 h 1084446"/>
                <a:gd name="connsiteX1" fmla="*/ 635267 w 2820202"/>
                <a:gd name="connsiteY1" fmla="*/ 35293 h 1084446"/>
                <a:gd name="connsiteX2" fmla="*/ 1097280 w 2820202"/>
                <a:gd name="connsiteY2" fmla="*/ 872691 h 1084446"/>
                <a:gd name="connsiteX3" fmla="*/ 1742172 w 2820202"/>
                <a:gd name="connsiteY3" fmla="*/ 237423 h 1084446"/>
                <a:gd name="connsiteX4" fmla="*/ 2156058 w 2820202"/>
                <a:gd name="connsiteY4" fmla="*/ 834189 h 1084446"/>
                <a:gd name="connsiteX5" fmla="*/ 2820202 w 2820202"/>
                <a:gd name="connsiteY5" fmla="*/ 526181 h 1084446"/>
                <a:gd name="connsiteX6" fmla="*/ 2820202 w 2820202"/>
                <a:gd name="connsiteY6" fmla="*/ 526181 h 108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0202" h="1084446">
                  <a:moveTo>
                    <a:pt x="0" y="1084446"/>
                  </a:moveTo>
                  <a:cubicBezTo>
                    <a:pt x="226193" y="577516"/>
                    <a:pt x="452387" y="70586"/>
                    <a:pt x="635267" y="35293"/>
                  </a:cubicBezTo>
                  <a:cubicBezTo>
                    <a:pt x="818147" y="0"/>
                    <a:pt x="912796" y="839003"/>
                    <a:pt x="1097280" y="872691"/>
                  </a:cubicBezTo>
                  <a:cubicBezTo>
                    <a:pt x="1281764" y="906379"/>
                    <a:pt x="1565709" y="243840"/>
                    <a:pt x="1742172" y="237423"/>
                  </a:cubicBezTo>
                  <a:cubicBezTo>
                    <a:pt x="1918635" y="231006"/>
                    <a:pt x="1976386" y="786063"/>
                    <a:pt x="2156058" y="834189"/>
                  </a:cubicBezTo>
                  <a:cubicBezTo>
                    <a:pt x="2335730" y="882315"/>
                    <a:pt x="2820202" y="526181"/>
                    <a:pt x="2820202" y="526181"/>
                  </a:cubicBezTo>
                  <a:lnTo>
                    <a:pt x="2820202" y="526181"/>
                  </a:lnTo>
                </a:path>
              </a:pathLst>
            </a:cu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0" name="Прямая со стрелкой 29"/>
          <p:cNvCxnSpPr>
            <a:stCxn id="28" idx="5"/>
          </p:cNvCxnSpPr>
          <p:nvPr/>
        </p:nvCxnSpPr>
        <p:spPr>
          <a:xfrm flipV="1">
            <a:off x="4344820" y="2348880"/>
            <a:ext cx="155172" cy="15126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9592" y="5229200"/>
            <a:ext cx="186018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/>
              <a:t>fluctuate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5508104" y="5301208"/>
            <a:ext cx="279935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/>
              <a:t>stay the same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еренос 05.11.12\Users\СерегаМолодец\Desktop\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ренос 05.11.12\Users\СерегаМолодец\Desktop\0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692150"/>
          <a:ext cx="8157344" cy="576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336"/>
                <a:gridCol w="2039336"/>
                <a:gridCol w="2330040"/>
                <a:gridCol w="1748632"/>
              </a:tblGrid>
              <a:tr h="960198">
                <a:tc>
                  <a:txBody>
                    <a:bodyPr/>
                    <a:lstStyle/>
                    <a:p>
                      <a:r>
                        <a:rPr lang="ru-RU" dirty="0" smtClean="0"/>
                        <a:t>Регионы притяжения мигрантов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Самые привлекательныестраны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Страны – поставщики рабочей силы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Примечания</a:t>
                      </a:r>
                      <a:endParaRPr lang="ru-RU" dirty="0"/>
                    </a:p>
                  </a:txBody>
                  <a:tcPr/>
                </a:tc>
              </a:tr>
              <a:tr h="96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01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01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01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01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782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618"/>
                <a:gridCol w="2024081"/>
                <a:gridCol w="4886843"/>
                <a:gridCol w="1076458"/>
              </a:tblGrid>
              <a:tr h="793934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Регион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Самые привлекательные страны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Страны-поставщики рабочей силы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Примечания</a:t>
                      </a:r>
                      <a:endParaRPr lang="ru-RU" dirty="0"/>
                    </a:p>
                  </a:txBody>
                  <a:tcPr/>
                </a:tc>
              </a:tr>
              <a:tr h="793934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Северная Америка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США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Канада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Мексика, Куба, Колумбия, Коста-Рика, Никарагуа, Доминиканская Республика; Китай, Тайвань, Вьетнам, Филиппины и др.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С=+1.3</a:t>
                      </a:r>
                      <a:endParaRPr lang="ru-RU" dirty="0"/>
                    </a:p>
                  </a:txBody>
                  <a:tcPr/>
                </a:tc>
              </a:tr>
              <a:tr h="1032115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Западная Европа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ФРГ, Франция, Швейцария, Великобритания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Алжир, Ливия, Тунис, Турция, </a:t>
                      </a:r>
                      <a:r>
                        <a:rPr lang="ru-RU" sz="1800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Карибский</a:t>
                      </a:r>
                      <a:endParaRPr lang="ru-RU" sz="18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бассейн,  Индия, СНГ, Либерия, Нигерия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С=+1.1</a:t>
                      </a:r>
                      <a:endParaRPr lang="ru-RU" dirty="0"/>
                    </a:p>
                  </a:txBody>
                  <a:tcPr/>
                </a:tc>
              </a:tr>
              <a:tr h="1270295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Персидский залив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ОАЭ, Саудовская Аравия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Китай, Индонезия, Индия, Шри-Ланка, Пакистан, Египет , Филиппины, Малайзия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– 80% иностранных рабочих</a:t>
                      </a:r>
                      <a:endParaRPr lang="ru-RU" dirty="0"/>
                    </a:p>
                  </a:txBody>
                  <a:tcPr/>
                </a:tc>
              </a:tr>
              <a:tr h="1270295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СНГ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Менее5% иностранных рабочих</a:t>
                      </a:r>
                      <a:endParaRPr lang="ru-RU" dirty="0"/>
                    </a:p>
                  </a:txBody>
                  <a:tcPr/>
                </a:tc>
              </a:tr>
              <a:tr h="1032115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Австралия и Новая Зеландия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Австралия и Новая Зеландия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Ирландия, Великобритания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20 - 50% иностранных рабочих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demographia.ru/UserFiles/1033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Выводы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миграции людей – важнейшее явление современности;</a:t>
            </a:r>
            <a:endParaRPr lang="ru-RU" sz="2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самая главная причина миграций – экономическая;</a:t>
            </a:r>
            <a:endParaRPr lang="ru-RU" sz="2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существует пять мировых центров притяжения трудовых ресурсов;</a:t>
            </a:r>
            <a:r>
              <a:rPr lang="ru-RU" sz="2800" b="1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получили навыки чтения простых и комбинированных графиков на английском языке;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повторили названия стран и профессий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</a:p>
          <a:p>
            <a:endParaRPr lang="ru-RU" sz="26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7890" name="Picture 2" descr="C:\Users\user\Desktop\IMG_16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Домашнее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задание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География: 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парагр.14, стр.62-65; вопр.3 – 4 стр. 65. 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Английский язык: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повторить новый лексический материал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pf.mail.ru/cgi-bin/readmsg/0967%20Picture%20Англия(Лондон).jpg?id=13544545570000000115%3B0%3B7&amp;exif=1&amp;bs=3688330&amp;bl=678919&amp;ct=image%2Fjpeg&amp;cn=0967%20Picture%20%D0%90%D0%BD%D0%B3%D0%BB%D0%B8%D1%8F(%D0%9B%D0%BE%D0%BD%D0%B4%D0%BE%D0%BD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user\Desktop\untitled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LFFUSFcunKU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esktop\фо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9143999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F:\z_882758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1378" y="0"/>
            <a:ext cx="937537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uld4.odnoklassniki.ru/getImage?photoId=442787612469&amp;photoType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361950" algn="l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1950" algn="l"/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осознание </a:t>
            </a:r>
            <a:r>
              <a:rPr lang="ru-RU" sz="28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влияния современных миграций на жизнь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общества;</a:t>
            </a:r>
          </a:p>
          <a:p>
            <a:pPr marL="361950" algn="l"/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	совершенствование  </a:t>
            </a:r>
            <a:r>
              <a:rPr lang="ru-RU" sz="28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навыков основных видов речевой деятельности за счёт создания модели естественной ситуации общения</a:t>
            </a:r>
            <a:r>
              <a:rPr lang="ru-RU" sz="43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43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algn="l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61950" algn="l"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 современных миграций (причин, центров притяжения мигрантов, направления миграционных потоков, их влияния на социально-экономические процессы); </a:t>
            </a:r>
          </a:p>
          <a:p>
            <a:pPr marL="361950" algn="l"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навыки работы со статистическим и картографическим </a:t>
            </a: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материалом;</a:t>
            </a:r>
          </a:p>
          <a:p>
            <a:pPr marL="361950" algn="l"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умения получать информацию из Интернет-ресурсов </a:t>
            </a:r>
            <a:endParaRPr lang="ru-RU" sz="20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algn="l"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статистической </a:t>
            </a: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лексикой на английском языке;</a:t>
            </a:r>
          </a:p>
          <a:p>
            <a:pPr marL="361950" algn="l"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навыков чтения графиков на английском языке</a:t>
            </a:r>
          </a:p>
          <a:p>
            <a:pPr marL="361950" algn="l">
              <a:buFont typeface="Wingdings" pitchFamily="2" charset="2"/>
              <a:buChar char="§"/>
            </a:pPr>
            <a:endParaRPr lang="ru-RU" sz="20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algn="l">
              <a:buFont typeface="Wingdings" pitchFamily="2" charset="2"/>
              <a:buChar char="§"/>
            </a:pPr>
            <a:endParaRPr lang="ru-RU" dirty="0" smtClean="0"/>
          </a:p>
          <a:p>
            <a:pPr marL="361950" algn="l">
              <a:buFont typeface="Wingdings" pitchFamily="2" charset="2"/>
              <a:buChar char="§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-38417"/>
            <a:ext cx="8712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 smtClean="0">
                <a:solidFill>
                  <a:srgbClr val="C00000"/>
                </a:solidFill>
              </a:rPr>
              <a:t>Цели урока: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857496"/>
            <a:ext cx="71438" cy="30718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xreferat.ru/image/84/1307466093_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73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1937</TotalTime>
  <Words>283</Words>
  <Application>Microsoft Office PowerPoint</Application>
  <PresentationFormat>Экран (4:3)</PresentationFormat>
  <Paragraphs>77</Paragraphs>
  <Slides>20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Современные миграции населения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Рост численности международных мигрантов  (млн чел. в год)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 урока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миграции населения</dc:title>
  <dc:creator>user</dc:creator>
  <cp:lastModifiedBy>Natasha</cp:lastModifiedBy>
  <cp:revision>188</cp:revision>
  <dcterms:created xsi:type="dcterms:W3CDTF">2012-11-08T10:19:25Z</dcterms:created>
  <dcterms:modified xsi:type="dcterms:W3CDTF">2020-11-06T09:38:35Z</dcterms:modified>
</cp:coreProperties>
</file>