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9" r:id="rId4"/>
    <p:sldId id="257" r:id="rId5"/>
    <p:sldId id="258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2" r:id="rId15"/>
    <p:sldId id="276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892" autoAdjust="0"/>
  </p:normalViewPr>
  <p:slideViewPr>
    <p:cSldViewPr>
      <p:cViewPr varScale="1">
        <p:scale>
          <a:sx n="81" d="100"/>
          <a:sy n="81" d="100"/>
        </p:scale>
        <p:origin x="-14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8429684" cy="135732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Муниципальное автономное дошкольное образовательное учреждение </a:t>
            </a:r>
            <a:r>
              <a:rPr lang="ru-RU" sz="2000" b="1" dirty="0" err="1" smtClean="0">
                <a:latin typeface="Georgia" pitchFamily="18" charset="0"/>
                <a:cs typeface="Times New Roman" pitchFamily="18" charset="0"/>
              </a:rPr>
              <a:t>Ковдорского</a:t>
            </a:r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 муниципального округа</a:t>
            </a:r>
            <a:br>
              <a:rPr lang="ru-RU" sz="2000" b="1" dirty="0" smtClean="0">
                <a:latin typeface="Georgia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 «Детский сад №5 «Теремок»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501122" cy="192882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rPr>
              <a:t>«Взаимодействие с родителями воспитанников в период адаптации к детскому саду»</a:t>
            </a:r>
            <a:endParaRPr lang="ru-RU" sz="3600" b="1" dirty="0">
              <a:solidFill>
                <a:schemeClr val="tx1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4500570"/>
            <a:ext cx="42148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latin typeface="Georgia" pitchFamily="18" charset="0"/>
              </a:rPr>
              <a:t>Группа раннего возраста «НЕПОСЕДЫ»</a:t>
            </a:r>
          </a:p>
          <a:p>
            <a:r>
              <a:rPr lang="ru-RU" sz="1600" i="1" dirty="0" smtClean="0">
                <a:latin typeface="Georgia" pitchFamily="18" charset="0"/>
              </a:rPr>
              <a:t>Воспитатели: Супрунова М.В.</a:t>
            </a:r>
          </a:p>
          <a:p>
            <a:r>
              <a:rPr lang="ru-RU" sz="1600" i="1" dirty="0" smtClean="0">
                <a:latin typeface="Georgia" pitchFamily="18" charset="0"/>
              </a:rPr>
              <a:t>                              </a:t>
            </a:r>
            <a:r>
              <a:rPr lang="ru-RU" sz="1600" i="1" dirty="0" err="1" smtClean="0">
                <a:latin typeface="Georgia" pitchFamily="18" charset="0"/>
              </a:rPr>
              <a:t>Акуратова</a:t>
            </a:r>
            <a:r>
              <a:rPr lang="ru-RU" sz="1600" i="1" dirty="0" smtClean="0">
                <a:latin typeface="Georgia" pitchFamily="18" charset="0"/>
              </a:rPr>
              <a:t> Ю.А.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727076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6929486" cy="9286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Georgia" pitchFamily="18" charset="0"/>
              </a:rPr>
              <a:t>Родительские собрания </a:t>
            </a:r>
            <a:r>
              <a:rPr lang="ru-RU" sz="3600" dirty="0" smtClean="0">
                <a:latin typeface="Georgia" pitchFamily="18" charset="0"/>
              </a:rPr>
              <a:t/>
            </a:r>
            <a:br>
              <a:rPr lang="ru-RU" sz="3600" dirty="0" smtClean="0">
                <a:latin typeface="Georgia" pitchFamily="18" charset="0"/>
              </a:rPr>
            </a:br>
            <a:endParaRPr lang="ru-RU" sz="3600" dirty="0"/>
          </a:p>
        </p:txBody>
      </p:sp>
      <p:pic>
        <p:nvPicPr>
          <p:cNvPr id="2050" name="Picture 2" descr="C:\Users\МАРИНА\Desktop\fGZVPClz7I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71546"/>
            <a:ext cx="6850305" cy="4617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428604"/>
            <a:ext cx="9144064" cy="142876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 Создании рукописных книг, фотоальбомов совместно с родителями</a:t>
            </a:r>
            <a:endParaRPr lang="ru-RU" sz="3600" b="1" dirty="0"/>
          </a:p>
        </p:txBody>
      </p:sp>
      <p:pic>
        <p:nvPicPr>
          <p:cNvPr id="3074" name="Picture 2" descr="C:\Users\МАРИНА\Desktop\QHBkAA0BEe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071678"/>
            <a:ext cx="628654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285776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642918"/>
            <a:ext cx="9286908" cy="107157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 Оформление группы и территории детского сада, совместно с родителями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3196"/>
            <a:ext cx="26009600" cy="2890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73254" y="8858288"/>
            <a:ext cx="26009600" cy="4083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C:\Users\МАРИНА\Desktop\gUn_ChKmT5I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071678"/>
            <a:ext cx="6386780" cy="4564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142852"/>
            <a:ext cx="9286908" cy="142876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smtClean="0">
                <a:latin typeface="Georgia" pitchFamily="18" charset="0"/>
              </a:rPr>
              <a:t>Новогодние утренники, развлечения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2050" name="Picture 2" descr="C:\Users\МАРИНА\Desktop\GridArt_20231110_1242370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643050"/>
            <a:ext cx="3571900" cy="4929222"/>
          </a:xfrm>
          <a:prstGeom prst="rect">
            <a:avLst/>
          </a:prstGeom>
          <a:noFill/>
        </p:spPr>
      </p:pic>
      <p:pic>
        <p:nvPicPr>
          <p:cNvPr id="2053" name="Picture 5" descr="C:\Users\МАРИНА\Desktop\ZikqKbX14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714488"/>
            <a:ext cx="3528208" cy="4911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428604"/>
            <a:ext cx="9715568" cy="100013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  <a:ea typeface="Cambria" pitchFamily="18" charset="0"/>
              </a:rPr>
              <a:t> Привлекаем к участию в конкурсах детей, совместно с родителями</a:t>
            </a:r>
            <a:endParaRPr lang="ru-RU" sz="3600" b="1" dirty="0">
              <a:latin typeface="Georgia" pitchFamily="18" charset="0"/>
              <a:ea typeface="Cambria" pitchFamily="18" charset="0"/>
            </a:endParaRPr>
          </a:p>
        </p:txBody>
      </p:sp>
      <p:pic>
        <p:nvPicPr>
          <p:cNvPr id="15365" name="Picture 5" descr="C:\Users\МАРИНА\Desktop\_JCVpMu6Dg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7072362" cy="5026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285776"/>
            <a:ext cx="10728326" cy="75850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1785927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«Путь к сердцу родителей, лежит через их ребенка»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143248"/>
            <a:ext cx="273611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428652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072494" cy="2286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Georgia" pitchFamily="18" charset="0"/>
              </a:rPr>
              <a:t/>
            </a:r>
            <a:br>
              <a:rPr lang="ru-RU" b="1" i="1" dirty="0" smtClean="0">
                <a:latin typeface="Georgia" pitchFamily="18" charset="0"/>
              </a:rPr>
            </a:br>
            <a:r>
              <a:rPr lang="ru-RU" b="1" i="1" dirty="0" smtClean="0">
                <a:latin typeface="Georgia" pitchFamily="18" charset="0"/>
              </a:rPr>
              <a:t>Спасибо за внимание!</a:t>
            </a:r>
            <a:endParaRPr lang="ru-RU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2143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01122" cy="928694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Период адаптации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572560" cy="4643470"/>
          </a:xfrm>
        </p:spPr>
        <p:txBody>
          <a:bodyPr>
            <a:normAutofit fontScale="77500" lnSpcReduction="20000"/>
          </a:bodyPr>
          <a:lstStyle/>
          <a:p>
            <a:r>
              <a:rPr lang="ru-RU" sz="3300" dirty="0" smtClean="0">
                <a:latin typeface="Georgia" pitchFamily="18" charset="0"/>
              </a:rPr>
              <a:t>Период адаптации- тяжелое время для малыша. С поступлением ребенка в дошкольное учреждение в его жизни происходит множество изменений : строгий режим дня, отсутствие родителей в течение долгого времени , новые требования к поведению, постоянный контакт со сверстниками, новое помещение, другой стиль общения. Все эти изменения обрушиваются на ребенка одновременно, создавая для него стрессовую ситуацию.  Но в это время тяжело не только детям, но и их родителям.  Поэтому очень важна  совместная работа воспитателя с родителями.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571480"/>
            <a:ext cx="9358346" cy="17145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Семья</a:t>
            </a:r>
            <a:r>
              <a:rPr lang="ru-RU" sz="2400" b="1" dirty="0" smtClean="0">
                <a:solidFill>
                  <a:srgbClr val="00B050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latin typeface="Georgia" pitchFamily="18" charset="0"/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дошкольное учреждение </a:t>
            </a:r>
            <a:r>
              <a:rPr lang="ru-RU" sz="2400" b="1" dirty="0" smtClean="0">
                <a:latin typeface="Georgia" pitchFamily="18" charset="0"/>
              </a:rPr>
              <a:t>– два важных института социализации детей их воспитательные функции различны, но для всестороннего развития ребенка необходимо их взаимодействие.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8" name="Picture 2" descr="C:\Users\МАРИНА\Desktop\6ba289b3f93cba3d288717ad2e28e19b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14554"/>
            <a:ext cx="7143800" cy="4429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429684" cy="1785950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Georgia" pitchFamily="18" charset="0"/>
                <a:cs typeface="Times New Roman" pitchFamily="18" charset="0"/>
              </a:rPr>
              <a:t>Принципы построения взаимодействия с родителями и его основная цель 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3116"/>
            <a:ext cx="8643998" cy="42148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latin typeface="Georgia" pitchFamily="18" charset="0"/>
              </a:rPr>
              <a:t>Цель:</a:t>
            </a:r>
            <a:r>
              <a:rPr lang="ru-RU" sz="2000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Georgia" pitchFamily="18" charset="0"/>
              </a:rPr>
              <a:t>Установить отношения сотрудничества между детьми, родителями, воспитателями</a:t>
            </a:r>
          </a:p>
          <a:p>
            <a:pPr>
              <a:buNone/>
            </a:pPr>
            <a:r>
              <a:rPr lang="ru-RU" sz="2000" i="1" dirty="0" smtClean="0">
                <a:latin typeface="Georgia" pitchFamily="18" charset="0"/>
              </a:rPr>
              <a:t>Принципы построения взаимодействия:</a:t>
            </a:r>
          </a:p>
          <a:p>
            <a:pPr>
              <a:buFont typeface="Wingdings" pitchFamily="2" charset="2"/>
              <a:buChar char="§"/>
            </a:pPr>
            <a:r>
              <a:rPr lang="ru-RU" sz="2000" i="1" dirty="0" smtClean="0">
                <a:latin typeface="Georgia" pitchFamily="18" charset="0"/>
              </a:rPr>
              <a:t>Доброжелательный стиль общения</a:t>
            </a:r>
          </a:p>
          <a:p>
            <a:pPr>
              <a:buFont typeface="Wingdings" pitchFamily="2" charset="2"/>
              <a:buChar char="§"/>
            </a:pPr>
            <a:r>
              <a:rPr lang="ru-RU" sz="2000" i="1" dirty="0" smtClean="0">
                <a:latin typeface="Georgia" pitchFamily="18" charset="0"/>
              </a:rPr>
              <a:t>Сотрудничество, а не наставничество</a:t>
            </a:r>
          </a:p>
          <a:p>
            <a:pPr>
              <a:buFont typeface="Wingdings" pitchFamily="2" charset="2"/>
              <a:buChar char="§"/>
            </a:pPr>
            <a:r>
              <a:rPr lang="ru-RU" sz="2000" i="1" dirty="0" smtClean="0">
                <a:latin typeface="Georgia" pitchFamily="18" charset="0"/>
              </a:rPr>
              <a:t>Индивидуальный подход</a:t>
            </a:r>
          </a:p>
          <a:p>
            <a:pPr>
              <a:buFont typeface="Wingdings" pitchFamily="2" charset="2"/>
              <a:buChar char="§"/>
            </a:pPr>
            <a:r>
              <a:rPr lang="ru-RU" sz="2000" i="1" dirty="0" smtClean="0">
                <a:latin typeface="Georgia" pitchFamily="18" charset="0"/>
              </a:rPr>
              <a:t>Тщательная подготовка (целенаправленность, систематичность, плановость)</a:t>
            </a:r>
          </a:p>
          <a:p>
            <a:pPr>
              <a:buNone/>
            </a:pPr>
            <a:endParaRPr lang="ru-RU" sz="2000" b="1" dirty="0" smtClean="0">
              <a:latin typeface="Georgia" pitchFamily="18" charset="0"/>
            </a:endParaRPr>
          </a:p>
          <a:p>
            <a:pPr>
              <a:buNone/>
            </a:pPr>
            <a:endParaRPr lang="ru-RU" sz="2000" i="1" dirty="0" smtClean="0">
              <a:latin typeface="Georgia" pitchFamily="18" charset="0"/>
            </a:endParaRPr>
          </a:p>
          <a:p>
            <a:pPr>
              <a:buNone/>
            </a:pPr>
            <a:endParaRPr lang="ru-RU" sz="2000" i="1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472518" cy="7143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Формы взаимодействия с родителями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643998" cy="500066"/>
          </a:xfrm>
          <a:gradFill flip="none" rotWithShape="1">
            <a:gsLst>
              <a:gs pos="7000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latin typeface="Georgia" pitchFamily="18" charset="0"/>
              </a:rPr>
              <a:t>Традиционные формы                         Нетрадиционные формы</a:t>
            </a:r>
            <a:endParaRPr lang="ru-RU" sz="2000" b="1" i="1" dirty="0">
              <a:latin typeface="Georgia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6200000" flipH="1">
            <a:off x="6572264" y="2214554"/>
            <a:ext cx="285752" cy="14287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1500166" y="2214554"/>
            <a:ext cx="285752" cy="14287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57158" y="2428868"/>
            <a:ext cx="3143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2428868"/>
            <a:ext cx="4000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Анкетирование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Беседы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Посещение семей воспитанников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Консультации, буклеты папки-передвижки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Родительские собрания 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Утренники, развлечения 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Оформление информационных стендов 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Выставки совместных работ 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6314" y="2500306"/>
            <a:ext cx="4000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Сайт детского сада и группы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Оформление стенгазет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Проведение акций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Совместные развлечения с родителями, детьми и педагогами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Круглый стол с родителями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Участие родителей в создании рукописных книг, фотоальбомов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Georgia" pitchFamily="18" charset="0"/>
              </a:rPr>
              <a:t>Участие родителей в оформлении группы</a:t>
            </a:r>
          </a:p>
          <a:p>
            <a:r>
              <a:rPr lang="ru-RU" dirty="0" smtClean="0">
                <a:latin typeface="Georgia" pitchFamily="18" charset="0"/>
              </a:rPr>
              <a:t> </a:t>
            </a:r>
          </a:p>
          <a:p>
            <a:endParaRPr lang="ru-RU" dirty="0" smtClean="0">
              <a:latin typeface="Georgia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 </a:t>
            </a:r>
          </a:p>
          <a:p>
            <a:endParaRPr lang="ru-RU" dirty="0">
              <a:latin typeface="Georgia" pitchFamily="18" charset="0"/>
            </a:endParaRPr>
          </a:p>
        </p:txBody>
      </p:sp>
      <p:sp>
        <p:nvSpPr>
          <p:cNvPr id="25" name="Управляющая кнопка: документ 24">
            <a:hlinkClick r:id="" action="ppaction://noaction" highlightClick="1"/>
          </p:cNvPr>
          <p:cNvSpPr/>
          <p:nvPr/>
        </p:nvSpPr>
        <p:spPr>
          <a:xfrm>
            <a:off x="10858544" y="4429132"/>
            <a:ext cx="45719" cy="45719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285776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500042"/>
            <a:ext cx="9358346" cy="100013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Оформление информационных стендов, консультации, буклеты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5124" name="Picture 4" descr="C:\Users\МАРИНА\Desktop\oTPadRr8jhQ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5882" r="1434" b="2941"/>
          <a:stretch>
            <a:fillRect/>
          </a:stretch>
        </p:blipFill>
        <p:spPr bwMode="auto">
          <a:xfrm>
            <a:off x="571472" y="1571612"/>
            <a:ext cx="3403675" cy="5147021"/>
          </a:xfrm>
          <a:prstGeom prst="rect">
            <a:avLst/>
          </a:prstGeom>
          <a:noFill/>
        </p:spPr>
      </p:pic>
      <p:pic>
        <p:nvPicPr>
          <p:cNvPr id="5125" name="Picture 5" descr="C:\Users\МАРИНА\Desktop\sNTZvmr7Rt4.jpg"/>
          <p:cNvPicPr>
            <a:picLocks noChangeAspect="1" noChangeArrowheads="1"/>
          </p:cNvPicPr>
          <p:nvPr/>
        </p:nvPicPr>
        <p:blipFill>
          <a:blip r:embed="rId4"/>
          <a:srcRect t="5895" r="2022" b="2729"/>
          <a:stretch>
            <a:fillRect/>
          </a:stretch>
        </p:blipFill>
        <p:spPr bwMode="auto">
          <a:xfrm>
            <a:off x="4857752" y="1571612"/>
            <a:ext cx="3373717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358246" cy="1000132"/>
          </a:xfrm>
        </p:spPr>
        <p:txBody>
          <a:bodyPr/>
          <a:lstStyle/>
          <a:p>
            <a:r>
              <a:rPr lang="ru-RU" sz="3600" b="1" dirty="0" smtClean="0">
                <a:latin typeface="Georgia" pitchFamily="18" charset="0"/>
              </a:rPr>
              <a:t>Выставки совместных работ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8195" name="Picture 3" descr="C:\Users\МАРИНА\Desktop\U4HHhI3FKUM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4572032" cy="5214974"/>
          </a:xfrm>
          <a:prstGeom prst="rect">
            <a:avLst/>
          </a:prstGeom>
          <a:noFill/>
        </p:spPr>
      </p:pic>
      <p:pic>
        <p:nvPicPr>
          <p:cNvPr id="9" name="Рисунок 8" descr="IMG_20231110_1324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1357298"/>
            <a:ext cx="2972459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2163" y="-3635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501122" cy="10001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Оформление стенгазет, плакатов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9219" name="Picture 3" descr="C:\Users\МАРИНА\Desktop\Kp6oHIla7OQ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7500990" cy="5043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РИНА\Desktop\1675451703_gas-kvas-com-p-fonovie-risunki-dlya-dou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214338"/>
            <a:ext cx="10728326" cy="7585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286808" cy="64294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Благотворительные акции </a:t>
            </a:r>
            <a:br>
              <a:rPr lang="ru-RU" sz="3600" b="1" dirty="0" smtClean="0">
                <a:latin typeface="Georgia" pitchFamily="18" charset="0"/>
              </a:rPr>
            </a:br>
            <a:endParaRPr lang="ru-RU" sz="3600" b="1" dirty="0"/>
          </a:p>
        </p:txBody>
      </p:sp>
      <p:pic>
        <p:nvPicPr>
          <p:cNvPr id="1026" name="Picture 2" descr="C:\Users\МАРИНА\Desktop\w-xVDf5VGx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64305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278</Words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автономное дошкольное образовательное учреждение Ковдорского муниципального округа  «Детский сад №5 «Теремок» </vt:lpstr>
      <vt:lpstr>Период адаптации</vt:lpstr>
      <vt:lpstr>Семья и дошкольное учреждение – два важных института социализации детей их воспитательные функции различны, но для всестороннего развития ребенка необходимо их взаимодействие.</vt:lpstr>
      <vt:lpstr> Принципы построения взаимодействия с родителями и его основная цель </vt:lpstr>
      <vt:lpstr>Формы взаимодействия с родителями</vt:lpstr>
      <vt:lpstr>Оформление информационных стендов, консультации, буклеты</vt:lpstr>
      <vt:lpstr>Выставки совместных работ</vt:lpstr>
      <vt:lpstr>Оформление стенгазет, плакатов</vt:lpstr>
      <vt:lpstr>Благотворительные акции  </vt:lpstr>
      <vt:lpstr>Родительские собрания  </vt:lpstr>
      <vt:lpstr> Создании рукописных книг, фотоальбомов совместно с родителями</vt:lpstr>
      <vt:lpstr> Оформление группы и территории детского сада, совместно с родителями</vt:lpstr>
      <vt:lpstr> Новогодние утренники, развлечения</vt:lpstr>
      <vt:lpstr> Привлекаем к участию в конкурсах детей, совместно с родителями</vt:lpstr>
      <vt:lpstr>Слайд 15</vt:lpstr>
      <vt:lpstr>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Ковдорского района детский сад №5 «Теремок» </dc:title>
  <dc:creator>МАРИНА</dc:creator>
  <cp:lastModifiedBy>Пользователь Windows</cp:lastModifiedBy>
  <cp:revision>134</cp:revision>
  <dcterms:created xsi:type="dcterms:W3CDTF">2023-11-06T09:42:02Z</dcterms:created>
  <dcterms:modified xsi:type="dcterms:W3CDTF">2023-11-15T11:05:49Z</dcterms:modified>
</cp:coreProperties>
</file>