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1" r:id="rId5"/>
    <p:sldId id="263" r:id="rId6"/>
    <p:sldId id="258" r:id="rId7"/>
    <p:sldId id="272" r:id="rId8"/>
    <p:sldId id="260" r:id="rId9"/>
    <p:sldId id="259" r:id="rId10"/>
    <p:sldId id="266" r:id="rId11"/>
    <p:sldId id="262" r:id="rId12"/>
    <p:sldId id="267" r:id="rId13"/>
    <p:sldId id="264" r:id="rId14"/>
    <p:sldId id="265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  <a:srgbClr val="993300"/>
    <a:srgbClr val="00CC00"/>
    <a:srgbClr val="008000"/>
    <a:srgbClr val="FFCC00"/>
    <a:srgbClr val="A50021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82" autoAdjust="0"/>
    <p:restoredTop sz="94660"/>
  </p:normalViewPr>
  <p:slideViewPr>
    <p:cSldViewPr>
      <p:cViewPr varScale="1">
        <p:scale>
          <a:sx n="103" d="100"/>
          <a:sy n="103" d="100"/>
        </p:scale>
        <p:origin x="1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90961-BD27-45F8-90FB-9492191C04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2C13C-BAAB-4AA1-8443-D6FE243B4A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FBDC8-2724-4DCC-9F3F-A83E3A4D04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4A216-C11B-4580-8D7C-7537493074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07A75-B586-448D-B791-9DE9797343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68300-A5C2-4C3C-8F11-9BC03D71DB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F8A96-1C82-4BF2-BBCE-7180F8C419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49265-AF45-43CF-90DC-524AAE12D5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7CF32-45AA-4AA7-A643-B4405FE411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E572B-85A1-475E-9899-DDF8D42DFE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C31EF-7088-4961-8DA9-1ED031A166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10FBFFA-E3DC-4AB0-8569-77071F7E74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tapWsZbeS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hyperlink" Target="https://www.youtube.com/c/1obrt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kzaExZbItQ&amp;t=17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KhuaXptGuCo&amp;t=179s" TargetMode="External"/><Relationship Id="rId5" Type="http://schemas.openxmlformats.org/officeDocument/2006/relationships/hyperlink" Target="https://www.youtube.com/watch?v=1-MZPRIC4R0" TargetMode="External"/><Relationship Id="rId4" Type="http://schemas.openxmlformats.org/officeDocument/2006/relationships/hyperlink" Target="https://www.youtube.com/watch?v=PMmHExthQxw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WordArt 7"/>
          <p:cNvSpPr>
            <a:spLocks noChangeArrowheads="1" noChangeShapeType="1" noTextEdit="1"/>
          </p:cNvSpPr>
          <p:nvPr/>
        </p:nvSpPr>
        <p:spPr bwMode="auto">
          <a:xfrm>
            <a:off x="785813" y="285750"/>
            <a:ext cx="7632700" cy="2443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333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solidFill>
                    <a:srgbClr val="40404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Педагогический проект</a:t>
            </a:r>
          </a:p>
          <a:p>
            <a:pPr algn="ctr"/>
            <a:r>
              <a:rPr lang="ru-RU" sz="2800" kern="10" dirty="0" smtClean="0">
                <a:ln w="9525">
                  <a:solidFill>
                    <a:srgbClr val="40404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Марафон « Развитие эмоционального</a:t>
            </a:r>
          </a:p>
          <a:p>
            <a:pPr algn="ctr"/>
            <a:r>
              <a:rPr lang="ru-RU" sz="2800" kern="10" dirty="0" smtClean="0">
                <a:ln w="9525">
                  <a:solidFill>
                    <a:srgbClr val="40404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  <a:r>
              <a:rPr lang="ru-RU" sz="2800" kern="10" dirty="0">
                <a:ln w="9525">
                  <a:solidFill>
                    <a:srgbClr val="40404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интеллекта </a:t>
            </a:r>
            <a:r>
              <a:rPr lang="ru-RU" sz="2800" kern="10" dirty="0" smtClean="0">
                <a:ln w="9525">
                  <a:solidFill>
                    <a:srgbClr val="40404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детей дошкольного возраста.</a:t>
            </a:r>
          </a:p>
          <a:p>
            <a:pPr algn="ctr"/>
            <a:r>
              <a:rPr lang="ru-RU" sz="2800" kern="10" dirty="0" smtClean="0">
                <a:ln w="9525">
                  <a:solidFill>
                    <a:srgbClr val="40404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Практикум для родителей»</a:t>
            </a:r>
            <a:endParaRPr lang="ru-RU" sz="2800" kern="10" dirty="0">
              <a:ln w="9525">
                <a:solidFill>
                  <a:srgbClr val="40404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053" name="AutoShape 10" descr="https://catherineasquithgallery.com/uploads/posts/2021-02/1613441790_25-p-fon-dlya-prezentatsii-pro-semyu-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" name="AutoShape 12" descr="https://catherineasquithgallery.com/uploads/posts/2021-02/1613441790_25-p-fon-dlya-prezentatsii-pro-semyu-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982710"/>
            <a:ext cx="2571768" cy="2405262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 w="9525" cap="flat" cmpd="sng" algn="ctr">
            <a:noFill/>
            <a:prstDash val="solid"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059" name="AutoShape 11" descr="emotsionalnyj-intellekt-scaled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" name="AutoShape 13" descr="emotsionalnyj-intellekt-scaled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071538" y="5500702"/>
            <a:ext cx="6858000" cy="857256"/>
          </a:xfrm>
        </p:spPr>
        <p:txBody>
          <a:bodyPr/>
          <a:lstStyle/>
          <a:p>
            <a:r>
              <a:rPr lang="ru-RU" sz="1600" dirty="0" smtClean="0">
                <a:solidFill>
                  <a:srgbClr val="993300"/>
                </a:solidFill>
              </a:rPr>
              <a:t>Педагог-психолог МБДОУ </a:t>
            </a:r>
            <a:r>
              <a:rPr lang="ru-RU" sz="1600" dirty="0" err="1" smtClean="0">
                <a:solidFill>
                  <a:srgbClr val="993300"/>
                </a:solidFill>
              </a:rPr>
              <a:t>д</a:t>
            </a:r>
            <a:r>
              <a:rPr lang="ru-RU" sz="1600" dirty="0" smtClean="0">
                <a:solidFill>
                  <a:srgbClr val="993300"/>
                </a:solidFill>
              </a:rPr>
              <a:t>/с № 10 «Колокольчик»</a:t>
            </a:r>
          </a:p>
          <a:p>
            <a:r>
              <a:rPr lang="ru-RU" sz="1600" dirty="0" err="1" smtClean="0">
                <a:solidFill>
                  <a:srgbClr val="993300"/>
                </a:solidFill>
              </a:rPr>
              <a:t>Тухватуллина</a:t>
            </a:r>
            <a:r>
              <a:rPr lang="ru-RU" sz="1600" dirty="0" smtClean="0">
                <a:solidFill>
                  <a:srgbClr val="993300"/>
                </a:solidFill>
              </a:rPr>
              <a:t> Ю.Э.</a:t>
            </a:r>
            <a:endParaRPr lang="ru-RU" sz="1600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500063" y="500063"/>
            <a:ext cx="8229600" cy="150018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 smtClean="0">
                <a:solidFill>
                  <a:srgbClr val="CC3300"/>
                </a:solidFill>
                <a:latin typeface="+mn-lt"/>
              </a:rPr>
              <a:t>Повышение родительской компетентности в вопросах обучения ребенка по избавлению от негативных эмоциональных состояний </a:t>
            </a:r>
            <a:r>
              <a:rPr lang="ru-RU" altLang="ru-RU" sz="2400" dirty="0" smtClean="0">
                <a:solidFill>
                  <a:srgbClr val="CC3300"/>
                </a:solidFill>
                <a:latin typeface="+mn-lt"/>
              </a:rPr>
              <a:t/>
            </a:r>
            <a:br>
              <a:rPr lang="ru-RU" altLang="ru-RU" sz="2400" dirty="0" smtClean="0">
                <a:solidFill>
                  <a:srgbClr val="CC3300"/>
                </a:solidFill>
                <a:latin typeface="+mn-lt"/>
              </a:rPr>
            </a:br>
            <a:r>
              <a:rPr lang="ru-RU" altLang="ru-RU" sz="2400" dirty="0" smtClean="0">
                <a:solidFill>
                  <a:srgbClr val="CC3300"/>
                </a:solidFill>
                <a:latin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CC3300"/>
                </a:solidFill>
                <a:latin typeface="Times New Roman" pitchFamily="18" charset="0"/>
              </a:rPr>
            </a:br>
            <a:endParaRPr lang="ru-RU" altLang="ru-RU" sz="2400" dirty="0" smtClean="0">
              <a:solidFill>
                <a:srgbClr val="CC3300"/>
              </a:solidFill>
              <a:latin typeface="Times New Roman" pitchFamily="18" charset="0"/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428625" y="1714997"/>
            <a:ext cx="5688013" cy="40010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79999"/>
              </a:srgbClr>
            </a:outerShdw>
          </a:effectLst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sz="2000" dirty="0" smtClean="0">
                <a:solidFill>
                  <a:srgbClr val="CC3300"/>
                </a:solidFill>
                <a:latin typeface="+mn-lt"/>
              </a:rPr>
              <a:t>Рекомендации: «Как </a:t>
            </a:r>
            <a:r>
              <a:rPr lang="ru-RU" altLang="ru-RU" sz="2000" dirty="0">
                <a:solidFill>
                  <a:srgbClr val="CC3300"/>
                </a:solidFill>
                <a:latin typeface="+mn-lt"/>
              </a:rPr>
              <a:t>ребенку справиться с </a:t>
            </a:r>
            <a:r>
              <a:rPr lang="ru-RU" altLang="ru-RU" sz="2000" dirty="0" smtClean="0">
                <a:solidFill>
                  <a:srgbClr val="CC3300"/>
                </a:solidFill>
                <a:latin typeface="+mn-lt"/>
              </a:rPr>
              <a:t>эмоциями» </a:t>
            </a:r>
            <a:endParaRPr lang="ru-RU" altLang="ru-RU" sz="2000" dirty="0">
              <a:solidFill>
                <a:srgbClr val="CC3300"/>
              </a:solidFill>
              <a:latin typeface="+mn-lt"/>
            </a:endParaRPr>
          </a:p>
          <a:p>
            <a:pPr eaLnBrk="1" hangingPunct="1">
              <a:defRPr/>
            </a:pPr>
            <a:endParaRPr lang="ru-RU" altLang="ru-RU" sz="2000" dirty="0">
              <a:solidFill>
                <a:srgbClr val="CC3300"/>
              </a:solidFill>
              <a:latin typeface="+mn-lt"/>
            </a:endParaRPr>
          </a:p>
          <a:p>
            <a:pPr eaLnBrk="1" hangingPunct="1">
              <a:defRPr/>
            </a:pPr>
            <a:r>
              <a:rPr lang="ru-RU" altLang="ru-RU" sz="2000" dirty="0">
                <a:solidFill>
                  <a:srgbClr val="CC3300"/>
                </a:solidFill>
                <a:latin typeface="+mn-lt"/>
              </a:rPr>
              <a:t>Памятка: «Как управлять </a:t>
            </a:r>
            <a:r>
              <a:rPr lang="ru-RU" altLang="ru-RU" sz="2000" dirty="0" smtClean="0">
                <a:solidFill>
                  <a:srgbClr val="CC3300"/>
                </a:solidFill>
                <a:latin typeface="+mn-lt"/>
              </a:rPr>
              <a:t>эмоциями»</a:t>
            </a:r>
            <a:r>
              <a:rPr lang="ru-RU" altLang="ru-RU" sz="2000" dirty="0">
                <a:solidFill>
                  <a:srgbClr val="CC3300"/>
                </a:solidFill>
                <a:latin typeface="+mn-lt"/>
              </a:rPr>
              <a:t/>
            </a:r>
            <a:br>
              <a:rPr lang="ru-RU" altLang="ru-RU" sz="2000" dirty="0">
                <a:solidFill>
                  <a:srgbClr val="CC3300"/>
                </a:solidFill>
                <a:latin typeface="+mn-lt"/>
              </a:rPr>
            </a:br>
            <a:endParaRPr lang="ru-RU" altLang="ru-RU" sz="2000" dirty="0">
              <a:solidFill>
                <a:srgbClr val="CC3300"/>
              </a:solidFill>
              <a:latin typeface="+mn-lt"/>
            </a:endParaRPr>
          </a:p>
          <a:p>
            <a:pPr eaLnBrk="1" hangingPunct="1">
              <a:defRPr/>
            </a:pPr>
            <a:r>
              <a:rPr lang="ru-RU" altLang="ru-RU" sz="2000" dirty="0">
                <a:solidFill>
                  <a:srgbClr val="CC3300"/>
                </a:solidFill>
                <a:latin typeface="+mn-lt"/>
              </a:rPr>
              <a:t>Просмотр видеоролика на тему: «Как научить ребенка управлять своими эмоциями и выражать свои чувства? Воспитание детей</a:t>
            </a:r>
            <a:r>
              <a:rPr lang="ru-RU" altLang="ru-RU" sz="2000" dirty="0" smtClean="0">
                <a:solidFill>
                  <a:srgbClr val="CC3300"/>
                </a:solidFill>
                <a:latin typeface="+mn-lt"/>
              </a:rPr>
              <a:t>»</a:t>
            </a:r>
            <a:r>
              <a:rPr lang="ru-RU" altLang="ru-RU" sz="2000" dirty="0">
                <a:solidFill>
                  <a:srgbClr val="CC3300"/>
                </a:solidFill>
                <a:latin typeface="+mn-lt"/>
              </a:rPr>
              <a:t/>
            </a:r>
            <a:br>
              <a:rPr lang="ru-RU" altLang="ru-RU" sz="2000" dirty="0">
                <a:solidFill>
                  <a:srgbClr val="CC3300"/>
                </a:solidFill>
                <a:latin typeface="+mn-lt"/>
              </a:rPr>
            </a:br>
            <a:r>
              <a:rPr lang="ru-RU" altLang="ru-RU" sz="2000" dirty="0">
                <a:solidFill>
                  <a:srgbClr val="CC3300"/>
                </a:solidFill>
                <a:latin typeface="+mn-lt"/>
                <a:hlinkClick r:id="rId3"/>
              </a:rPr>
              <a:t>https://www.youtube.com/watch?v=MtapWsZbeSk</a:t>
            </a:r>
            <a:r>
              <a:rPr lang="ru-RU" altLang="ru-RU" sz="2000" dirty="0">
                <a:solidFill>
                  <a:srgbClr val="CC3300"/>
                </a:solidFill>
                <a:latin typeface="+mn-lt"/>
              </a:rPr>
              <a:t>  </a:t>
            </a:r>
            <a:endParaRPr lang="ru-RU" altLang="ru-RU" sz="2000" dirty="0" smtClean="0">
              <a:solidFill>
                <a:srgbClr val="CC3300"/>
              </a:solidFill>
              <a:latin typeface="+mn-lt"/>
            </a:endParaRPr>
          </a:p>
          <a:p>
            <a:pPr eaLnBrk="1" hangingPunct="1">
              <a:defRPr/>
            </a:pPr>
            <a:r>
              <a:rPr lang="ru-RU" altLang="ru-RU" dirty="0" smtClean="0">
                <a:solidFill>
                  <a:srgbClr val="CC3300"/>
                </a:solidFill>
                <a:latin typeface="+mn-lt"/>
              </a:rPr>
              <a:t>(канал «Образование для всех» </a:t>
            </a:r>
            <a:r>
              <a:rPr lang="ru-RU" altLang="ru-RU" dirty="0" smtClean="0">
                <a:solidFill>
                  <a:srgbClr val="CC3300"/>
                </a:solidFill>
                <a:hlinkClick r:id="rId4"/>
              </a:rPr>
              <a:t>https</a:t>
            </a:r>
            <a:r>
              <a:rPr lang="ru-RU" altLang="ru-RU" dirty="0">
                <a:solidFill>
                  <a:srgbClr val="CC3300"/>
                </a:solidFill>
                <a:hlinkClick r:id="rId4"/>
              </a:rPr>
              <a:t>://</a:t>
            </a:r>
            <a:r>
              <a:rPr lang="ru-RU" altLang="ru-RU" dirty="0" smtClean="0">
                <a:solidFill>
                  <a:srgbClr val="CC3300"/>
                </a:solidFill>
                <a:hlinkClick r:id="rId4"/>
              </a:rPr>
              <a:t>www.youtube.com/</a:t>
            </a:r>
            <a:r>
              <a:rPr lang="en-US" altLang="ru-RU" dirty="0" smtClean="0">
                <a:solidFill>
                  <a:srgbClr val="CC3300"/>
                </a:solidFill>
                <a:hlinkClick r:id="rId4"/>
              </a:rPr>
              <a:t>c/1obrtv</a:t>
            </a:r>
            <a:r>
              <a:rPr lang="ru-RU" altLang="ru-RU" dirty="0" smtClean="0">
                <a:solidFill>
                  <a:srgbClr val="CC3300"/>
                </a:solidFill>
              </a:rPr>
              <a:t> )</a:t>
            </a:r>
            <a:endParaRPr lang="ru-RU" altLang="ru-RU" dirty="0">
              <a:solidFill>
                <a:srgbClr val="CC3300"/>
              </a:solidFill>
              <a:latin typeface="+mn-lt"/>
            </a:endParaRPr>
          </a:p>
        </p:txBody>
      </p:sp>
      <p:pic>
        <p:nvPicPr>
          <p:cNvPr id="8198" name="Picture 6" descr="E:\6083248f638b73b6e21f825f9f2ae7e9-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3" y="1571625"/>
            <a:ext cx="2143125" cy="3028950"/>
          </a:xfrm>
          <a:prstGeom prst="rect">
            <a:avLst/>
          </a:prstGeom>
          <a:noFill/>
          <a:ln w="25400">
            <a:solidFill>
              <a:schemeClr val="accent1">
                <a:lumMod val="25000"/>
              </a:schemeClr>
            </a:solidFill>
          </a:ln>
        </p:spPr>
      </p:pic>
      <p:pic>
        <p:nvPicPr>
          <p:cNvPr id="8197" name="Рисунок 1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25" y="3714750"/>
            <a:ext cx="2543175" cy="2070100"/>
          </a:xfrm>
          <a:prstGeom prst="rect">
            <a:avLst/>
          </a:prstGeom>
          <a:noFill/>
          <a:ln w="25400">
            <a:solidFill>
              <a:schemeClr val="accent1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482600" y="312738"/>
            <a:ext cx="8229600" cy="6397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solidFill>
                  <a:srgbClr val="CC3300"/>
                </a:solidFill>
                <a:latin typeface="+mn-lt"/>
              </a:rPr>
              <a:t>Рассылка познавательных видеороликов</a:t>
            </a:r>
            <a:endParaRPr lang="ru-RU" altLang="ru-RU" sz="3200" b="1" dirty="0" smtClean="0">
              <a:latin typeface="+mn-lt"/>
            </a:endParaRP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482600" y="1196975"/>
            <a:ext cx="8280400" cy="452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dirty="0">
                <a:solidFill>
                  <a:srgbClr val="CC3300"/>
                </a:solidFill>
                <a:latin typeface="+mn-lt"/>
              </a:rPr>
              <a:t>Видеоролик: «Развитие эмоционального интеллекта у детей»</a:t>
            </a:r>
            <a:br>
              <a:rPr lang="ru-RU" altLang="ru-RU" dirty="0">
                <a:solidFill>
                  <a:srgbClr val="CC3300"/>
                </a:solidFill>
                <a:latin typeface="+mn-lt"/>
              </a:rPr>
            </a:br>
            <a:r>
              <a:rPr lang="ru-RU" altLang="ru-RU" dirty="0">
                <a:solidFill>
                  <a:srgbClr val="CC3300"/>
                </a:solidFill>
                <a:latin typeface="+mn-lt"/>
              </a:rPr>
              <a:t>- Эмоциональный интеллект: инструкция по применению;</a:t>
            </a:r>
            <a:br>
              <a:rPr lang="ru-RU" altLang="ru-RU" dirty="0">
                <a:solidFill>
                  <a:srgbClr val="CC3300"/>
                </a:solidFill>
                <a:latin typeface="+mn-lt"/>
              </a:rPr>
            </a:br>
            <a:r>
              <a:rPr lang="ru-RU" altLang="ru-RU" dirty="0">
                <a:solidFill>
                  <a:srgbClr val="CC3300"/>
                </a:solidFill>
                <a:latin typeface="+mn-lt"/>
              </a:rPr>
              <a:t>- Веселые и развивающие игры с помпонами;</a:t>
            </a:r>
            <a:br>
              <a:rPr lang="ru-RU" altLang="ru-RU" dirty="0">
                <a:solidFill>
                  <a:srgbClr val="CC3300"/>
                </a:solidFill>
                <a:latin typeface="+mn-lt"/>
              </a:rPr>
            </a:br>
            <a:r>
              <a:rPr lang="ru-RU" altLang="ru-RU" dirty="0">
                <a:solidFill>
                  <a:srgbClr val="CC3300"/>
                </a:solidFill>
                <a:latin typeface="+mn-lt"/>
              </a:rPr>
              <a:t>- Полезные книги для родителей.</a:t>
            </a:r>
            <a:br>
              <a:rPr lang="ru-RU" altLang="ru-RU" dirty="0">
                <a:solidFill>
                  <a:srgbClr val="CC3300"/>
                </a:solidFill>
                <a:latin typeface="+mn-lt"/>
              </a:rPr>
            </a:br>
            <a:r>
              <a:rPr lang="ru-RU" altLang="ru-RU" dirty="0">
                <a:solidFill>
                  <a:srgbClr val="CC3300"/>
                </a:solidFill>
                <a:latin typeface="+mn-lt"/>
                <a:hlinkClick r:id="rId3"/>
              </a:rPr>
              <a:t>https://www.youtube.com/watch?v=ckzaExZbItQ&amp;t=17s</a:t>
            </a:r>
            <a:r>
              <a:rPr lang="ru-RU" altLang="ru-RU" dirty="0">
                <a:solidFill>
                  <a:srgbClr val="CC3300"/>
                </a:solidFill>
                <a:latin typeface="+mn-lt"/>
              </a:rPr>
              <a:t> </a:t>
            </a:r>
          </a:p>
          <a:p>
            <a:pPr eaLnBrk="1" hangingPunct="1">
              <a:defRPr/>
            </a:pPr>
            <a:endParaRPr lang="ru-RU" altLang="ru-RU" dirty="0">
              <a:solidFill>
                <a:srgbClr val="CC3300"/>
              </a:solidFill>
              <a:latin typeface="+mn-lt"/>
            </a:endParaRPr>
          </a:p>
          <a:p>
            <a:pPr eaLnBrk="1" hangingPunct="1">
              <a:defRPr/>
            </a:pPr>
            <a:r>
              <a:rPr lang="ru-RU" altLang="ru-RU" dirty="0">
                <a:solidFill>
                  <a:srgbClr val="CC3300"/>
                </a:solidFill>
                <a:latin typeface="+mn-lt"/>
              </a:rPr>
              <a:t>Видеоролик: «Эмоциональный интеллект у детей.</a:t>
            </a:r>
            <a:br>
              <a:rPr lang="ru-RU" altLang="ru-RU" dirty="0">
                <a:solidFill>
                  <a:srgbClr val="CC3300"/>
                </a:solidFill>
                <a:latin typeface="+mn-lt"/>
              </a:rPr>
            </a:br>
            <a:r>
              <a:rPr lang="ru-RU" altLang="ru-RU" dirty="0">
                <a:solidFill>
                  <a:srgbClr val="CC3300"/>
                </a:solidFill>
                <a:latin typeface="+mn-lt"/>
              </a:rPr>
              <a:t>Елена Алексеевна Сергиенко - доктор психологических наук, профессор, заведующая лабораторией психологии развития Института психологии РАН. Член Президиума Российского психологического общества. Научный консультант проекта EIKIDS (Эмоциональный интеллект. Дети).</a:t>
            </a:r>
            <a:br>
              <a:rPr lang="ru-RU" altLang="ru-RU" dirty="0">
                <a:solidFill>
                  <a:srgbClr val="CC3300"/>
                </a:solidFill>
                <a:latin typeface="+mn-lt"/>
              </a:rPr>
            </a:br>
            <a:r>
              <a:rPr lang="ru-RU" altLang="ru-RU" dirty="0">
                <a:solidFill>
                  <a:srgbClr val="CC3300"/>
                </a:solidFill>
                <a:latin typeface="+mn-lt"/>
                <a:hlinkClick r:id="rId4"/>
              </a:rPr>
              <a:t>https://www.youtube.com/watch?v=PMmHExthQxw</a:t>
            </a:r>
            <a:r>
              <a:rPr lang="ru-RU" altLang="ru-RU" dirty="0">
                <a:solidFill>
                  <a:srgbClr val="CC3300"/>
                </a:solidFill>
                <a:latin typeface="+mn-lt"/>
              </a:rPr>
              <a:t> </a:t>
            </a:r>
            <a:br>
              <a:rPr lang="ru-RU" altLang="ru-RU" dirty="0">
                <a:solidFill>
                  <a:srgbClr val="CC3300"/>
                </a:solidFill>
                <a:latin typeface="+mn-lt"/>
              </a:rPr>
            </a:br>
            <a:r>
              <a:rPr lang="ru-RU" altLang="ru-RU" dirty="0">
                <a:solidFill>
                  <a:srgbClr val="CC3300"/>
                </a:solidFill>
                <a:latin typeface="+mn-lt"/>
                <a:hlinkClick r:id="rId5"/>
              </a:rPr>
              <a:t>https://www.youtube.com/watch?v=1-MZPRIC4R0</a:t>
            </a:r>
            <a:endParaRPr lang="ru-RU" altLang="ru-RU" dirty="0">
              <a:solidFill>
                <a:srgbClr val="CC3300"/>
              </a:solidFill>
              <a:latin typeface="+mn-lt"/>
            </a:endParaRPr>
          </a:p>
          <a:p>
            <a:pPr eaLnBrk="1" hangingPunct="1">
              <a:defRPr/>
            </a:pPr>
            <a:endParaRPr lang="ru-RU" altLang="ru-RU" dirty="0">
              <a:solidFill>
                <a:srgbClr val="CC3300"/>
              </a:solidFill>
              <a:latin typeface="+mn-lt"/>
            </a:endParaRPr>
          </a:p>
          <a:p>
            <a:pPr eaLnBrk="1" hangingPunct="1">
              <a:defRPr/>
            </a:pPr>
            <a:r>
              <a:rPr lang="ru-RU" altLang="ru-RU" dirty="0">
                <a:solidFill>
                  <a:srgbClr val="CC3300"/>
                </a:solidFill>
                <a:latin typeface="+mn-lt"/>
              </a:rPr>
              <a:t>Видеоролик: «Как развивать эмоциональный интеллект»</a:t>
            </a:r>
            <a:br>
              <a:rPr lang="ru-RU" altLang="ru-RU" dirty="0">
                <a:solidFill>
                  <a:srgbClr val="CC3300"/>
                </a:solidFill>
                <a:latin typeface="+mn-lt"/>
              </a:rPr>
            </a:br>
            <a:r>
              <a:rPr lang="ru-RU" altLang="ru-RU" dirty="0">
                <a:solidFill>
                  <a:srgbClr val="CC3300"/>
                </a:solidFill>
                <a:latin typeface="+mn-lt"/>
                <a:hlinkClick r:id="rId6"/>
              </a:rPr>
              <a:t>https://www.youtube.com/watch?v=KhuaXptGuCo&amp;t=179s</a:t>
            </a:r>
            <a:endParaRPr lang="ru-RU" altLang="ru-RU" dirty="0">
              <a:solidFill>
                <a:srgbClr val="CC33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415925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CC3300"/>
                </a:solidFill>
              </a:rPr>
              <a:t>Рекомендованная литература</a:t>
            </a:r>
            <a:endParaRPr lang="ru-RU" altLang="ru-RU" b="1" dirty="0" smtClean="0"/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431800" y="1476375"/>
            <a:ext cx="8280400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endParaRPr lang="ru-RU" altLang="ru-RU">
              <a:solidFill>
                <a:srgbClr val="CC3300"/>
              </a:solidFill>
              <a:latin typeface="Times New Roman" pitchFamily="18" charset="0"/>
            </a:endParaRPr>
          </a:p>
        </p:txBody>
      </p:sp>
      <p:pic>
        <p:nvPicPr>
          <p:cNvPr id="10245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0" y="1962150"/>
            <a:ext cx="175101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71763" y="1758950"/>
            <a:ext cx="1874837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92913" y="1963738"/>
            <a:ext cx="18923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467404">
            <a:off x="1700213" y="3989388"/>
            <a:ext cx="1824037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1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73613" y="1778000"/>
            <a:ext cx="1814512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Рисунок 2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4450" y="3563938"/>
            <a:ext cx="187325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Рисунок 6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608465">
            <a:off x="6129338" y="3911600"/>
            <a:ext cx="1614487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CC3300"/>
                </a:solidFill>
              </a:rPr>
              <a:t>Родительская встреча «Развитие эмоционального интеллекта у детей дошкольного возраста»</a:t>
            </a:r>
          </a:p>
        </p:txBody>
      </p:sp>
      <p:pic>
        <p:nvPicPr>
          <p:cNvPr id="11268" name="Picture 5" descr="IMG-20220316-WA00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04648">
            <a:off x="611188" y="2420938"/>
            <a:ext cx="4054475" cy="3041650"/>
          </a:xfrm>
          <a:prstGeom prst="rect">
            <a:avLst/>
          </a:prstGeom>
          <a:noFill/>
          <a:ln w="25400">
            <a:solidFill>
              <a:schemeClr val="accent1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11269" name="Picture 6" descr="IMG-20220316-WA0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13743">
            <a:off x="5148263" y="1773238"/>
            <a:ext cx="3203575" cy="4270375"/>
          </a:xfrm>
          <a:prstGeom prst="rect">
            <a:avLst/>
          </a:prstGeom>
          <a:noFill/>
          <a:ln w="25400">
            <a:solidFill>
              <a:schemeClr val="accent1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2292" name="Picture 4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Прямоугольник 1"/>
          <p:cNvSpPr>
            <a:spLocks noChangeArrowheads="1"/>
          </p:cNvSpPr>
          <p:nvPr/>
        </p:nvSpPr>
        <p:spPr bwMode="auto">
          <a:xfrm>
            <a:off x="1142976" y="357166"/>
            <a:ext cx="72723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200" b="1" dirty="0">
                <a:solidFill>
                  <a:srgbClr val="CC3300"/>
                </a:solidFill>
                <a:latin typeface="+mn-lt"/>
              </a:rPr>
              <a:t>Семинар-практикум для родителей </a:t>
            </a:r>
          </a:p>
          <a:p>
            <a:pPr algn="ctr">
              <a:defRPr/>
            </a:pPr>
            <a:r>
              <a:rPr lang="ru-RU" altLang="ru-RU" sz="3200" b="1" dirty="0">
                <a:solidFill>
                  <a:srgbClr val="CC3300"/>
                </a:solidFill>
                <a:latin typeface="+mn-lt"/>
              </a:rPr>
              <a:t>«В мире эмоций»</a:t>
            </a:r>
            <a:endParaRPr lang="ru-RU" sz="3200" b="1" dirty="0">
              <a:latin typeface="+mn-lt"/>
            </a:endParaRPr>
          </a:p>
        </p:txBody>
      </p:sp>
      <p:pic>
        <p:nvPicPr>
          <p:cNvPr id="12297" name="Picture 9" descr="C:\Users\Колокольчик\Documents\Психолог\IMG-20220317-WA0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15417">
            <a:off x="409575" y="2743200"/>
            <a:ext cx="4257675" cy="3157538"/>
          </a:xfrm>
          <a:prstGeom prst="rect">
            <a:avLst/>
          </a:prstGeom>
          <a:noFill/>
          <a:ln w="38100">
            <a:solidFill>
              <a:schemeClr val="accent1">
                <a:lumMod val="25000"/>
              </a:schemeClr>
            </a:solidFill>
          </a:ln>
        </p:spPr>
      </p:pic>
      <p:pic>
        <p:nvPicPr>
          <p:cNvPr id="12298" name="Picture 10" descr="C:\Users\Колокольчик\Documents\Психолог\IMG-20220317-WA0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67980">
            <a:off x="4479925" y="2366963"/>
            <a:ext cx="4044950" cy="3314700"/>
          </a:xfrm>
          <a:prstGeom prst="rect">
            <a:avLst/>
          </a:prstGeom>
          <a:noFill/>
          <a:ln w="38100">
            <a:solidFill>
              <a:schemeClr val="accent1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20830">
            <a:off x="204055" y="3346367"/>
            <a:ext cx="2992447" cy="199806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12358">
            <a:off x="5696322" y="4802056"/>
            <a:ext cx="2643206" cy="187006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14636">
            <a:off x="6060285" y="2691782"/>
            <a:ext cx="2714644" cy="19597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07601">
            <a:off x="1182206" y="1306342"/>
            <a:ext cx="2799372" cy="186848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4546" y="4684710"/>
            <a:ext cx="2897720" cy="21732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3143248"/>
            <a:ext cx="2857520" cy="208609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7686" y="1285860"/>
            <a:ext cx="2485416" cy="17625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642910" y="285728"/>
            <a:ext cx="7886700" cy="85725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C3300"/>
                </a:solidFill>
              </a:rPr>
              <a:t>Совместное творчество детей и родителей на тему: «Разноцветный мир эмоций» </a:t>
            </a:r>
            <a:endParaRPr lang="ru-RU" sz="2400" b="1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886700" cy="1362072"/>
          </a:xfrm>
        </p:spPr>
        <p:txBody>
          <a:bodyPr/>
          <a:lstStyle/>
          <a:p>
            <a:r>
              <a:rPr lang="ru-RU" sz="4800" dirty="0" smtClean="0">
                <a:solidFill>
                  <a:srgbClr val="CC3300"/>
                </a:solidFill>
              </a:rPr>
              <a:t>Спасибо за внимание!</a:t>
            </a:r>
          </a:p>
        </p:txBody>
      </p:sp>
      <p:pic>
        <p:nvPicPr>
          <p:cNvPr id="5" name="Picture 10" descr="48036b65968bc58dcfb3e901566a204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DCF70"/>
              </a:clrFrom>
              <a:clrTo>
                <a:srgbClr val="ADCF7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3068960"/>
            <a:ext cx="4414447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9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2"/>
            <a:ext cx="8229600" cy="1666865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dirty="0" smtClean="0">
                <a:solidFill>
                  <a:srgbClr val="CC3300"/>
                </a:solidFill>
              </a:rPr>
              <a:t>     Умение регулировать собственное эмоциональное состояние одно из важнейших умений в жизни каждого человека, его можно определить, как </a:t>
            </a:r>
            <a:r>
              <a:rPr lang="ru-RU" sz="2400" b="1" u="sng" dirty="0" smtClean="0">
                <a:solidFill>
                  <a:srgbClr val="CC3300"/>
                </a:solidFill>
              </a:rPr>
              <a:t>эмоциональный интеллект.</a:t>
            </a:r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7" y="2348920"/>
            <a:ext cx="5286412" cy="45090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9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229600" cy="16573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FF3300"/>
                </a:solidFill>
              </a:rPr>
              <a:t>    Для того, чтобы у дошкольника не возникало серьезных проблем с социализацией, оценкой окружающей реальности, его важно учить узнавать, проявлять эмоции - развивать </a:t>
            </a:r>
            <a:r>
              <a:rPr lang="ru-RU" sz="2400" b="1" u="sng" dirty="0" smtClean="0">
                <a:solidFill>
                  <a:srgbClr val="FF3300"/>
                </a:solidFill>
              </a:rPr>
              <a:t>эмоциональный интеллект.</a:t>
            </a:r>
          </a:p>
        </p:txBody>
      </p:sp>
      <p:pic>
        <p:nvPicPr>
          <p:cNvPr id="27654" name="Picture 6" descr="LnrUINtZrZ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758895">
            <a:off x="395288" y="2349500"/>
            <a:ext cx="2906712" cy="1938338"/>
          </a:xfrm>
          <a:prstGeom prst="rect">
            <a:avLst/>
          </a:prstGeom>
          <a:noFill/>
        </p:spPr>
      </p:pic>
      <p:pic>
        <p:nvPicPr>
          <p:cNvPr id="27656" name="Picture 8" descr="emoti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09914">
            <a:off x="468313" y="4437063"/>
            <a:ext cx="3132137" cy="1738312"/>
          </a:xfrm>
          <a:prstGeom prst="rect">
            <a:avLst/>
          </a:prstGeom>
          <a:noFill/>
        </p:spPr>
      </p:pic>
      <p:pic>
        <p:nvPicPr>
          <p:cNvPr id="27658" name="Picture 10" descr="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09603">
            <a:off x="5940425" y="4652963"/>
            <a:ext cx="2833688" cy="1889125"/>
          </a:xfrm>
          <a:prstGeom prst="rect">
            <a:avLst/>
          </a:prstGeom>
          <a:noFill/>
        </p:spPr>
      </p:pic>
      <p:pic>
        <p:nvPicPr>
          <p:cNvPr id="27660" name="Picture 12" descr="i?r=AzEPZsRbOZEKgBhR0XGMT1Rkguj8mOGDWUsdtj1tiNHrMKaKTM5SRkZCeTgDn6uOyi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113" y="2924175"/>
            <a:ext cx="3365500" cy="2244725"/>
          </a:xfrm>
          <a:prstGeom prst="rect">
            <a:avLst/>
          </a:prstGeom>
          <a:noFill/>
        </p:spPr>
      </p:pic>
      <p:sp>
        <p:nvSpPr>
          <p:cNvPr id="27662" name="AutoShape 14" descr="emocii15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7664" name="AutoShape 16" descr="emocii15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7666" name="AutoShape 18" descr="emocii15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7668" name="Picture 20" descr="iStock-507834800-4096x27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26636">
            <a:off x="6156325" y="2492375"/>
            <a:ext cx="2808288" cy="187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 descr="48036b65968bc58dcfb3e901566a20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5"/>
          <p:cNvSpPr>
            <a:spLocks noGrp="1" noChangeArrowheads="1"/>
          </p:cNvSpPr>
          <p:nvPr>
            <p:ph idx="1"/>
          </p:nvPr>
        </p:nvSpPr>
        <p:spPr>
          <a:xfrm>
            <a:off x="1143000" y="357188"/>
            <a:ext cx="6858000" cy="1857375"/>
          </a:xfrm>
          <a:gradFill flip="none">
            <a:gsLst>
              <a:gs pos="0">
                <a:schemeClr val="accent5"/>
              </a:gs>
              <a:gs pos="39999">
                <a:srgbClr val="85C2FF">
                  <a:alpha val="5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tileRect r="-100000" b="-100000"/>
          </a:gradFill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3600" dirty="0" smtClean="0">
                <a:solidFill>
                  <a:srgbClr val="CC3300"/>
                </a:solidFill>
              </a:rPr>
              <a:t>«Семья является тем местом,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3600" dirty="0" smtClean="0">
                <a:solidFill>
                  <a:srgbClr val="CC3300"/>
                </a:solidFill>
              </a:rPr>
              <a:t>где мы впервые начинаем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3600" dirty="0" smtClean="0">
                <a:solidFill>
                  <a:srgbClr val="CC3300"/>
                </a:solidFill>
              </a:rPr>
              <a:t>изучать эмоции»</a:t>
            </a: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buFontTx/>
              <a:buNone/>
              <a:defRPr/>
            </a:pPr>
            <a:endParaRPr lang="ru-RU" altLang="ru-RU" sz="2000" dirty="0" smtClean="0">
              <a:solidFill>
                <a:srgbClr val="CC3300"/>
              </a:solidFill>
            </a:endParaRPr>
          </a:p>
          <a:p>
            <a:pPr algn="r" eaLnBrk="1" hangingPunct="1">
              <a:defRPr/>
            </a:pPr>
            <a:endParaRPr lang="ru-RU" altLang="ru-RU" dirty="0" smtClean="0">
              <a:solidFill>
                <a:srgbClr val="CC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sz="2800" b="1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  <a:t>Анкетирование по изучению мнения родителей об особенностях эмоционального развития детей.</a:t>
            </a:r>
          </a:p>
        </p:txBody>
      </p:sp>
      <p:pic>
        <p:nvPicPr>
          <p:cNvPr id="5124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6013" y="1816100"/>
            <a:ext cx="2413000" cy="4024313"/>
          </a:xfrm>
          <a:prstGeom prst="rect">
            <a:avLst/>
          </a:prstGeom>
          <a:noFill/>
          <a:ln w="38100">
            <a:solidFill>
              <a:schemeClr val="accent1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5125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571625"/>
            <a:ext cx="2370138" cy="4411663"/>
          </a:xfrm>
          <a:prstGeom prst="rect">
            <a:avLst/>
          </a:prstGeom>
          <a:noFill/>
          <a:ln w="38100">
            <a:solidFill>
              <a:schemeClr val="accent1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5126" name="Рисунок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2788" y="1825625"/>
            <a:ext cx="2295525" cy="4024313"/>
          </a:xfrm>
          <a:prstGeom prst="rect">
            <a:avLst/>
          </a:prstGeom>
          <a:noFill/>
          <a:ln w="38100">
            <a:solidFill>
              <a:schemeClr val="accent1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9"/>
          <p:cNvSpPr>
            <a:spLocks noGrp="1" noChangeArrowheads="1"/>
          </p:cNvSpPr>
          <p:nvPr>
            <p:ph type="title"/>
          </p:nvPr>
        </p:nvSpPr>
        <p:spPr>
          <a:xfrm>
            <a:off x="357188" y="571500"/>
            <a:ext cx="3105150" cy="714375"/>
          </a:xfrm>
        </p:spPr>
        <p:txBody>
          <a:bodyPr/>
          <a:lstStyle/>
          <a:p>
            <a:pPr algn="l" eaLnBrk="1" hangingPunct="1"/>
            <a:r>
              <a:rPr lang="ru-RU" altLang="ru-RU" sz="2400" b="1" u="sng" dirty="0" smtClean="0">
                <a:solidFill>
                  <a:srgbClr val="CC3300"/>
                </a:solidFill>
              </a:rPr>
              <a:t>Цель проекта:</a:t>
            </a:r>
            <a:r>
              <a:rPr lang="ru-RU" altLang="ru-RU" sz="3200" dirty="0" smtClean="0">
                <a:solidFill>
                  <a:srgbClr val="CC3300"/>
                </a:solidFill>
              </a:rPr>
              <a:t/>
            </a:r>
            <a:br>
              <a:rPr lang="ru-RU" altLang="ru-RU" sz="3200" dirty="0" smtClean="0">
                <a:solidFill>
                  <a:srgbClr val="CC3300"/>
                </a:solidFill>
              </a:rPr>
            </a:br>
            <a:endParaRPr lang="ru-RU" altLang="ru-RU" sz="3200" dirty="0" smtClean="0">
              <a:solidFill>
                <a:srgbClr val="CC3300"/>
              </a:solidFill>
            </a:endParaRPr>
          </a:p>
        </p:txBody>
      </p:sp>
      <p:sp>
        <p:nvSpPr>
          <p:cNvPr id="410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25"/>
            <a:ext cx="8229600" cy="5643563"/>
          </a:xfrm>
        </p:spPr>
        <p:txBody>
          <a:bodyPr/>
          <a:lstStyle/>
          <a:p>
            <a:r>
              <a:rPr lang="ru-RU" sz="2400" dirty="0" smtClean="0">
                <a:solidFill>
                  <a:srgbClr val="CC3300"/>
                </a:solidFill>
              </a:rPr>
              <a:t>Привлечь внимание родителей к вопросу развития эмоционального интеллекта у детей дошкольного возраста.</a:t>
            </a:r>
          </a:p>
          <a:p>
            <a:pPr>
              <a:buFontTx/>
              <a:buNone/>
            </a:pPr>
            <a:r>
              <a:rPr lang="ru-RU" sz="2400" b="1" u="sng" dirty="0" smtClean="0">
                <a:solidFill>
                  <a:srgbClr val="CC3300"/>
                </a:solidFill>
              </a:rPr>
              <a:t>Задачи:</a:t>
            </a:r>
            <a:endParaRPr lang="ru-RU" sz="2400" u="sng" dirty="0" smtClean="0">
              <a:solidFill>
                <a:srgbClr val="CC3300"/>
              </a:solidFill>
            </a:endParaRPr>
          </a:p>
          <a:p>
            <a:r>
              <a:rPr lang="ru-RU" sz="2400" dirty="0" smtClean="0">
                <a:solidFill>
                  <a:srgbClr val="CC3300"/>
                </a:solidFill>
              </a:rPr>
              <a:t>1. Заинтересовать родителей данной темой.</a:t>
            </a:r>
          </a:p>
          <a:p>
            <a:r>
              <a:rPr lang="ru-RU" sz="2400" dirty="0" smtClean="0">
                <a:solidFill>
                  <a:srgbClr val="CC3300"/>
                </a:solidFill>
              </a:rPr>
              <a:t>2.Раскрыть значение и важность развития эмоционального интеллекта у детей дошкольного возраста.</a:t>
            </a:r>
          </a:p>
          <a:p>
            <a:r>
              <a:rPr lang="ru-RU" sz="2400" dirty="0" smtClean="0">
                <a:solidFill>
                  <a:srgbClr val="CC3300"/>
                </a:solidFill>
              </a:rPr>
              <a:t>3.Расширить представления родителей о формах совместной деятельности с детьми для развития эмоциональной сферы ребенка.</a:t>
            </a:r>
          </a:p>
          <a:p>
            <a:r>
              <a:rPr lang="ru-RU" sz="2400" dirty="0" smtClean="0">
                <a:solidFill>
                  <a:srgbClr val="CC3300"/>
                </a:solidFill>
              </a:rPr>
              <a:t>4. Способствовать приобретению теоретических знаний и практических умений по развитию эмоционального интеллекта у дошкольников.</a:t>
            </a:r>
          </a:p>
          <a:p>
            <a:pPr eaLnBrk="1" hangingPunct="1">
              <a:lnSpc>
                <a:spcPct val="90000"/>
              </a:lnSpc>
            </a:pPr>
            <a:endParaRPr lang="ru-RU" altLang="ru-RU" sz="2000" dirty="0" smtClean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28641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CC3300"/>
                </a:solidFill>
              </a:rPr>
              <a:t>Вид проекта:</a:t>
            </a:r>
            <a:r>
              <a:rPr lang="ru-RU" sz="2400" dirty="0" smtClean="0">
                <a:solidFill>
                  <a:srgbClr val="CC3300"/>
                </a:solidFill>
              </a:rPr>
              <a:t> краткосрочный (пятидневный)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C3300"/>
                </a:solidFill>
              </a:rPr>
              <a:t>Тип проекта:</a:t>
            </a:r>
            <a:r>
              <a:rPr lang="ru-RU" sz="2400" dirty="0" smtClean="0">
                <a:solidFill>
                  <a:srgbClr val="CC3300"/>
                </a:solidFill>
              </a:rPr>
              <a:t> психолого-педагогический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C3300"/>
                </a:solidFill>
              </a:rPr>
              <a:t>Категория участников:</a:t>
            </a:r>
            <a:r>
              <a:rPr lang="ru-RU" sz="2400" dirty="0" smtClean="0">
                <a:solidFill>
                  <a:srgbClr val="CC3300"/>
                </a:solidFill>
              </a:rPr>
              <a:t> родители воспитанников</a:t>
            </a:r>
          </a:p>
          <a:p>
            <a:pPr>
              <a:buNone/>
            </a:pPr>
            <a:r>
              <a:rPr lang="ru-RU" sz="2400" dirty="0" smtClean="0">
                <a:solidFill>
                  <a:srgbClr val="CC3300"/>
                </a:solidFill>
              </a:rPr>
              <a:t>старшего - дошкольного возраста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C3300"/>
                </a:solidFill>
              </a:rPr>
              <a:t>Предварительная работа:</a:t>
            </a:r>
            <a:endParaRPr lang="ru-RU" sz="2400" dirty="0" smtClean="0">
              <a:solidFill>
                <a:srgbClr val="CC33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CC3300"/>
                </a:solidFill>
              </a:rPr>
              <a:t>-подготовка и утверждение плана;</a:t>
            </a:r>
            <a:br>
              <a:rPr lang="ru-RU" sz="2400" dirty="0" smtClean="0">
                <a:solidFill>
                  <a:srgbClr val="CC3300"/>
                </a:solidFill>
              </a:rPr>
            </a:br>
            <a:r>
              <a:rPr lang="ru-RU" sz="2400" dirty="0" smtClean="0">
                <a:solidFill>
                  <a:srgbClr val="CC3300"/>
                </a:solidFill>
              </a:rPr>
              <a:t>-распространение объявлений о проведении марафона, в родительских группах </a:t>
            </a:r>
            <a:r>
              <a:rPr lang="ru-RU" sz="2400" dirty="0" err="1" smtClean="0">
                <a:solidFill>
                  <a:srgbClr val="CC3300"/>
                </a:solidFill>
              </a:rPr>
              <a:t>WhatsApp</a:t>
            </a:r>
            <a:r>
              <a:rPr lang="ru-RU" sz="2400" dirty="0" smtClean="0">
                <a:solidFill>
                  <a:srgbClr val="CC3300"/>
                </a:solidFill>
              </a:rPr>
              <a:t>;</a:t>
            </a:r>
            <a:br>
              <a:rPr lang="ru-RU" sz="2400" dirty="0" smtClean="0">
                <a:solidFill>
                  <a:srgbClr val="CC3300"/>
                </a:solidFill>
              </a:rPr>
            </a:br>
            <a:r>
              <a:rPr lang="ru-RU" sz="2400" dirty="0" smtClean="0">
                <a:solidFill>
                  <a:srgbClr val="CC3300"/>
                </a:solidFill>
              </a:rPr>
              <a:t>-подготовка демонстрационного, дидактического и раздаточного материала, памяток, буклетов.</a:t>
            </a:r>
            <a:br>
              <a:rPr lang="ru-RU" sz="2400" dirty="0" smtClean="0">
                <a:solidFill>
                  <a:srgbClr val="CC3300"/>
                </a:solidFill>
              </a:rPr>
            </a:br>
            <a:r>
              <a:rPr lang="ru-RU" sz="2400" b="1" dirty="0" smtClean="0">
                <a:solidFill>
                  <a:srgbClr val="CC3300"/>
                </a:solidFill>
              </a:rPr>
              <a:t>Формы реализации:</a:t>
            </a:r>
            <a:r>
              <a:rPr lang="ru-RU" sz="2400" dirty="0" smtClean="0">
                <a:solidFill>
                  <a:srgbClr val="CC3300"/>
                </a:solidFill>
              </a:rPr>
              <a:t> консультации, рекомендации, семинар-практикум, </a:t>
            </a:r>
            <a:r>
              <a:rPr lang="ru-RU" sz="2400" dirty="0" err="1" smtClean="0">
                <a:solidFill>
                  <a:srgbClr val="CC3300"/>
                </a:solidFill>
              </a:rPr>
              <a:t>онлайн</a:t>
            </a:r>
            <a:r>
              <a:rPr lang="ru-RU" sz="2400" dirty="0" smtClean="0">
                <a:solidFill>
                  <a:srgbClr val="CC3300"/>
                </a:solidFill>
              </a:rPr>
              <a:t> общение посредством </a:t>
            </a:r>
            <a:r>
              <a:rPr lang="ru-RU" sz="2400" dirty="0" err="1" smtClean="0">
                <a:solidFill>
                  <a:srgbClr val="CC3300"/>
                </a:solidFill>
              </a:rPr>
              <a:t>мессенжеров</a:t>
            </a:r>
            <a:r>
              <a:rPr lang="ru-RU" sz="2400" dirty="0" smtClean="0">
                <a:solidFill>
                  <a:srgbClr val="CC33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1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428625" y="714375"/>
            <a:ext cx="8229600" cy="16557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  <a:t>Повышение</a:t>
            </a:r>
            <a:r>
              <a:rPr lang="en-US" altLang="ru-RU" sz="2800" b="1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  <a:t>родительской компетентности в вопросах понимания явления </a:t>
            </a:r>
            <a:br>
              <a:rPr lang="ru-RU" altLang="ru-RU" sz="2800" b="1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  <a:t>эмоционального интеллекта.</a:t>
            </a:r>
            <a:r>
              <a:rPr lang="ru-RU" altLang="ru-RU" sz="2400" b="1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rgbClr val="CC3300"/>
                </a:solidFill>
                <a:latin typeface="+mn-lt"/>
                <a:cs typeface="Times New Roman" pitchFamily="18" charset="0"/>
              </a:rPr>
              <a:t>Буклеты на тему: «Что такое эмоциональный интеллект?»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148" name="Picture 8" descr="IMG_20220317_161712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2751" y="2996952"/>
            <a:ext cx="6822648" cy="3451820"/>
          </a:xfrm>
          <a:prstGeom prst="rect">
            <a:avLst/>
          </a:prstGeom>
          <a:noFill/>
          <a:ln w="38100">
            <a:solidFill>
              <a:srgbClr val="008080"/>
            </a:solidFill>
            <a:miter lim="800000"/>
            <a:headEnd/>
            <a:tailEnd/>
          </a:ln>
        </p:spPr>
      </p:pic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4479925" y="3244850"/>
            <a:ext cx="184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79999"/>
              </a:srgbClr>
            </a:outerShdw>
          </a:effectLst>
        </p:spPr>
        <p:txBody>
          <a:bodyPr wrap="none" anchor="ctr">
            <a:spAutoFit/>
          </a:bodyPr>
          <a:lstStyle/>
          <a:p>
            <a:pPr algn="ctr" eaLnBrk="1" hangingPunct="1">
              <a:tabLst>
                <a:tab pos="228600" algn="l"/>
              </a:tabLst>
              <a:defRPr/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7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6" descr="fa8f2ef2451ff6e0cc47e6b316da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1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CC3300"/>
                </a:solidFill>
              </a:rPr>
              <a:t>Консультации для родителей</a:t>
            </a:r>
          </a:p>
        </p:txBody>
      </p:sp>
      <p:pic>
        <p:nvPicPr>
          <p:cNvPr id="7173" name="Picture 2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2492375"/>
            <a:ext cx="2557463" cy="3614738"/>
          </a:xfrm>
          <a:ln w="28575" algn="ctr">
            <a:solidFill>
              <a:schemeClr val="accent1">
                <a:lumMod val="50000"/>
              </a:schemeClr>
            </a:solidFill>
          </a:ln>
          <a:effectLst>
            <a:outerShdw dist="35921" dir="2700000" algn="ctr" rotWithShape="0">
              <a:srgbClr val="C0C0C0">
                <a:alpha val="79999"/>
              </a:srgbClr>
            </a:outerShdw>
          </a:effectLst>
        </p:spPr>
      </p:pic>
      <p:pic>
        <p:nvPicPr>
          <p:cNvPr id="7174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492375"/>
            <a:ext cx="2528887" cy="3635375"/>
          </a:xfrm>
          <a:prstGeom prst="rect">
            <a:avLst/>
          </a:prstGeom>
          <a:noFill/>
          <a:ln w="25400" algn="ctr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79999"/>
              </a:srgbClr>
            </a:outerShdw>
          </a:effectLst>
        </p:spPr>
      </p:pic>
      <p:pic>
        <p:nvPicPr>
          <p:cNvPr id="7175" name="Рисунок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25" y="2428875"/>
            <a:ext cx="2536825" cy="3586163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7176" name="Рисунок 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25" y="2428875"/>
            <a:ext cx="2444750" cy="3455988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7177" name="Рисунок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63" y="2428875"/>
            <a:ext cx="2424112" cy="34290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7178" name="Рисунок 4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2492375"/>
            <a:ext cx="2540000" cy="3662363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7179" name="Rectangle 18"/>
          <p:cNvSpPr txBox="1">
            <a:spLocks noChangeArrowheads="1"/>
          </p:cNvSpPr>
          <p:nvPr/>
        </p:nvSpPr>
        <p:spPr bwMode="auto">
          <a:xfrm>
            <a:off x="285750" y="1285875"/>
            <a:ext cx="82296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-консультация на тему: «Как слушать ребенка? Или секреты активного слушания»</a:t>
            </a:r>
          </a:p>
          <a:p>
            <a:pPr eaLnBrk="1" hangingPunct="1"/>
            <a:r>
              <a:rPr lang="ru-RU" altLang="ru-RU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-консультация «15 игр и упражнений для развития эмоционального интеллекта детей»</a:t>
            </a:r>
          </a:p>
          <a:p>
            <a:pPr eaLnBrk="1" hangingPunct="1"/>
            <a:r>
              <a:rPr lang="ru-RU" altLang="ru-RU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-консультация « Техника активного слушания»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rgbClr val="008080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C0C0C0">
              <a:alpha val="8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rgbClr val="008080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C0C0C0">
              <a:alpha val="8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310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Impact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Анкетирование по изучению мнения родителей об особенностях эмоционального развития детей.</vt:lpstr>
      <vt:lpstr>Цель проекта: </vt:lpstr>
      <vt:lpstr>Презентация PowerPoint</vt:lpstr>
      <vt:lpstr>Повышение родительской компетентности в вопросах понимания явления  эмоционального интеллекта.  Буклеты на тему: «Что такое эмоциональный интеллект?» </vt:lpstr>
      <vt:lpstr>Консультации для родителей</vt:lpstr>
      <vt:lpstr>Повышение родительской компетентности в вопросах обучения ребенка по избавлению от негативных эмоциональных состояний   </vt:lpstr>
      <vt:lpstr>Рассылка познавательных видеороликов</vt:lpstr>
      <vt:lpstr>Рекомендованная литература</vt:lpstr>
      <vt:lpstr>Родительская встреча «Развитие эмоционального интеллекта у детей дошкольного возраста»</vt:lpstr>
      <vt:lpstr>Презентация PowerPoint</vt:lpstr>
      <vt:lpstr>Совместное творчество детей и родителей на тему: «Разноцветный мир эмоций»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30</cp:revision>
  <dcterms:created xsi:type="dcterms:W3CDTF">2022-03-20T13:44:01Z</dcterms:created>
  <dcterms:modified xsi:type="dcterms:W3CDTF">2022-03-23T12:19:55Z</dcterms:modified>
</cp:coreProperties>
</file>