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2" r:id="rId2"/>
    <p:sldId id="263" r:id="rId3"/>
    <p:sldId id="264" r:id="rId4"/>
    <p:sldId id="266" r:id="rId5"/>
    <p:sldId id="265" r:id="rId6"/>
    <p:sldId id="267" r:id="rId7"/>
    <p:sldId id="268" r:id="rId8"/>
    <p:sldId id="273" r:id="rId9"/>
    <p:sldId id="274" r:id="rId10"/>
    <p:sldId id="276" r:id="rId11"/>
    <p:sldId id="277" r:id="rId12"/>
    <p:sldId id="278" r:id="rId13"/>
    <p:sldId id="279" r:id="rId14"/>
    <p:sldId id="280" r:id="rId15"/>
    <p:sldId id="283" r:id="rId16"/>
    <p:sldId id="281" r:id="rId17"/>
    <p:sldId id="282" r:id="rId18"/>
    <p:sldId id="259" r:id="rId19"/>
    <p:sldId id="28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B18049B-06CB-49E1-B027-4D5F4BD62B41}">
          <p14:sldIdLst>
            <p14:sldId id="262"/>
            <p14:sldId id="263"/>
            <p14:sldId id="264"/>
            <p14:sldId id="266"/>
            <p14:sldId id="265"/>
            <p14:sldId id="267"/>
            <p14:sldId id="268"/>
            <p14:sldId id="273"/>
            <p14:sldId id="274"/>
            <p14:sldId id="276"/>
            <p14:sldId id="277"/>
            <p14:sldId id="278"/>
            <p14:sldId id="279"/>
            <p14:sldId id="280"/>
            <p14:sldId id="283"/>
            <p14:sldId id="281"/>
            <p14:sldId id="282"/>
            <p14:sldId id="259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7AC8E-140A-4702-9FFA-39C53F65CDF0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7CBD4-1B44-461C-B2FA-DF61D99AE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88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FEAD3F-98F7-4B96-B615-6468D090F2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6F2A50-127B-40E6-86BC-C72EA426B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2599B3-686F-4A93-9F2C-15CF9465B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BDEE90-3FDF-4A63-AFEA-404653D55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033F5B-899A-4A3C-BAB7-D45F4785A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81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773655-07C2-447E-805C-B8DE7CE1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AD2E7AF-59A5-4D96-8558-47F5EEDFF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D05264-72B5-4558-9FF6-3023F2005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FBF45F-141C-4134-B53E-71B0307FE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80C4EE-1830-4B3B-B13C-3664167C0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49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98A068C-F3EA-4124-8413-08C101AC37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F6AA0C-914A-400C-A0A2-7FBE94350F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BC6043-C9E8-420A-AE4D-9A1BE4AF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3D5C3B-0E09-48D9-9B4D-E4966E429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08C287-7A7A-4C2B-88B2-D8323EA0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0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1F124-2996-420F-A05F-96E30622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A71044-84E2-4550-B6A6-036041B4F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D3AE23-0A32-4BE8-98EE-BA3276A9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7D9055-6A50-4F11-9FA9-6ABA711CC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9954FD-8765-4518-9675-4941F9950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4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6FCFB-BB51-4582-B078-87FAB73F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CBEC89-47DA-4E68-A6FD-37A72AB6F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02792B-B99E-4256-8F1F-332250149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80EB43-AE8B-459A-885A-1A2CFDEE7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C512EE-4785-47C3-B4A2-5BEE588FB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61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D48CE-288F-42C3-93B9-99A4565BE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9F57CF-43AA-4020-8580-5F258C39F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7C5F4D-745B-4EB9-84DF-5DFD0C9C1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F78FDFF-2B7D-4069-AC15-F728AB3C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F4C932-4ADB-495A-9350-C84AC54DD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09F7E3-81D5-42CE-928A-D09F2AD6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6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D754CE-A1A9-49DA-A6D4-BD1057920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E9FDC4-991C-4F24-AA19-899354828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D4D54E-ECEA-41A9-9E87-CCC677A78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2A3EB1F-04F4-40DE-A757-3E3D64D4EC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4287A3B-E00D-43B9-944C-93CFF6B673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B6C2F0D-DE87-4BEC-A0B2-ED21450C7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FCC201-31B4-47E6-8667-36B8A9A37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6AB677-2651-4516-9F5D-700E008DF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1FCBA-785D-4E63-87B5-8539179C6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C085CA0-B2D0-4791-8ADF-711298106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453560-1100-4D8A-B914-30EE8230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6B5342-0416-4531-B134-A6563DF68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2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5D8C89B-ACF8-46BA-B5B9-CA9DA216A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9E377FF-B1F7-421D-A05A-7E5FC65A2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9B7C5E-1A9E-4CEA-A136-B9DCFD49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8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04E0D-B581-4211-900D-851BD62F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F5C028-798B-496A-8BD6-D5FF0AF15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1CF91F-0964-4751-BC1E-822553086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7F9211-B45C-4CA4-9AE5-F385CEEFD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442870-B75C-4C51-8E1A-301825FDC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4C99BC-336A-4D9F-871B-E1FB4358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5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FECFD6-6379-4C30-904A-118B16295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D98AB59-05C2-46FC-8BB1-42B21D545E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35E216-AAD5-4BCD-96DB-D14733D1C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F825D9-982A-4E04-87AE-5B9122144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EB4220-60CB-4AF9-A794-E59911897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BB4D99-8BC5-48EC-A86E-2E0A0B7D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33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F8117-FF82-43D8-9D90-20662F73F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DBF32D-4769-4111-8D6E-D490F9C7F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3328A8-611B-40CD-AF98-9BDC011EC5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BE95A-F682-42E8-8F3E-FEBD3801FE0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264F29-7DA2-4606-9587-976588041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2764E2-0D31-4926-885F-1987728E9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4BC3B-FEFF-47EC-B0F2-0B27E5A4E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3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microsoft.com/office/2007/relationships/media" Target="../media/media2.mp3"/><Relationship Id="rId7" Type="http://schemas.openxmlformats.org/officeDocument/2006/relationships/image" Target="../media/image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media" Target="../media/media4.mp3"/><Relationship Id="rId7" Type="http://schemas.openxmlformats.org/officeDocument/2006/relationships/image" Target="../media/image2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p3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media" Target="../media/media6.mp3"/><Relationship Id="rId7" Type="http://schemas.openxmlformats.org/officeDocument/2006/relationships/image" Target="../media/image2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p3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Значение леса в природе и жизни человека » Официальный сайт Администрации  Березовского городского округа Кемеровской области">
            <a:extLst>
              <a:ext uri="{FF2B5EF4-FFF2-40B4-BE49-F238E27FC236}">
                <a16:creationId xmlns:a16="http://schemas.microsoft.com/office/drawing/2014/main" id="{D2942948-D99B-4AA6-A5FA-8109FF770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20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D00F33-9E46-4BBF-A99B-FF3E3724E74F}"/>
              </a:ext>
            </a:extLst>
          </p:cNvPr>
          <p:cNvSpPr txBox="1"/>
          <p:nvPr/>
        </p:nvSpPr>
        <p:spPr>
          <a:xfrm>
            <a:off x="4845698" y="851598"/>
            <a:ext cx="3005529" cy="707886"/>
          </a:xfrm>
          <a:prstGeom prst="rect">
            <a:avLst/>
          </a:prstGeom>
          <a:solidFill>
            <a:schemeClr val="accent6">
              <a:lumMod val="75000"/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IT’S A WOOD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5" name="lisa-golos-1">
            <a:hlinkClick r:id="" action="ppaction://media"/>
            <a:extLst>
              <a:ext uri="{FF2B5EF4-FFF2-40B4-BE49-F238E27FC236}">
                <a16:creationId xmlns:a16="http://schemas.microsoft.com/office/drawing/2014/main" id="{3F4A5A63-29C5-4CFF-B973-179D58FDEDB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597573" y="5725510"/>
            <a:ext cx="609600" cy="609600"/>
          </a:xfrm>
          <a:prstGeom prst="rect">
            <a:avLst/>
          </a:prstGeom>
        </p:spPr>
      </p:pic>
      <p:pic>
        <p:nvPicPr>
          <p:cNvPr id="1034" name="Picture 10" descr="лиса на прозрачном фоне: 2 тыс изображений найдено в Яндекс Картинках">
            <a:extLst>
              <a:ext uri="{FF2B5EF4-FFF2-40B4-BE49-F238E27FC236}">
                <a16:creationId xmlns:a16="http://schemas.microsoft.com/office/drawing/2014/main" id="{BC86F573-C85F-4461-AEBE-6A8C324DF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054" y="3304353"/>
            <a:ext cx="2876221" cy="38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03419">
            <a:hlinkClick r:id="" action="ppaction://media"/>
            <a:extLst>
              <a:ext uri="{FF2B5EF4-FFF2-40B4-BE49-F238E27FC236}">
                <a16:creationId xmlns:a16="http://schemas.microsoft.com/office/drawing/2014/main" id="{0A9772BC-1FC4-4E5E-87CF-0BE263A581CA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472856" y="5583620"/>
            <a:ext cx="609600" cy="609600"/>
          </a:xfrm>
          <a:prstGeom prst="rect">
            <a:avLst/>
          </a:prstGeom>
        </p:spPr>
      </p:pic>
      <p:pic>
        <p:nvPicPr>
          <p:cNvPr id="1036" name="Picture 12" descr="медведь картинка на прозрачном фоне мистика: 2 тыс изображений найдено в  Яндекс Картинках">
            <a:extLst>
              <a:ext uri="{FF2B5EF4-FFF2-40B4-BE49-F238E27FC236}">
                <a16:creationId xmlns:a16="http://schemas.microsoft.com/office/drawing/2014/main" id="{21A5D9C0-D9A1-4816-80C5-003D512C5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717" y="4059620"/>
            <a:ext cx="40576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368D77-DB63-43C1-A28C-91F21E53C3E6}"/>
              </a:ext>
            </a:extLst>
          </p:cNvPr>
          <p:cNvSpPr txBox="1"/>
          <p:nvPr/>
        </p:nvSpPr>
        <p:spPr>
          <a:xfrm>
            <a:off x="2806905" y="2950410"/>
            <a:ext cx="1502122" cy="707886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 fox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06ADAF-F3C2-4659-A181-E7C85BFED578}"/>
              </a:ext>
            </a:extLst>
          </p:cNvPr>
          <p:cNvSpPr txBox="1"/>
          <p:nvPr/>
        </p:nvSpPr>
        <p:spPr>
          <a:xfrm>
            <a:off x="8634034" y="3075057"/>
            <a:ext cx="1802738" cy="707886"/>
          </a:xfrm>
          <a:prstGeom prst="rect">
            <a:avLst/>
          </a:prstGeom>
          <a:solidFill>
            <a:schemeClr val="accent6">
              <a:lumMod val="75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 bear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2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  <p:bldP spid="8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DAF2D39D-1912-4689-9D66-A91BBF9B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9377" y="2956586"/>
            <a:ext cx="3762622" cy="62218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7200" dirty="0"/>
              <a:t>Who have </a:t>
            </a:r>
            <a:r>
              <a:rPr lang="ru-RU" sz="7200" dirty="0"/>
              <a:t>«</a:t>
            </a:r>
            <a:r>
              <a:rPr lang="en-US" sz="7200" dirty="0"/>
              <a:t>G</a:t>
            </a:r>
            <a:r>
              <a:rPr lang="ru-RU" sz="7200" dirty="0"/>
              <a:t>»?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714ED79-1234-4491-BD4A-C1A82CD9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22" y="928507"/>
            <a:ext cx="2663630" cy="29440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4C3200-3365-42C2-9609-C265BC229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91" y="375235"/>
            <a:ext cx="4440319" cy="18950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38DCBCF-5818-47F2-B573-5E48FF8B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55" y="4135826"/>
            <a:ext cx="3295443" cy="23469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2D8250-5628-4DDC-8866-47BFCD832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427" y="4131632"/>
            <a:ext cx="3172512" cy="239005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52C70B-25A9-49A2-A969-7A5F21CDB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637" y="4161986"/>
            <a:ext cx="3295174" cy="232934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766BDCA-0D1E-41D8-BC25-236081BBA4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849" y="1371925"/>
            <a:ext cx="3295174" cy="2500593"/>
          </a:xfrm>
          <a:prstGeom prst="rect">
            <a:avLst/>
          </a:prstGeom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id="{72CFFF27-6620-4FDA-9A36-2E1CD6E274F6}"/>
              </a:ext>
            </a:extLst>
          </p:cNvPr>
          <p:cNvSpPr/>
          <p:nvPr/>
        </p:nvSpPr>
        <p:spPr>
          <a:xfrm>
            <a:off x="691621" y="629342"/>
            <a:ext cx="2811481" cy="3243175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02B91301-54D0-45BC-BE94-4DBA6B2B7A02}"/>
              </a:ext>
            </a:extLst>
          </p:cNvPr>
          <p:cNvSpPr/>
          <p:nvPr/>
        </p:nvSpPr>
        <p:spPr>
          <a:xfrm>
            <a:off x="4469377" y="4020207"/>
            <a:ext cx="3492883" cy="2651968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50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DAF2D39D-1912-4689-9D66-A91BBF9B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9376" y="2956586"/>
            <a:ext cx="3618333" cy="62218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7200" dirty="0"/>
              <a:t>Who have </a:t>
            </a:r>
            <a:r>
              <a:rPr lang="ru-RU" sz="7200" dirty="0"/>
              <a:t>«</a:t>
            </a:r>
            <a:r>
              <a:rPr lang="en-US" sz="7200" dirty="0"/>
              <a:t>H</a:t>
            </a:r>
            <a:r>
              <a:rPr lang="ru-RU" sz="7200" dirty="0"/>
              <a:t>»?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714ED79-1234-4491-BD4A-C1A82CD9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22" y="928507"/>
            <a:ext cx="2663630" cy="29440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4C3200-3365-42C2-9609-C265BC229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91" y="375235"/>
            <a:ext cx="4440319" cy="18950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38DCBCF-5818-47F2-B573-5E48FF8B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55" y="4135826"/>
            <a:ext cx="3295443" cy="23469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2D8250-5628-4DDC-8866-47BFCD832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427" y="4131632"/>
            <a:ext cx="3172512" cy="239005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52C70B-25A9-49A2-A969-7A5F21CDB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637" y="4161986"/>
            <a:ext cx="3295174" cy="232934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766BDCA-0D1E-41D8-BC25-236081BBA4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849" y="1371925"/>
            <a:ext cx="3295174" cy="2500593"/>
          </a:xfrm>
          <a:prstGeom prst="rect">
            <a:avLst/>
          </a:prstGeom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id="{72CFFF27-6620-4FDA-9A36-2E1CD6E274F6}"/>
              </a:ext>
            </a:extLst>
          </p:cNvPr>
          <p:cNvSpPr/>
          <p:nvPr/>
        </p:nvSpPr>
        <p:spPr>
          <a:xfrm>
            <a:off x="8530170" y="1371925"/>
            <a:ext cx="3014641" cy="2500594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02B91301-54D0-45BC-BE94-4DBA6B2B7A02}"/>
              </a:ext>
            </a:extLst>
          </p:cNvPr>
          <p:cNvSpPr/>
          <p:nvPr/>
        </p:nvSpPr>
        <p:spPr>
          <a:xfrm>
            <a:off x="641415" y="3919815"/>
            <a:ext cx="3492883" cy="2651968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16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9B012B61-37ED-47ED-9882-7E529D0A1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A568B95E-3154-4C84-9B6E-769C488DD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3515" y="380165"/>
            <a:ext cx="9144000" cy="1366370"/>
          </a:xfrm>
        </p:spPr>
        <p:txBody>
          <a:bodyPr>
            <a:normAutofit/>
          </a:bodyPr>
          <a:lstStyle/>
          <a:p>
            <a:r>
              <a:rPr lang="ru-RU" sz="3800" b="1" dirty="0"/>
              <a:t>Определите верные и неверные утверждения </a:t>
            </a:r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id="{BD3AD004-091D-49E7-8CCC-FC86E411A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3515" y="1775503"/>
            <a:ext cx="6715594" cy="4673364"/>
          </a:xfrm>
        </p:spPr>
        <p:txBody>
          <a:bodyPr>
            <a:normAutofit/>
          </a:bodyPr>
          <a:lstStyle/>
          <a:p>
            <a:pPr marL="342900" lvl="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Lions can sleep up to 20 hours a day. </a:t>
            </a:r>
            <a:endParaRPr lang="ru-RU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Crocodiles live for 80-100 years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Tigers don't like to swim. </a:t>
            </a:r>
            <a:endParaRPr lang="ru-RU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Elephants, like humans, are divided into right-handed and left-handed. </a:t>
            </a:r>
            <a:endParaRPr lang="ru-RU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Giraffe is the tallest land animal on the planet</a:t>
            </a:r>
            <a:r>
              <a:rPr lang="ru-RU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ares are common in all places of the planet </a:t>
            </a:r>
            <a:endParaRPr lang="ru-RU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9D9EAD-C22C-4E5E-9A32-4867D9030080}"/>
              </a:ext>
            </a:extLst>
          </p:cNvPr>
          <p:cNvSpPr txBox="1"/>
          <p:nvPr/>
        </p:nvSpPr>
        <p:spPr>
          <a:xfrm>
            <a:off x="8534399" y="1695241"/>
            <a:ext cx="1394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true</a:t>
            </a:r>
            <a:endParaRPr lang="ru-RU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5CE949-A6F6-4A45-9717-D011B41B2D2B}"/>
              </a:ext>
            </a:extLst>
          </p:cNvPr>
          <p:cNvSpPr txBox="1"/>
          <p:nvPr/>
        </p:nvSpPr>
        <p:spPr>
          <a:xfrm>
            <a:off x="8534398" y="2210293"/>
            <a:ext cx="1394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true</a:t>
            </a:r>
            <a:endParaRPr lang="ru-RU" sz="2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70B5BB-D26B-4882-9967-4115470007DE}"/>
              </a:ext>
            </a:extLst>
          </p:cNvPr>
          <p:cNvSpPr txBox="1"/>
          <p:nvPr/>
        </p:nvSpPr>
        <p:spPr>
          <a:xfrm>
            <a:off x="8534398" y="3361199"/>
            <a:ext cx="1394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true</a:t>
            </a:r>
            <a:endParaRPr lang="ru-RU" sz="2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F0E0CA-246D-4C4E-A132-8A7B989B4C48}"/>
              </a:ext>
            </a:extLst>
          </p:cNvPr>
          <p:cNvSpPr txBox="1"/>
          <p:nvPr/>
        </p:nvSpPr>
        <p:spPr>
          <a:xfrm>
            <a:off x="8534398" y="4040657"/>
            <a:ext cx="1394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true</a:t>
            </a:r>
            <a:endParaRPr lang="ru-RU" sz="2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986289-C689-49BA-BC85-A6946B25202D}"/>
              </a:ext>
            </a:extLst>
          </p:cNvPr>
          <p:cNvSpPr txBox="1"/>
          <p:nvPr/>
        </p:nvSpPr>
        <p:spPr>
          <a:xfrm>
            <a:off x="8534398" y="2811940"/>
            <a:ext cx="1394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false</a:t>
            </a:r>
            <a:endParaRPr lang="ru-RU" sz="28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854E53-1511-4A35-95A6-927656E90013}"/>
              </a:ext>
            </a:extLst>
          </p:cNvPr>
          <p:cNvSpPr txBox="1"/>
          <p:nvPr/>
        </p:nvSpPr>
        <p:spPr>
          <a:xfrm>
            <a:off x="8534399" y="4636682"/>
            <a:ext cx="1394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false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1477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то Ижевского зоопарка (15 фото)">
            <a:extLst>
              <a:ext uri="{FF2B5EF4-FFF2-40B4-BE49-F238E27FC236}">
                <a16:creationId xmlns:a16="http://schemas.microsoft.com/office/drawing/2014/main" id="{44730BB0-2989-47A8-8EEB-2E8537BEF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25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CE98631-46CE-4C2A-A5DC-1A9D8DA1E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0"/>
            <a:ext cx="12191999" cy="7251359"/>
          </a:xfrm>
          <a:solidFill>
            <a:srgbClr val="92D050">
              <a:alpha val="76000"/>
            </a:srgbClr>
          </a:solidFill>
        </p:spPr>
        <p:txBody>
          <a:bodyPr>
            <a:normAutofit/>
          </a:bodyPr>
          <a:lstStyle/>
          <a:p>
            <a:pPr marL="725488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725488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725488" indent="-6350">
              <a:buNone/>
            </a:pPr>
            <a:r>
              <a:rPr lang="ru-RU" dirty="0">
                <a:solidFill>
                  <a:schemeClr val="bg1"/>
                </a:solidFill>
              </a:rPr>
              <a:t>Представьте, что вы работаете графическим дизайнером. От Ижевского зоопарка вам поступило предложение нарисовать плакат к мероприятию. В плакате вам надо отразить следующие пункты:  </a:t>
            </a:r>
          </a:p>
          <a:p>
            <a:pPr marL="1074738" indent="85725"/>
            <a:r>
              <a:rPr lang="ru-RU" dirty="0">
                <a:solidFill>
                  <a:schemeClr val="bg1"/>
                </a:solidFill>
              </a:rPr>
              <a:t>Это будет экскурсия по зоопарку;</a:t>
            </a:r>
          </a:p>
          <a:p>
            <a:pPr marL="1074738" indent="85725"/>
            <a:r>
              <a:rPr lang="ru-RU" dirty="0">
                <a:solidFill>
                  <a:schemeClr val="bg1"/>
                </a:solidFill>
              </a:rPr>
              <a:t>Бесплатно;</a:t>
            </a:r>
          </a:p>
          <a:p>
            <a:pPr marL="1074738" indent="85725"/>
            <a:r>
              <a:rPr lang="ru-RU" dirty="0">
                <a:solidFill>
                  <a:schemeClr val="bg1"/>
                </a:solidFill>
              </a:rPr>
              <a:t>20 мая;</a:t>
            </a:r>
          </a:p>
          <a:p>
            <a:pPr marL="1074738" indent="85725"/>
            <a:r>
              <a:rPr lang="ru-RU" dirty="0">
                <a:solidFill>
                  <a:schemeClr val="bg1"/>
                </a:solidFill>
              </a:rPr>
              <a:t>15:00-17:00ч;</a:t>
            </a:r>
          </a:p>
          <a:p>
            <a:pPr marL="1074738" indent="85725"/>
            <a:r>
              <a:rPr lang="ru-RU" dirty="0">
                <a:solidFill>
                  <a:schemeClr val="bg1"/>
                </a:solidFill>
              </a:rPr>
              <a:t>Экскурсовод: Мария Тихонова;</a:t>
            </a:r>
          </a:p>
          <a:p>
            <a:pPr marL="1074738" indent="85725"/>
            <a:r>
              <a:rPr lang="ru-RU" dirty="0">
                <a:solidFill>
                  <a:schemeClr val="bg1"/>
                </a:solidFill>
              </a:rPr>
              <a:t>Вы увидите: бенгальских тигров, шимпанзе, нильского крокодила, жирафов, слонов, львов, зайцев, белых медведей.</a:t>
            </a:r>
          </a:p>
        </p:txBody>
      </p:sp>
    </p:spTree>
    <p:extLst>
      <p:ext uri="{BB962C8B-B14F-4D97-AF65-F5344CB8AC3E}">
        <p14:creationId xmlns:p14="http://schemas.microsoft.com/office/powerpoint/2010/main" val="41371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3170677-4996-4D35-8AC2-5B11D567CC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30044" cy="6858001"/>
          </a:xfrm>
        </p:spPr>
      </p:pic>
    </p:spTree>
    <p:extLst>
      <p:ext uri="{BB962C8B-B14F-4D97-AF65-F5344CB8AC3E}">
        <p14:creationId xmlns:p14="http://schemas.microsoft.com/office/powerpoint/2010/main" val="3841621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C1AF7F4A-5479-431B-929F-BA8EFD58C7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08" r="-1" b="14497"/>
          <a:stretch/>
        </p:blipFill>
        <p:spPr bwMode="auto">
          <a:xfrm>
            <a:off x="9949543" y="0"/>
            <a:ext cx="2242457" cy="6966857"/>
          </a:xfrm>
          <a:prstGeom prst="rect">
            <a:avLst/>
          </a:prstGeom>
          <a:noFill/>
          <a:effectLst>
            <a:outerShdw blurRad="381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77CE43B-C344-46CA-8F89-EE1F74FF7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6057"/>
            <a:ext cx="5257800" cy="606697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What kind of animals can you see here?</a:t>
            </a:r>
          </a:p>
          <a:p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Where can you see here birds? What kind of birds?</a:t>
            </a:r>
          </a:p>
          <a:p>
            <a:endParaRPr lang="en-US" sz="24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Are there any food places?</a:t>
            </a:r>
          </a:p>
          <a:p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/>
              <a:t>Can you have picnic here? 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Can you see here animals that live in woods, savannah and jungles?</a:t>
            </a:r>
          </a:p>
          <a:p>
            <a:endParaRPr lang="ru-RU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What should you do, if you get sick?</a:t>
            </a:r>
            <a:r>
              <a:rPr lang="ru-RU" sz="24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2625AF-CCF2-4260-959D-BD1349B4FC5F}"/>
              </a:ext>
            </a:extLst>
          </p:cNvPr>
          <p:cNvSpPr txBox="1"/>
          <p:nvPr/>
        </p:nvSpPr>
        <p:spPr>
          <a:xfrm>
            <a:off x="6175829" y="556249"/>
            <a:ext cx="3929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Pandas, Himalayan bears, leopards, </a:t>
            </a:r>
            <a:r>
              <a:rPr lang="en-US" dirty="0" err="1"/>
              <a:t>bisons</a:t>
            </a:r>
            <a:r>
              <a:rPr lang="en-US" dirty="0"/>
              <a:t>, birds, elephants, small mammals, gorillas, lions, lemurs, kids and so on. 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0D6048-6322-4016-AE40-5EB696702B3D}"/>
              </a:ext>
            </a:extLst>
          </p:cNvPr>
          <p:cNvSpPr txBox="1"/>
          <p:nvPr/>
        </p:nvSpPr>
        <p:spPr>
          <a:xfrm>
            <a:off x="6172427" y="1848241"/>
            <a:ext cx="393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Bird House. Flamingo</a:t>
            </a:r>
            <a:r>
              <a:rPr lang="ru-RU" dirty="0"/>
              <a:t>, </a:t>
            </a:r>
            <a:r>
              <a:rPr lang="en-US" dirty="0"/>
              <a:t>owl, stork. </a:t>
            </a:r>
            <a:r>
              <a:rPr lang="ru-RU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E20F3-8D70-4DD7-B812-E1AF0E4A4788}"/>
              </a:ext>
            </a:extLst>
          </p:cNvPr>
          <p:cNvSpPr txBox="1"/>
          <p:nvPr/>
        </p:nvSpPr>
        <p:spPr>
          <a:xfrm>
            <a:off x="6175829" y="3849316"/>
            <a:ext cx="3773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Yes, in Picnic Pavilion near the Kid’s farm.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32ABD8-C875-4CA5-80F9-BF2358B94F78}"/>
              </a:ext>
            </a:extLst>
          </p:cNvPr>
          <p:cNvSpPr txBox="1"/>
          <p:nvPr/>
        </p:nvSpPr>
        <p:spPr>
          <a:xfrm>
            <a:off x="6172427" y="3025364"/>
            <a:ext cx="4281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Yes, they are indicated by the sign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2357BF-775E-4DDE-A60B-33F5DE8B8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1502" y="3024617"/>
            <a:ext cx="518041" cy="5180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51EE98-4FCA-40D4-92AE-391A1B9074D0}"/>
              </a:ext>
            </a:extLst>
          </p:cNvPr>
          <p:cNvSpPr txBox="1"/>
          <p:nvPr/>
        </p:nvSpPr>
        <p:spPr>
          <a:xfrm>
            <a:off x="6172427" y="4847664"/>
            <a:ext cx="3367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</a:t>
            </a: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207DDD4-4950-4F4E-AAB8-F8FCF4EAB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653" y="6145448"/>
            <a:ext cx="438150" cy="4000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7DFB736-A2C1-4341-BC52-D4BF2C2562DB}"/>
              </a:ext>
            </a:extLst>
          </p:cNvPr>
          <p:cNvSpPr txBox="1"/>
          <p:nvPr/>
        </p:nvSpPr>
        <p:spPr>
          <a:xfrm>
            <a:off x="6175829" y="6074566"/>
            <a:ext cx="325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</a:t>
            </a:r>
            <a:r>
              <a:rPr lang="ru-RU" dirty="0"/>
              <a:t> </a:t>
            </a:r>
            <a:r>
              <a:rPr lang="en-US" dirty="0"/>
              <a:t>health posts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99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Овал 46">
            <a:extLst>
              <a:ext uri="{FF2B5EF4-FFF2-40B4-BE49-F238E27FC236}">
                <a16:creationId xmlns:a16="http://schemas.microsoft.com/office/drawing/2014/main" id="{4A60158D-4C0B-4152-BDC3-E898A1E6AE3A}"/>
              </a:ext>
            </a:extLst>
          </p:cNvPr>
          <p:cNvSpPr/>
          <p:nvPr/>
        </p:nvSpPr>
        <p:spPr>
          <a:xfrm>
            <a:off x="6719258" y="4356372"/>
            <a:ext cx="1531316" cy="827460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from America</a:t>
            </a:r>
            <a:endParaRPr lang="ru-RU" sz="2000" dirty="0"/>
          </a:p>
        </p:txBody>
      </p: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42564163-3DF6-4B64-9F55-87A25428314F}"/>
              </a:ext>
            </a:extLst>
          </p:cNvPr>
          <p:cNvCxnSpPr>
            <a:cxnSpLocks/>
          </p:cNvCxnSpPr>
          <p:nvPr/>
        </p:nvCxnSpPr>
        <p:spPr>
          <a:xfrm flipH="1">
            <a:off x="3966111" y="2176073"/>
            <a:ext cx="3220853" cy="612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B91DC698-6E8E-44B9-B562-04ABD8B24074}"/>
              </a:ext>
            </a:extLst>
          </p:cNvPr>
          <p:cNvCxnSpPr>
            <a:cxnSpLocks/>
          </p:cNvCxnSpPr>
          <p:nvPr/>
        </p:nvCxnSpPr>
        <p:spPr>
          <a:xfrm flipH="1">
            <a:off x="3764411" y="1173671"/>
            <a:ext cx="2534320" cy="758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>
            <a:extLst>
              <a:ext uri="{FF2B5EF4-FFF2-40B4-BE49-F238E27FC236}">
                <a16:creationId xmlns:a16="http://schemas.microsoft.com/office/drawing/2014/main" id="{1816B68A-5D7A-47B6-853C-5FEBDDE5AF23}"/>
              </a:ext>
            </a:extLst>
          </p:cNvPr>
          <p:cNvSpPr/>
          <p:nvPr/>
        </p:nvSpPr>
        <p:spPr>
          <a:xfrm>
            <a:off x="115832" y="3012468"/>
            <a:ext cx="2365828" cy="1190171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animals</a:t>
            </a:r>
            <a:endParaRPr lang="ru-RU" sz="2800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8ABA693-23DD-4D07-9EF0-AC9F40C6CE33}"/>
              </a:ext>
            </a:extLst>
          </p:cNvPr>
          <p:cNvCxnSpPr>
            <a:cxnSpLocks/>
          </p:cNvCxnSpPr>
          <p:nvPr/>
        </p:nvCxnSpPr>
        <p:spPr>
          <a:xfrm flipH="1">
            <a:off x="3210152" y="1489995"/>
            <a:ext cx="515262" cy="2681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C3F0C90E-5222-4D27-AD60-943B95CDD31D}"/>
              </a:ext>
            </a:extLst>
          </p:cNvPr>
          <p:cNvCxnSpPr>
            <a:cxnSpLocks/>
          </p:cNvCxnSpPr>
          <p:nvPr/>
        </p:nvCxnSpPr>
        <p:spPr>
          <a:xfrm>
            <a:off x="1240012" y="4347781"/>
            <a:ext cx="1009702" cy="395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3CCDF3F3-FF96-4370-9A6C-8EE7591A91A5}"/>
              </a:ext>
            </a:extLst>
          </p:cNvPr>
          <p:cNvCxnSpPr>
            <a:cxnSpLocks/>
          </p:cNvCxnSpPr>
          <p:nvPr/>
        </p:nvCxnSpPr>
        <p:spPr>
          <a:xfrm>
            <a:off x="2633435" y="3653321"/>
            <a:ext cx="1158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>
            <a:extLst>
              <a:ext uri="{FF2B5EF4-FFF2-40B4-BE49-F238E27FC236}">
                <a16:creationId xmlns:a16="http://schemas.microsoft.com/office/drawing/2014/main" id="{7BCDDF2C-9091-4A8C-84DB-45BC7EEDBB07}"/>
              </a:ext>
            </a:extLst>
          </p:cNvPr>
          <p:cNvSpPr/>
          <p:nvPr/>
        </p:nvSpPr>
        <p:spPr>
          <a:xfrm>
            <a:off x="2285859" y="1898027"/>
            <a:ext cx="1688727" cy="81447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pets</a:t>
            </a:r>
            <a:endParaRPr lang="ru-RU" sz="2800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EE5AB71C-7B1A-4A44-823D-492AB01FBCE4}"/>
              </a:ext>
            </a:extLst>
          </p:cNvPr>
          <p:cNvSpPr/>
          <p:nvPr/>
        </p:nvSpPr>
        <p:spPr>
          <a:xfrm>
            <a:off x="2255743" y="4594144"/>
            <a:ext cx="1748957" cy="832675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birds</a:t>
            </a:r>
            <a:endParaRPr lang="ru-RU" sz="2800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D1BE459-9AF9-41B3-BDB8-B39A7AF18E1E}"/>
              </a:ext>
            </a:extLst>
          </p:cNvPr>
          <p:cNvSpPr/>
          <p:nvPr/>
        </p:nvSpPr>
        <p:spPr>
          <a:xfrm>
            <a:off x="3848256" y="3214450"/>
            <a:ext cx="1886855" cy="909283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wild animals</a:t>
            </a:r>
            <a:endParaRPr lang="ru-RU" sz="2800" dirty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8BB1C92E-A7C8-4A0F-B4F9-D36A17B7C60F}"/>
              </a:ext>
            </a:extLst>
          </p:cNvPr>
          <p:cNvCxnSpPr>
            <a:cxnSpLocks/>
          </p:cNvCxnSpPr>
          <p:nvPr/>
        </p:nvCxnSpPr>
        <p:spPr>
          <a:xfrm flipH="1">
            <a:off x="1112492" y="2586988"/>
            <a:ext cx="1137222" cy="347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E535BC43-1DF3-46A2-A858-C116AC470FAB}"/>
              </a:ext>
            </a:extLst>
          </p:cNvPr>
          <p:cNvCxnSpPr>
            <a:cxnSpLocks/>
          </p:cNvCxnSpPr>
          <p:nvPr/>
        </p:nvCxnSpPr>
        <p:spPr>
          <a:xfrm flipH="1">
            <a:off x="4022944" y="1860861"/>
            <a:ext cx="768740" cy="208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CB42BA29-7081-491A-BBAB-65051F8A44BD}"/>
              </a:ext>
            </a:extLst>
          </p:cNvPr>
          <p:cNvCxnSpPr>
            <a:cxnSpLocks/>
          </p:cNvCxnSpPr>
          <p:nvPr/>
        </p:nvCxnSpPr>
        <p:spPr>
          <a:xfrm flipH="1" flipV="1">
            <a:off x="4022944" y="2604564"/>
            <a:ext cx="895392" cy="107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>
            <a:extLst>
              <a:ext uri="{FF2B5EF4-FFF2-40B4-BE49-F238E27FC236}">
                <a16:creationId xmlns:a16="http://schemas.microsoft.com/office/drawing/2014/main" id="{D7591F38-40D8-4130-A46A-9478181D176F}"/>
              </a:ext>
            </a:extLst>
          </p:cNvPr>
          <p:cNvSpPr/>
          <p:nvPr/>
        </p:nvSpPr>
        <p:spPr>
          <a:xfrm>
            <a:off x="3322776" y="532200"/>
            <a:ext cx="1519910" cy="817960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kid</a:t>
            </a:r>
            <a:endParaRPr lang="ru-RU" sz="2800" dirty="0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0C33B77F-F0BE-4DD9-B588-C810EB681EAF}"/>
              </a:ext>
            </a:extLst>
          </p:cNvPr>
          <p:cNvSpPr/>
          <p:nvPr/>
        </p:nvSpPr>
        <p:spPr>
          <a:xfrm>
            <a:off x="4742339" y="1042901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horse</a:t>
            </a:r>
            <a:endParaRPr lang="ru-RU" sz="2800" dirty="0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01048C53-59AC-4275-A86C-E8052C8C9D01}"/>
              </a:ext>
            </a:extLst>
          </p:cNvPr>
          <p:cNvSpPr/>
          <p:nvPr/>
        </p:nvSpPr>
        <p:spPr>
          <a:xfrm>
            <a:off x="4845285" y="2183163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pig</a:t>
            </a:r>
            <a:endParaRPr lang="ru-RU" sz="2800" dirty="0"/>
          </a:p>
        </p:txBody>
      </p:sp>
      <p:sp>
        <p:nvSpPr>
          <p:cNvPr id="36" name="Овал 35">
            <a:extLst>
              <a:ext uri="{FF2B5EF4-FFF2-40B4-BE49-F238E27FC236}">
                <a16:creationId xmlns:a16="http://schemas.microsoft.com/office/drawing/2014/main" id="{1118E08F-4D5B-4A4A-BB0C-721D7BD7D87A}"/>
              </a:ext>
            </a:extLst>
          </p:cNvPr>
          <p:cNvSpPr/>
          <p:nvPr/>
        </p:nvSpPr>
        <p:spPr>
          <a:xfrm>
            <a:off x="6375571" y="666450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cow</a:t>
            </a:r>
            <a:endParaRPr lang="ru-RU" sz="2800" dirty="0"/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D1FBEF4F-92BA-44DC-9DB7-CA28813F0F51}"/>
              </a:ext>
            </a:extLst>
          </p:cNvPr>
          <p:cNvSpPr/>
          <p:nvPr/>
        </p:nvSpPr>
        <p:spPr>
          <a:xfrm>
            <a:off x="7297708" y="1667858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300" dirty="0"/>
              <a:t>donkey</a:t>
            </a:r>
            <a:endParaRPr lang="ru-RU" sz="2300" dirty="0"/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1E4F4AE5-1FFC-4FDC-AEC0-A486CB5781A2}"/>
              </a:ext>
            </a:extLst>
          </p:cNvPr>
          <p:cNvCxnSpPr>
            <a:cxnSpLocks/>
          </p:cNvCxnSpPr>
          <p:nvPr/>
        </p:nvCxnSpPr>
        <p:spPr>
          <a:xfrm flipH="1" flipV="1">
            <a:off x="5913558" y="3682609"/>
            <a:ext cx="1018053" cy="8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05F4AC45-2A4C-4CFE-9280-AF2C98A55921}"/>
              </a:ext>
            </a:extLst>
          </p:cNvPr>
          <p:cNvCxnSpPr>
            <a:cxnSpLocks/>
          </p:cNvCxnSpPr>
          <p:nvPr/>
        </p:nvCxnSpPr>
        <p:spPr>
          <a:xfrm flipH="1" flipV="1">
            <a:off x="5841531" y="4046732"/>
            <a:ext cx="914401" cy="359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>
            <a:extLst>
              <a:ext uri="{FF2B5EF4-FFF2-40B4-BE49-F238E27FC236}">
                <a16:creationId xmlns:a16="http://schemas.microsoft.com/office/drawing/2014/main" id="{48CCB167-8DC3-4BB4-920F-76B7BCDD88A8}"/>
              </a:ext>
            </a:extLst>
          </p:cNvPr>
          <p:cNvSpPr/>
          <p:nvPr/>
        </p:nvSpPr>
        <p:spPr>
          <a:xfrm>
            <a:off x="6884253" y="3352002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from Asia </a:t>
            </a:r>
            <a:endParaRPr lang="ru-RU" sz="2000" dirty="0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988CA7AB-07D9-48FB-BF0A-7604F44B969A}"/>
              </a:ext>
            </a:extLst>
          </p:cNvPr>
          <p:cNvSpPr/>
          <p:nvPr/>
        </p:nvSpPr>
        <p:spPr>
          <a:xfrm>
            <a:off x="5667054" y="5117631"/>
            <a:ext cx="1519910" cy="844917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From Amazonia</a:t>
            </a:r>
            <a:endParaRPr lang="ru-RU" sz="2000" dirty="0"/>
          </a:p>
        </p:txBody>
      </p: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10BFDDDE-C4B9-498F-B915-E5352C702FB8}"/>
              </a:ext>
            </a:extLst>
          </p:cNvPr>
          <p:cNvCxnSpPr>
            <a:cxnSpLocks/>
          </p:cNvCxnSpPr>
          <p:nvPr/>
        </p:nvCxnSpPr>
        <p:spPr>
          <a:xfrm flipH="1" flipV="1">
            <a:off x="5543579" y="4290742"/>
            <a:ext cx="625790" cy="662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3342E560-64D6-414C-A127-3C4D398A6842}"/>
              </a:ext>
            </a:extLst>
          </p:cNvPr>
          <p:cNvCxnSpPr/>
          <p:nvPr/>
        </p:nvCxnSpPr>
        <p:spPr>
          <a:xfrm flipV="1">
            <a:off x="8454523" y="3376915"/>
            <a:ext cx="797894" cy="211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id="{49216FA7-BCA8-4731-80E5-F77922621460}"/>
              </a:ext>
            </a:extLst>
          </p:cNvPr>
          <p:cNvCxnSpPr>
            <a:cxnSpLocks/>
          </p:cNvCxnSpPr>
          <p:nvPr/>
        </p:nvCxnSpPr>
        <p:spPr>
          <a:xfrm>
            <a:off x="8460404" y="3927588"/>
            <a:ext cx="842374" cy="119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298BD2A1-3951-4774-A2E2-4BB80127A2B9}"/>
              </a:ext>
            </a:extLst>
          </p:cNvPr>
          <p:cNvCxnSpPr>
            <a:cxnSpLocks/>
          </p:cNvCxnSpPr>
          <p:nvPr/>
        </p:nvCxnSpPr>
        <p:spPr>
          <a:xfrm>
            <a:off x="8318199" y="5091322"/>
            <a:ext cx="764229" cy="335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id="{A4EDD6F1-364B-4F64-AFF4-D036692097FA}"/>
              </a:ext>
            </a:extLst>
          </p:cNvPr>
          <p:cNvCxnSpPr>
            <a:cxnSpLocks/>
          </p:cNvCxnSpPr>
          <p:nvPr/>
        </p:nvCxnSpPr>
        <p:spPr>
          <a:xfrm>
            <a:off x="7081832" y="5785870"/>
            <a:ext cx="384979" cy="318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E679C2BC-8C68-4E62-820F-ED301DF41AE3}"/>
              </a:ext>
            </a:extLst>
          </p:cNvPr>
          <p:cNvCxnSpPr>
            <a:cxnSpLocks/>
          </p:cNvCxnSpPr>
          <p:nvPr/>
        </p:nvCxnSpPr>
        <p:spPr>
          <a:xfrm>
            <a:off x="8404163" y="4641303"/>
            <a:ext cx="898615" cy="1023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>
            <a:extLst>
              <a:ext uri="{FF2B5EF4-FFF2-40B4-BE49-F238E27FC236}">
                <a16:creationId xmlns:a16="http://schemas.microsoft.com/office/drawing/2014/main" id="{341105FD-6AF9-4708-8526-32A2B4A4DBF6}"/>
              </a:ext>
            </a:extLst>
          </p:cNvPr>
          <p:cNvCxnSpPr>
            <a:cxnSpLocks/>
          </p:cNvCxnSpPr>
          <p:nvPr/>
        </p:nvCxnSpPr>
        <p:spPr>
          <a:xfrm flipH="1">
            <a:off x="5387207" y="5738985"/>
            <a:ext cx="320040" cy="223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Овал 85">
            <a:extLst>
              <a:ext uri="{FF2B5EF4-FFF2-40B4-BE49-F238E27FC236}">
                <a16:creationId xmlns:a16="http://schemas.microsoft.com/office/drawing/2014/main" id="{0CE5FC65-A95F-4043-A4FA-3E2A19200AED}"/>
              </a:ext>
            </a:extLst>
          </p:cNvPr>
          <p:cNvSpPr/>
          <p:nvPr/>
        </p:nvSpPr>
        <p:spPr>
          <a:xfrm>
            <a:off x="9337876" y="2657278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leopard</a:t>
            </a:r>
            <a:endParaRPr lang="ru-RU" sz="2000" dirty="0"/>
          </a:p>
        </p:txBody>
      </p:sp>
      <p:sp>
        <p:nvSpPr>
          <p:cNvPr id="87" name="Овал 86">
            <a:extLst>
              <a:ext uri="{FF2B5EF4-FFF2-40B4-BE49-F238E27FC236}">
                <a16:creationId xmlns:a16="http://schemas.microsoft.com/office/drawing/2014/main" id="{C5826F95-4367-4CBF-8A58-7790DFF88867}"/>
              </a:ext>
            </a:extLst>
          </p:cNvPr>
          <p:cNvSpPr/>
          <p:nvPr/>
        </p:nvSpPr>
        <p:spPr>
          <a:xfrm>
            <a:off x="9432078" y="3646019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tiger</a:t>
            </a:r>
            <a:endParaRPr lang="ru-RU" sz="2000" dirty="0"/>
          </a:p>
        </p:txBody>
      </p:sp>
      <p:sp>
        <p:nvSpPr>
          <p:cNvPr id="88" name="Овал 87">
            <a:extLst>
              <a:ext uri="{FF2B5EF4-FFF2-40B4-BE49-F238E27FC236}">
                <a16:creationId xmlns:a16="http://schemas.microsoft.com/office/drawing/2014/main" id="{F91FE6A9-8787-43F9-9366-831484BEE62F}"/>
              </a:ext>
            </a:extLst>
          </p:cNvPr>
          <p:cNvSpPr/>
          <p:nvPr/>
        </p:nvSpPr>
        <p:spPr>
          <a:xfrm>
            <a:off x="9463234" y="4634760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wolf</a:t>
            </a:r>
            <a:endParaRPr lang="ru-RU" sz="2000" dirty="0"/>
          </a:p>
        </p:txBody>
      </p:sp>
      <p:sp>
        <p:nvSpPr>
          <p:cNvPr id="89" name="Овал 88">
            <a:extLst>
              <a:ext uri="{FF2B5EF4-FFF2-40B4-BE49-F238E27FC236}">
                <a16:creationId xmlns:a16="http://schemas.microsoft.com/office/drawing/2014/main" id="{72338E94-503D-41A1-9896-5DDAA7866AEE}"/>
              </a:ext>
            </a:extLst>
          </p:cNvPr>
          <p:cNvSpPr/>
          <p:nvPr/>
        </p:nvSpPr>
        <p:spPr>
          <a:xfrm>
            <a:off x="8844924" y="5573657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beaver</a:t>
            </a:r>
            <a:endParaRPr lang="ru-RU" sz="2000" dirty="0"/>
          </a:p>
        </p:txBody>
      </p:sp>
      <p:sp>
        <p:nvSpPr>
          <p:cNvPr id="90" name="Овал 89">
            <a:extLst>
              <a:ext uri="{FF2B5EF4-FFF2-40B4-BE49-F238E27FC236}">
                <a16:creationId xmlns:a16="http://schemas.microsoft.com/office/drawing/2014/main" id="{42C17083-AA1B-4A9D-9AC5-0C687C1515F9}"/>
              </a:ext>
            </a:extLst>
          </p:cNvPr>
          <p:cNvSpPr/>
          <p:nvPr/>
        </p:nvSpPr>
        <p:spPr>
          <a:xfrm>
            <a:off x="4142280" y="5907953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monkey</a:t>
            </a:r>
            <a:endParaRPr lang="ru-RU" sz="2000" dirty="0"/>
          </a:p>
        </p:txBody>
      </p:sp>
      <p:sp>
        <p:nvSpPr>
          <p:cNvPr id="91" name="Овал 90">
            <a:extLst>
              <a:ext uri="{FF2B5EF4-FFF2-40B4-BE49-F238E27FC236}">
                <a16:creationId xmlns:a16="http://schemas.microsoft.com/office/drawing/2014/main" id="{39A2CFBB-7D64-446E-A07C-E3C904BB7D4B}"/>
              </a:ext>
            </a:extLst>
          </p:cNvPr>
          <p:cNvSpPr/>
          <p:nvPr/>
        </p:nvSpPr>
        <p:spPr>
          <a:xfrm>
            <a:off x="7196693" y="5962548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toxic frog</a:t>
            </a:r>
            <a:endParaRPr lang="ru-RU" sz="2000" dirty="0"/>
          </a:p>
        </p:txBody>
      </p:sp>
      <p:cxnSp>
        <p:nvCxnSpPr>
          <p:cNvPr id="97" name="Прямая соединительная линия 96">
            <a:extLst>
              <a:ext uri="{FF2B5EF4-FFF2-40B4-BE49-F238E27FC236}">
                <a16:creationId xmlns:a16="http://schemas.microsoft.com/office/drawing/2014/main" id="{34D1AA89-215E-4435-805F-D3059394915E}"/>
              </a:ext>
            </a:extLst>
          </p:cNvPr>
          <p:cNvCxnSpPr>
            <a:cxnSpLocks/>
          </p:cNvCxnSpPr>
          <p:nvPr/>
        </p:nvCxnSpPr>
        <p:spPr>
          <a:xfrm flipH="1">
            <a:off x="1240012" y="5193167"/>
            <a:ext cx="875808" cy="2336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>
            <a:extLst>
              <a:ext uri="{FF2B5EF4-FFF2-40B4-BE49-F238E27FC236}">
                <a16:creationId xmlns:a16="http://schemas.microsoft.com/office/drawing/2014/main" id="{59CE923D-457D-4945-9C2B-26CC3B2B6F27}"/>
              </a:ext>
            </a:extLst>
          </p:cNvPr>
          <p:cNvCxnSpPr>
            <a:cxnSpLocks/>
          </p:cNvCxnSpPr>
          <p:nvPr/>
        </p:nvCxnSpPr>
        <p:spPr>
          <a:xfrm flipH="1">
            <a:off x="2629498" y="5544042"/>
            <a:ext cx="262990" cy="363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Овал 106">
            <a:extLst>
              <a:ext uri="{FF2B5EF4-FFF2-40B4-BE49-F238E27FC236}">
                <a16:creationId xmlns:a16="http://schemas.microsoft.com/office/drawing/2014/main" id="{C1FE5355-A1C4-437F-9931-0E37D8756D81}"/>
              </a:ext>
            </a:extLst>
          </p:cNvPr>
          <p:cNvSpPr/>
          <p:nvPr/>
        </p:nvSpPr>
        <p:spPr>
          <a:xfrm>
            <a:off x="78245" y="5596357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900" dirty="0"/>
              <a:t>flamingo</a:t>
            </a:r>
            <a:endParaRPr lang="ru-RU" sz="1900" dirty="0"/>
          </a:p>
        </p:txBody>
      </p:sp>
      <p:sp>
        <p:nvSpPr>
          <p:cNvPr id="108" name="Овал 107">
            <a:extLst>
              <a:ext uri="{FF2B5EF4-FFF2-40B4-BE49-F238E27FC236}">
                <a16:creationId xmlns:a16="http://schemas.microsoft.com/office/drawing/2014/main" id="{BA71300A-68E7-4608-8020-540DAA07B5BC}"/>
              </a:ext>
            </a:extLst>
          </p:cNvPr>
          <p:cNvSpPr/>
          <p:nvPr/>
        </p:nvSpPr>
        <p:spPr>
          <a:xfrm>
            <a:off x="1610311" y="5945091"/>
            <a:ext cx="1519910" cy="909282"/>
          </a:xfrm>
          <a:prstGeom prst="ellipse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owl</a:t>
            </a:r>
            <a:endParaRPr lang="ru-RU" sz="2000" dirty="0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2791606B-CEEC-48C2-A451-BEB39B31FD5A}"/>
              </a:ext>
            </a:extLst>
          </p:cNvPr>
          <p:cNvSpPr/>
          <p:nvPr/>
        </p:nvSpPr>
        <p:spPr>
          <a:xfrm>
            <a:off x="9252417" y="363201"/>
            <a:ext cx="2534810" cy="11896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Кластер </a:t>
            </a:r>
          </a:p>
          <a:p>
            <a:pPr algn="ctr"/>
            <a:r>
              <a:rPr lang="ru-RU" sz="2800" b="1" dirty="0"/>
              <a:t>(пример)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503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41B55440-0EF0-4FB2-8BBF-E7CF6C7C6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28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A6BCE238-1685-4C51-AE17-8BF77ECB4E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38041"/>
              </p:ext>
            </p:extLst>
          </p:nvPr>
        </p:nvGraphicFramePr>
        <p:xfrm>
          <a:off x="5904168" y="3852408"/>
          <a:ext cx="3554022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9095">
                  <a:extLst>
                    <a:ext uri="{9D8B030D-6E8A-4147-A177-3AD203B41FA5}">
                      <a16:colId xmlns:a16="http://schemas.microsoft.com/office/drawing/2014/main" val="3686967516"/>
                    </a:ext>
                  </a:extLst>
                </a:gridCol>
                <a:gridCol w="1834927">
                  <a:extLst>
                    <a:ext uri="{9D8B030D-6E8A-4147-A177-3AD203B41FA5}">
                      <a16:colId xmlns:a16="http://schemas.microsoft.com/office/drawing/2014/main" val="767337888"/>
                    </a:ext>
                  </a:extLst>
                </a:gridCol>
              </a:tblGrid>
              <a:tr h="1034168"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>
                          <a:effectLst/>
                        </a:rPr>
                        <a:t>Количество правильных ответов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>
                          <a:effectLst/>
                        </a:rPr>
                        <a:t>Оценка</a:t>
                      </a:r>
                      <a:endParaRPr lang="ru-RU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6614664"/>
                  </a:ext>
                </a:extLst>
              </a:tr>
              <a:tr h="344723"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>
                          <a:effectLst/>
                        </a:rPr>
                        <a:t>5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>
                          <a:effectLst/>
                        </a:rPr>
                        <a:t>5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3277990"/>
                  </a:ext>
                </a:extLst>
              </a:tr>
              <a:tr h="344723">
                <a:tc>
                  <a:txBody>
                    <a:bodyPr/>
                    <a:lstStyle/>
                    <a:p>
                      <a:pPr algn="l"/>
                      <a:r>
                        <a:rPr lang="ru-RU" sz="2400" b="0">
                          <a:effectLst/>
                        </a:rPr>
                        <a:t>4</a:t>
                      </a:r>
                      <a:endParaRPr lang="ru-RU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>
                          <a:effectLst/>
                        </a:rPr>
                        <a:t>4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5422072"/>
                  </a:ext>
                </a:extLst>
              </a:tr>
              <a:tr h="344723">
                <a:tc>
                  <a:txBody>
                    <a:bodyPr/>
                    <a:lstStyle/>
                    <a:p>
                      <a:pPr algn="l"/>
                      <a:r>
                        <a:rPr lang="ru-RU" sz="2400" b="0">
                          <a:effectLst/>
                        </a:rPr>
                        <a:t>3</a:t>
                      </a:r>
                      <a:endParaRPr lang="ru-RU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>
                          <a:effectLst/>
                        </a:rPr>
                        <a:t>3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5200307"/>
                  </a:ext>
                </a:extLst>
              </a:tr>
              <a:tr h="344723">
                <a:tc>
                  <a:txBody>
                    <a:bodyPr/>
                    <a:lstStyle/>
                    <a:p>
                      <a:pPr algn="l"/>
                      <a:r>
                        <a:rPr lang="ru-RU" sz="2400" b="0">
                          <a:effectLst/>
                        </a:rPr>
                        <a:t>2-0</a:t>
                      </a:r>
                      <a:endParaRPr lang="ru-RU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>
                          <a:effectLst/>
                        </a:rPr>
                        <a:t>2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1995189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83331EEB-B55A-4165-BE09-B672869ED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9029" y="225419"/>
            <a:ext cx="8028065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Выполните тест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Who has black, grey, brown stripes?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 elephant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ru-RU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hare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It is a very dangerous snake.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lion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leopard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Who is very big and tall and has big ears?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tiger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ru-RU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crocodile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Who is not a bird? 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an owl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parrot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Who doesn’t live in </a:t>
            </a:r>
            <a:r>
              <a:rPr lang="en-US" altLang="ru-RU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Asia</a:t>
            </a: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711200" marR="0" lvl="0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panda</a:t>
            </a:r>
          </a:p>
          <a:p>
            <a:pPr marL="711200" marR="0" lvl="0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ru-RU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marL="711200" marR="0" lvl="0" indent="-2619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Times New Roman" panose="02020603050405020304" pitchFamily="18" charset="0"/>
              </a:rPr>
              <a:t>a fox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ru-RU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8DEEB6-0528-4803-A94F-6963C9AB2F20}"/>
              </a:ext>
            </a:extLst>
          </p:cNvPr>
          <p:cNvSpPr txBox="1"/>
          <p:nvPr/>
        </p:nvSpPr>
        <p:spPr>
          <a:xfrm>
            <a:off x="3038236" y="1372508"/>
            <a:ext cx="18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tiger 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C7108A-BC40-4460-B191-58C2973C3B89}"/>
              </a:ext>
            </a:extLst>
          </p:cNvPr>
          <p:cNvSpPr txBox="1"/>
          <p:nvPr/>
        </p:nvSpPr>
        <p:spPr>
          <a:xfrm>
            <a:off x="3038236" y="2750610"/>
            <a:ext cx="139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1938">
              <a:buFont typeface="Arial" panose="020B0604020202020204" pitchFamily="34" charset="0"/>
              <a:buChar char="•"/>
            </a:pPr>
            <a:r>
              <a:rPr lang="en-US" dirty="0"/>
              <a:t>a cobra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A7505D-BFB0-47AA-8B3B-9CC1AFB0F95C}"/>
              </a:ext>
            </a:extLst>
          </p:cNvPr>
          <p:cNvSpPr txBox="1"/>
          <p:nvPr/>
        </p:nvSpPr>
        <p:spPr>
          <a:xfrm>
            <a:off x="3017670" y="3601048"/>
            <a:ext cx="1802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 elephant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ABF57F-2D0A-4103-AD40-2FFC0E661A4D}"/>
              </a:ext>
            </a:extLst>
          </p:cNvPr>
          <p:cNvSpPr txBox="1"/>
          <p:nvPr/>
        </p:nvSpPr>
        <p:spPr>
          <a:xfrm>
            <a:off x="3017670" y="5228792"/>
            <a:ext cx="126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ru-RU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giraffe</a:t>
            </a:r>
            <a:endParaRPr kumimoji="0" lang="ru-RU" altLang="ru-RU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415A4D-5F20-4E3E-9F6C-536F03DEFE4F}"/>
              </a:ext>
            </a:extLst>
          </p:cNvPr>
          <p:cNvSpPr txBox="1"/>
          <p:nvPr/>
        </p:nvSpPr>
        <p:spPr>
          <a:xfrm>
            <a:off x="3080477" y="6043396"/>
            <a:ext cx="16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polar bear</a:t>
            </a:r>
          </a:p>
        </p:txBody>
      </p:sp>
    </p:spTree>
    <p:extLst>
      <p:ext uri="{BB962C8B-B14F-4D97-AF65-F5344CB8AC3E}">
        <p14:creationId xmlns:p14="http://schemas.microsoft.com/office/powerpoint/2010/main" val="63598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01727A61-4943-48B2-BBF0-373FF88FB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A3B847-8AB7-4D35-8DAA-78F59E21C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9971" y="500062"/>
            <a:ext cx="3211286" cy="1325563"/>
          </a:xfrm>
        </p:spPr>
        <p:txBody>
          <a:bodyPr/>
          <a:lstStyle/>
          <a:p>
            <a:r>
              <a:rPr lang="ru-RU" b="1" dirty="0"/>
              <a:t>Рефлексия</a:t>
            </a:r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89902D71-061D-48AF-8CE3-2DC6ACC07A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041810"/>
              </p:ext>
            </p:extLst>
          </p:nvPr>
        </p:nvGraphicFramePr>
        <p:xfrm>
          <a:off x="2438400" y="1973942"/>
          <a:ext cx="7826826" cy="236596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08942">
                  <a:extLst>
                    <a:ext uri="{9D8B030D-6E8A-4147-A177-3AD203B41FA5}">
                      <a16:colId xmlns:a16="http://schemas.microsoft.com/office/drawing/2014/main" val="367447320"/>
                    </a:ext>
                  </a:extLst>
                </a:gridCol>
                <a:gridCol w="2608942">
                  <a:extLst>
                    <a:ext uri="{9D8B030D-6E8A-4147-A177-3AD203B41FA5}">
                      <a16:colId xmlns:a16="http://schemas.microsoft.com/office/drawing/2014/main" val="4273573606"/>
                    </a:ext>
                  </a:extLst>
                </a:gridCol>
                <a:gridCol w="2608942">
                  <a:extLst>
                    <a:ext uri="{9D8B030D-6E8A-4147-A177-3AD203B41FA5}">
                      <a16:colId xmlns:a16="http://schemas.microsoft.com/office/drawing/2014/main" val="3054940241"/>
                    </a:ext>
                  </a:extLst>
                </a:gridCol>
              </a:tblGrid>
              <a:tr h="117724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Я понял </a:t>
                      </a:r>
                    </a:p>
                    <a:p>
                      <a:pPr algn="ctr"/>
                      <a:r>
                        <a:rPr lang="ru-RU" sz="24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Я не понял, остались вопросы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Хочу узнать </a:t>
                      </a:r>
                    </a:p>
                    <a:p>
                      <a:pPr algn="ctr"/>
                      <a:r>
                        <a:rPr lang="ru-RU" sz="2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00197"/>
                  </a:ext>
                </a:extLst>
              </a:tr>
              <a:tr h="11772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191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9456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20155A95-A4E8-4326-A98B-4DF9DE22B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30D4B-9EAD-4537-8ADF-5C46374D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0" y="527049"/>
            <a:ext cx="3211286" cy="1325563"/>
          </a:xfrm>
        </p:spPr>
        <p:txBody>
          <a:bodyPr/>
          <a:lstStyle/>
          <a:p>
            <a:r>
              <a:rPr lang="en-US" b="1" dirty="0"/>
              <a:t>Homework 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7609CC-ED38-4ED2-99F1-7A3BA1763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1600" y="2084841"/>
            <a:ext cx="7971971" cy="2543175"/>
          </a:xfrm>
        </p:spPr>
        <p:txBody>
          <a:bodyPr/>
          <a:lstStyle/>
          <a:p>
            <a:r>
              <a:rPr lang="ru-RU" dirty="0"/>
              <a:t>РТ стр. 103-105 упр. 2,3,5</a:t>
            </a:r>
          </a:p>
          <a:p>
            <a:r>
              <a:rPr lang="ru-RU" dirty="0"/>
              <a:t>Составить кроссворд/ребусы по теме «Дикие животные»</a:t>
            </a:r>
          </a:p>
        </p:txBody>
      </p:sp>
    </p:spTree>
    <p:extLst>
      <p:ext uri="{BB962C8B-B14F-4D97-AF65-F5344CB8AC3E}">
        <p14:creationId xmlns:p14="http://schemas.microsoft.com/office/powerpoint/2010/main" val="377291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аванна фон: векторные изображения и иллюстрации, которые можно скачать  бесплатно | Freepik">
            <a:extLst>
              <a:ext uri="{FF2B5EF4-FFF2-40B4-BE49-F238E27FC236}">
                <a16:creationId xmlns:a16="http://schemas.microsoft.com/office/drawing/2014/main" id="{7D3A66CB-5019-4F1C-8AEE-16507F8A4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04726">
            <a:hlinkClick r:id="" action="ppaction://media"/>
            <a:extLst>
              <a:ext uri="{FF2B5EF4-FFF2-40B4-BE49-F238E27FC236}">
                <a16:creationId xmlns:a16="http://schemas.microsoft.com/office/drawing/2014/main" id="{E75A481E-3278-4DDA-B9E5-8FBEA54A3AA2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4113" y="5004238"/>
            <a:ext cx="609600" cy="6096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CF9B94-DC0D-4725-853A-0650F34B3A60}"/>
              </a:ext>
            </a:extLst>
          </p:cNvPr>
          <p:cNvSpPr txBox="1"/>
          <p:nvPr/>
        </p:nvSpPr>
        <p:spPr>
          <a:xfrm>
            <a:off x="3814997" y="713176"/>
            <a:ext cx="4272197" cy="707886"/>
          </a:xfrm>
          <a:prstGeom prst="rect">
            <a:avLst/>
          </a:prstGeom>
          <a:solidFill>
            <a:srgbClr val="FFC000">
              <a:alpha val="59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IT’S A SAVANNAH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2052" name="Picture 4" descr="тигр клипарт на прозрачном фоне новогодний: 2 тыс изображений найдено в  Яндекс Картинках">
            <a:extLst>
              <a:ext uri="{FF2B5EF4-FFF2-40B4-BE49-F238E27FC236}">
                <a16:creationId xmlns:a16="http://schemas.microsoft.com/office/drawing/2014/main" id="{E733229B-8B81-4B81-800E-A66A4047F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913" y="3521704"/>
            <a:ext cx="43529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11769">
            <a:hlinkClick r:id="" action="ppaction://media"/>
            <a:extLst>
              <a:ext uri="{FF2B5EF4-FFF2-40B4-BE49-F238E27FC236}">
                <a16:creationId xmlns:a16="http://schemas.microsoft.com/office/drawing/2014/main" id="{C8534D57-1D74-4CEC-B447-19F294C80FF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376941" y="5045704"/>
            <a:ext cx="609600" cy="609600"/>
          </a:xfrm>
          <a:prstGeom prst="rect">
            <a:avLst/>
          </a:prstGeom>
        </p:spPr>
      </p:pic>
      <p:pic>
        <p:nvPicPr>
          <p:cNvPr id="2054" name="Picture 6" descr="Lion Png Image - Transparent Background Lion Png Transparent PNG -  3000x2229 - Free Download on NicePNG">
            <a:extLst>
              <a:ext uri="{FF2B5EF4-FFF2-40B4-BE49-F238E27FC236}">
                <a16:creationId xmlns:a16="http://schemas.microsoft.com/office/drawing/2014/main" id="{3BE51EFD-1093-468D-8850-B7476DB2D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752" y="3714346"/>
            <a:ext cx="4111318" cy="314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9525FD-690F-48E2-AC4B-6005FDBB541E}"/>
              </a:ext>
            </a:extLst>
          </p:cNvPr>
          <p:cNvSpPr txBox="1"/>
          <p:nvPr/>
        </p:nvSpPr>
        <p:spPr>
          <a:xfrm>
            <a:off x="3121572" y="3090041"/>
            <a:ext cx="1876097" cy="769441"/>
          </a:xfrm>
          <a:prstGeom prst="rect">
            <a:avLst/>
          </a:prstGeom>
          <a:solidFill>
            <a:srgbClr val="FFC000">
              <a:alpha val="8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 tiger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BE7B60-D989-415A-9EA1-752572FAD2A0}"/>
              </a:ext>
            </a:extLst>
          </p:cNvPr>
          <p:cNvSpPr txBox="1"/>
          <p:nvPr/>
        </p:nvSpPr>
        <p:spPr>
          <a:xfrm>
            <a:off x="7310314" y="3044278"/>
            <a:ext cx="1876097" cy="769441"/>
          </a:xfrm>
          <a:prstGeom prst="rect">
            <a:avLst/>
          </a:prstGeom>
          <a:solidFill>
            <a:srgbClr val="FFC000">
              <a:alpha val="8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 lion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04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  <p:bldP spid="8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то в джунглях живёт?">
            <a:extLst>
              <a:ext uri="{FF2B5EF4-FFF2-40B4-BE49-F238E27FC236}">
                <a16:creationId xmlns:a16="http://schemas.microsoft.com/office/drawing/2014/main" id="{73A75820-A88B-46B9-879D-15BD2847B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99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00947">
            <a:hlinkClick r:id="" action="ppaction://media"/>
            <a:extLst>
              <a:ext uri="{FF2B5EF4-FFF2-40B4-BE49-F238E27FC236}">
                <a16:creationId xmlns:a16="http://schemas.microsoft.com/office/drawing/2014/main" id="{774341D4-6FDA-45EE-8F4B-2DB51D09A462}"/>
              </a:ext>
            </a:extLst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29103" y="5524500"/>
            <a:ext cx="609600" cy="6096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692909-E8AF-49B8-8297-3DC846238EDF}"/>
              </a:ext>
            </a:extLst>
          </p:cNvPr>
          <p:cNvSpPr txBox="1"/>
          <p:nvPr/>
        </p:nvSpPr>
        <p:spPr>
          <a:xfrm>
            <a:off x="4209393" y="1038911"/>
            <a:ext cx="4398579" cy="707886"/>
          </a:xfrm>
          <a:prstGeom prst="rect">
            <a:avLst/>
          </a:prstGeom>
          <a:solidFill>
            <a:schemeClr val="accent6">
              <a:lumMod val="75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IT’S A JUNGLE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мартышка png: 2 тыс изображений найдено в Яндекс Картинках">
            <a:extLst>
              <a:ext uri="{FF2B5EF4-FFF2-40B4-BE49-F238E27FC236}">
                <a16:creationId xmlns:a16="http://schemas.microsoft.com/office/drawing/2014/main" id="{18D8425A-9A01-4DAF-9374-ECB03D0B6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406" y="2822028"/>
            <a:ext cx="3106726" cy="365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rocodile">
            <a:hlinkClick r:id="" action="ppaction://media"/>
            <a:extLst>
              <a:ext uri="{FF2B5EF4-FFF2-40B4-BE49-F238E27FC236}">
                <a16:creationId xmlns:a16="http://schemas.microsoft.com/office/drawing/2014/main" id="{C124BD75-080B-4705-8CC9-A5AFC64098C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247545" y="5514289"/>
            <a:ext cx="609600" cy="609600"/>
          </a:xfrm>
          <a:prstGeom prst="rect">
            <a:avLst/>
          </a:prstGeom>
        </p:spPr>
      </p:pic>
      <p:pic>
        <p:nvPicPr>
          <p:cNvPr id="3080" name="Picture 8" descr="крокодил на прозрачном фоне с закрытыми: 2 тыс изображений найдено в Яндекс  Картинках">
            <a:extLst>
              <a:ext uri="{FF2B5EF4-FFF2-40B4-BE49-F238E27FC236}">
                <a16:creationId xmlns:a16="http://schemas.microsoft.com/office/drawing/2014/main" id="{327D46D5-AFB2-475D-8169-01F39C8EC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234" y="3946711"/>
            <a:ext cx="5497766" cy="288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120A8F-3749-4FDA-B8A6-21B6836F1E4A}"/>
              </a:ext>
            </a:extLst>
          </p:cNvPr>
          <p:cNvSpPr txBox="1"/>
          <p:nvPr/>
        </p:nvSpPr>
        <p:spPr>
          <a:xfrm>
            <a:off x="3055424" y="1987963"/>
            <a:ext cx="2307938" cy="769441"/>
          </a:xfrm>
          <a:prstGeom prst="rect">
            <a:avLst/>
          </a:prstGeom>
          <a:solidFill>
            <a:schemeClr val="accent6">
              <a:lumMod val="75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 chimp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8BE673-A9BD-4D45-88FA-8CA96C87FCCF}"/>
              </a:ext>
            </a:extLst>
          </p:cNvPr>
          <p:cNvSpPr txBox="1"/>
          <p:nvPr/>
        </p:nvSpPr>
        <p:spPr>
          <a:xfrm>
            <a:off x="8005796" y="2785708"/>
            <a:ext cx="3106725" cy="769441"/>
          </a:xfrm>
          <a:prstGeom prst="rect">
            <a:avLst/>
          </a:prstGeom>
          <a:solidFill>
            <a:schemeClr val="accent6">
              <a:lumMod val="75000"/>
              <a:alpha val="6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A crocodile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3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  <p:bldP spid="8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1CED43F4-D826-4D77-9CD6-6DF751B8E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FF62C0-695D-40FE-89FF-0F806DE29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289" y="365919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Распределите слова в 3 столбика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BCF41E-049E-4893-8400-909243DE2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765" y="1573212"/>
            <a:ext cx="8024649" cy="96520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Bear, Fox, Frog, Dog, Cat, Pig, Kid, Sheep, Horse, Cow, Cock, Duck, Chick, Chimp, Turtle, Kangaroo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0427C456-A420-4058-A9E0-D0D1CB4B1D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14550"/>
              </p:ext>
            </p:extLst>
          </p:nvPr>
        </p:nvGraphicFramePr>
        <p:xfrm>
          <a:off x="1865586" y="2632469"/>
          <a:ext cx="8318937" cy="36810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72979">
                  <a:extLst>
                    <a:ext uri="{9D8B030D-6E8A-4147-A177-3AD203B41FA5}">
                      <a16:colId xmlns:a16="http://schemas.microsoft.com/office/drawing/2014/main" val="4217036826"/>
                    </a:ext>
                  </a:extLst>
                </a:gridCol>
                <a:gridCol w="2772979">
                  <a:extLst>
                    <a:ext uri="{9D8B030D-6E8A-4147-A177-3AD203B41FA5}">
                      <a16:colId xmlns:a16="http://schemas.microsoft.com/office/drawing/2014/main" val="3671907399"/>
                    </a:ext>
                  </a:extLst>
                </a:gridCol>
                <a:gridCol w="2772979">
                  <a:extLst>
                    <a:ext uri="{9D8B030D-6E8A-4147-A177-3AD203B41FA5}">
                      <a16:colId xmlns:a16="http://schemas.microsoft.com/office/drawing/2014/main" val="1717020893"/>
                    </a:ext>
                  </a:extLst>
                </a:gridCol>
              </a:tblGrid>
              <a:tr h="4806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Wild animals 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Pets 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Poultry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216064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Bear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Dog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Cock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129272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Fox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Duck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668790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Frog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Pig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Chick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87137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Chimp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Kid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42397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Turtle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Sheep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042271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Kangaroo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Horse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chemeClr val="accent6">
                        <a:tint val="2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658918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Cow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chemeClr val="accent6">
                        <a:tint val="40000"/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356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22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913C8BAF-FC01-43C4-952B-AD59B37A1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42224BC-1C9A-4B25-876D-9A06BD298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3892" y="3235871"/>
            <a:ext cx="7189076" cy="1960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/>
              <a:t>Цель </a:t>
            </a:r>
          </a:p>
          <a:p>
            <a:pPr marL="0" indent="0" algn="ctr">
              <a:buNone/>
            </a:pPr>
            <a:r>
              <a:rPr lang="en-US" sz="4000" b="1" dirty="0"/>
              <a:t>to learn new words on the topic</a:t>
            </a:r>
            <a:r>
              <a:rPr lang="ru-RU" sz="4000" b="1" dirty="0"/>
              <a:t> (изучить новые слова по теме)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7634D5E9-94F0-4873-86A2-13F582F15408}"/>
              </a:ext>
            </a:extLst>
          </p:cNvPr>
          <p:cNvSpPr txBox="1">
            <a:spLocks/>
          </p:cNvSpPr>
          <p:nvPr/>
        </p:nvSpPr>
        <p:spPr>
          <a:xfrm>
            <a:off x="3852793" y="693682"/>
            <a:ext cx="4725150" cy="184850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b="1" dirty="0"/>
              <a:t>Тема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4800" b="1" dirty="0"/>
              <a:t>Wild Animals </a:t>
            </a:r>
            <a:endParaRPr lang="ru-RU" sz="4800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b="1" dirty="0"/>
              <a:t>(Дикие животные)</a:t>
            </a:r>
          </a:p>
        </p:txBody>
      </p:sp>
    </p:spTree>
    <p:extLst>
      <p:ext uri="{BB962C8B-B14F-4D97-AF65-F5344CB8AC3E}">
        <p14:creationId xmlns:p14="http://schemas.microsoft.com/office/powerpoint/2010/main" val="243936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Шаблон презентации животные - фото и картинки abrakadabra.fun">
            <a:extLst>
              <a:ext uri="{FF2B5EF4-FFF2-40B4-BE49-F238E27FC236}">
                <a16:creationId xmlns:a16="http://schemas.microsoft.com/office/drawing/2014/main" id="{889B0AAF-1FBC-4C63-8135-640A6BDC1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63F9653-F6EB-40F8-BC8E-5C7DCAFE5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6889" y="756801"/>
            <a:ext cx="4450882" cy="53868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Жираф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ru-RU" dirty="0"/>
              <a:t>Крокодил</a:t>
            </a:r>
          </a:p>
          <a:p>
            <a:pPr>
              <a:lnSpc>
                <a:spcPct val="150000"/>
              </a:lnSpc>
            </a:pPr>
            <a:r>
              <a:rPr lang="ru-RU" dirty="0"/>
              <a:t>Слон </a:t>
            </a:r>
          </a:p>
          <a:p>
            <a:pPr>
              <a:lnSpc>
                <a:spcPct val="150000"/>
              </a:lnSpc>
            </a:pPr>
            <a:r>
              <a:rPr lang="ru-RU" dirty="0"/>
              <a:t>Тигр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ru-RU" dirty="0"/>
              <a:t>Лев </a:t>
            </a:r>
          </a:p>
          <a:p>
            <a:pPr>
              <a:lnSpc>
                <a:spcPct val="150000"/>
              </a:lnSpc>
            </a:pPr>
            <a:r>
              <a:rPr lang="ru-RU" dirty="0"/>
              <a:t>Заяц </a:t>
            </a:r>
          </a:p>
          <a:p>
            <a:pPr>
              <a:lnSpc>
                <a:spcPct val="150000"/>
              </a:lnSpc>
            </a:pPr>
            <a:r>
              <a:rPr lang="ru-RU" dirty="0"/>
              <a:t>… - </a:t>
            </a:r>
          </a:p>
        </p:txBody>
      </p:sp>
      <p:pic>
        <p:nvPicPr>
          <p:cNvPr id="5122" name="Picture 2" descr="Англо-русский русско-английский словарь с транскрипцией, . . Карманная  библиотека словарей: лучшее , АСТ , 9785171360351 2023г. 226,00р.">
            <a:extLst>
              <a:ext uri="{FF2B5EF4-FFF2-40B4-BE49-F238E27FC236}">
                <a16:creationId xmlns:a16="http://schemas.microsoft.com/office/drawing/2014/main" id="{4B53A701-33D1-4F45-A2D9-EDBCC1C00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389" y="756801"/>
            <a:ext cx="3384306" cy="473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D82C2E-FDF5-4416-B4A3-02F28DEE0A41}"/>
              </a:ext>
            </a:extLst>
          </p:cNvPr>
          <p:cNvSpPr txBox="1"/>
          <p:nvPr/>
        </p:nvSpPr>
        <p:spPr>
          <a:xfrm>
            <a:off x="4842330" y="880254"/>
            <a:ext cx="114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giraffe</a:t>
            </a:r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340FF8-9FC9-4333-A859-3C75C183996E}"/>
              </a:ext>
            </a:extLst>
          </p:cNvPr>
          <p:cNvSpPr txBox="1"/>
          <p:nvPr/>
        </p:nvSpPr>
        <p:spPr>
          <a:xfrm>
            <a:off x="4837574" y="1673701"/>
            <a:ext cx="1702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crocodile</a:t>
            </a:r>
            <a:endParaRPr lang="ru-RU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DA040A-1D62-4263-8505-950284420CAE}"/>
              </a:ext>
            </a:extLst>
          </p:cNvPr>
          <p:cNvSpPr txBox="1"/>
          <p:nvPr/>
        </p:nvSpPr>
        <p:spPr>
          <a:xfrm>
            <a:off x="4856678" y="2467124"/>
            <a:ext cx="2293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elephant</a:t>
            </a:r>
            <a:endParaRPr lang="ru-RU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708A8-8547-410A-8AA7-6723E6288ED6}"/>
              </a:ext>
            </a:extLst>
          </p:cNvPr>
          <p:cNvSpPr txBox="1"/>
          <p:nvPr/>
        </p:nvSpPr>
        <p:spPr>
          <a:xfrm>
            <a:off x="4890319" y="3222925"/>
            <a:ext cx="893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tiger</a:t>
            </a:r>
            <a:endParaRPr lang="ru-RU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74DAD-9C7D-4AD0-A283-84151BA3C1FB}"/>
              </a:ext>
            </a:extLst>
          </p:cNvPr>
          <p:cNvSpPr txBox="1"/>
          <p:nvPr/>
        </p:nvSpPr>
        <p:spPr>
          <a:xfrm>
            <a:off x="4856678" y="4031020"/>
            <a:ext cx="893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lion</a:t>
            </a:r>
            <a:endParaRPr lang="ru-RU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0A0027-6D66-48E8-8F6F-5CCAFA0CADF0}"/>
              </a:ext>
            </a:extLst>
          </p:cNvPr>
          <p:cNvSpPr txBox="1"/>
          <p:nvPr/>
        </p:nvSpPr>
        <p:spPr>
          <a:xfrm>
            <a:off x="4858736" y="4708659"/>
            <a:ext cx="893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hare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7826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4" grpId="0"/>
      <p:bldP spid="7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DAF2D39D-1912-4689-9D66-A91BBF9B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81670" y="2765197"/>
            <a:ext cx="4152109" cy="91593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7200" dirty="0"/>
              <a:t>Who has </a:t>
            </a:r>
            <a:r>
              <a:rPr lang="ru-RU" sz="7200" dirty="0"/>
              <a:t>«С»? </a:t>
            </a:r>
          </a:p>
          <a:p>
            <a:pPr marL="0" indent="0">
              <a:buNone/>
            </a:pPr>
            <a:r>
              <a:rPr lang="ru-RU" sz="7200" dirty="0"/>
              <a:t>(В каком слове есть буква «С»)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714ED79-1234-4491-BD4A-C1A82CD9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22" y="928507"/>
            <a:ext cx="2663630" cy="29440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4C3200-3365-42C2-9609-C265BC229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91" y="375235"/>
            <a:ext cx="4440319" cy="18950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38DCBCF-5818-47F2-B573-5E48FF8B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55" y="4135826"/>
            <a:ext cx="3295443" cy="23469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2D8250-5628-4DDC-8866-47BFCD832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427" y="4131632"/>
            <a:ext cx="3172512" cy="239005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52C70B-25A9-49A2-A969-7A5F21CDB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637" y="4161986"/>
            <a:ext cx="3295174" cy="232934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766BDCA-0D1E-41D8-BC25-236081BBA4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849" y="1371925"/>
            <a:ext cx="3295174" cy="2500593"/>
          </a:xfrm>
          <a:prstGeom prst="rect">
            <a:avLst/>
          </a:prstGeom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id="{72CFFF27-6620-4FDA-9A36-2E1CD6E274F6}"/>
              </a:ext>
            </a:extLst>
          </p:cNvPr>
          <p:cNvSpPr/>
          <p:nvPr/>
        </p:nvSpPr>
        <p:spPr>
          <a:xfrm>
            <a:off x="3587888" y="297923"/>
            <a:ext cx="4764173" cy="1933953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6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DAF2D39D-1912-4689-9D66-A91BBF9B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9377" y="2956586"/>
            <a:ext cx="3421830" cy="56600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7200" dirty="0"/>
              <a:t>Who has no </a:t>
            </a:r>
            <a:r>
              <a:rPr lang="ru-RU" sz="7200" dirty="0"/>
              <a:t>«</a:t>
            </a:r>
            <a:r>
              <a:rPr lang="en-US" sz="7200" dirty="0"/>
              <a:t>E</a:t>
            </a:r>
            <a:r>
              <a:rPr lang="ru-RU" sz="7200" dirty="0"/>
              <a:t>»?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714ED79-1234-4491-BD4A-C1A82CD9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22" y="928507"/>
            <a:ext cx="2663630" cy="29440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4C3200-3365-42C2-9609-C265BC229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91" y="375235"/>
            <a:ext cx="4440319" cy="18950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38DCBCF-5818-47F2-B573-5E48FF8B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55" y="4135826"/>
            <a:ext cx="3295443" cy="23469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2D8250-5628-4DDC-8866-47BFCD832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427" y="4131632"/>
            <a:ext cx="3172512" cy="239005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52C70B-25A9-49A2-A969-7A5F21CDB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637" y="4161986"/>
            <a:ext cx="3295174" cy="232934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766BDCA-0D1E-41D8-BC25-236081BBA4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849" y="1371925"/>
            <a:ext cx="3295174" cy="2500593"/>
          </a:xfrm>
          <a:prstGeom prst="rect">
            <a:avLst/>
          </a:prstGeom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id="{72CFFF27-6620-4FDA-9A36-2E1CD6E274F6}"/>
              </a:ext>
            </a:extLst>
          </p:cNvPr>
          <p:cNvSpPr/>
          <p:nvPr/>
        </p:nvSpPr>
        <p:spPr>
          <a:xfrm>
            <a:off x="7985800" y="3872519"/>
            <a:ext cx="3899462" cy="2610246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DAF2D39D-1912-4689-9D66-A91BBF9B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9377" y="2956586"/>
            <a:ext cx="3421830" cy="56600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7200" dirty="0"/>
              <a:t>Who has </a:t>
            </a:r>
            <a:r>
              <a:rPr lang="ru-RU" sz="7200" dirty="0"/>
              <a:t>«</a:t>
            </a:r>
            <a:r>
              <a:rPr lang="en-US" sz="7200" dirty="0"/>
              <a:t>P</a:t>
            </a:r>
            <a:r>
              <a:rPr lang="ru-RU" sz="7200" dirty="0"/>
              <a:t>»?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714ED79-1234-4491-BD4A-C1A82CD94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22" y="928507"/>
            <a:ext cx="2663630" cy="29440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4C3200-3365-42C2-9609-C265BC229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91" y="375235"/>
            <a:ext cx="4440319" cy="18950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38DCBCF-5818-47F2-B573-5E48FF8BF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55" y="4135826"/>
            <a:ext cx="3295443" cy="23469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2D8250-5628-4DDC-8866-47BFCD832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5427" y="4131632"/>
            <a:ext cx="3172512" cy="239005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D52C70B-25A9-49A2-A969-7A5F21CDB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637" y="4161986"/>
            <a:ext cx="3295174" cy="232934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766BDCA-0D1E-41D8-BC25-236081BBA4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9849" y="1371925"/>
            <a:ext cx="3295174" cy="2500593"/>
          </a:xfrm>
          <a:prstGeom prst="rect">
            <a:avLst/>
          </a:prstGeom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id="{72CFFF27-6620-4FDA-9A36-2E1CD6E274F6}"/>
              </a:ext>
            </a:extLst>
          </p:cNvPr>
          <p:cNvSpPr/>
          <p:nvPr/>
        </p:nvSpPr>
        <p:spPr>
          <a:xfrm>
            <a:off x="569915" y="3991334"/>
            <a:ext cx="3899462" cy="2610246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1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539</Words>
  <Application>Microsoft Office PowerPoint</Application>
  <PresentationFormat>Широкоэкранный</PresentationFormat>
  <Paragraphs>161</Paragraphs>
  <Slides>19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Распределите слова в 3 столбика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Определите верные и неверные утверждения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Homework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51</cp:revision>
  <dcterms:created xsi:type="dcterms:W3CDTF">2023-03-22T11:54:58Z</dcterms:created>
  <dcterms:modified xsi:type="dcterms:W3CDTF">2023-05-17T17:04:44Z</dcterms:modified>
</cp:coreProperties>
</file>