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7" r:id="rId3"/>
    <p:sldId id="324" r:id="rId4"/>
    <p:sldId id="325" r:id="rId5"/>
    <p:sldId id="328" r:id="rId6"/>
    <p:sldId id="329" r:id="rId7"/>
    <p:sldId id="330" r:id="rId8"/>
    <p:sldId id="331" r:id="rId9"/>
    <p:sldId id="334" r:id="rId10"/>
    <p:sldId id="336" r:id="rId11"/>
    <p:sldId id="332" r:id="rId12"/>
    <p:sldId id="337" r:id="rId13"/>
    <p:sldId id="335" r:id="rId14"/>
    <p:sldId id="333" r:id="rId15"/>
    <p:sldId id="338" r:id="rId16"/>
    <p:sldId id="339" r:id="rId17"/>
    <p:sldId id="32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5F2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4653" autoAdjust="0"/>
  </p:normalViewPr>
  <p:slideViewPr>
    <p:cSldViewPr>
      <p:cViewPr varScale="1">
        <p:scale>
          <a:sx n="76" d="100"/>
          <a:sy n="76" d="100"/>
        </p:scale>
        <p:origin x="109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BB544-E66F-47DA-982F-9A0ACADB070C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55A9-0FA9-4C74-9833-1CEE4FAF8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74B2-AEF9-454A-A732-41BC407DC290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51C74-CDA8-4B43-914B-955888839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963C9-CADA-4847-8006-1AB43F137FDB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B9F8F-B128-4F22-AFE3-55580AE06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A4E2B-DDDD-448A-810A-AE58CBDE5905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32FEB-EAA0-4468-BD2A-110758910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E360-BEA2-4994-8D07-63AF9D48C7D8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DA7F8-6C37-436C-86AB-FFEF07812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BC641-726F-4E01-A60F-426BEB17FB03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D705F-6929-40F4-BDF1-7E17EBB2C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4861-EAA5-48B9-A1B6-C0DF494FD439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12866-81B6-46D6-8F3B-586C0F570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4B229-C140-4B66-A127-C92CCDE88B39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4FC95-7864-4DC0-A0D7-6688A05D6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78D1B-EBDD-4198-AF73-C3427B4450D5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A00EA-C115-4B72-8EBA-543DDAF1C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EAFB4-AB6F-4C31-8A61-CAF42F014AD8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CB55D-FC6C-487B-955D-57D46AFA7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C56C-8349-4055-A74A-8300974C73E4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AA1C-4969-4175-B10D-14B2B3179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80F87-D3CC-4FF6-B907-807C3A6DE8C1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25013-E476-40A8-B8DB-D78580C82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22D8F-F2B6-433F-9E31-9559249E74DC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AE263-186B-4992-9F2D-02342082F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BF3788-0081-4156-A57D-17AE5ACA850B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A4B032-4E63-40E5-888B-06E2371B6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5" r:id="rId2"/>
    <p:sldLayoutId id="2147483676" r:id="rId3"/>
    <p:sldLayoutId id="2147483677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75756" y="579531"/>
            <a:ext cx="6696744" cy="259228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3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3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«Кто такие Эколята?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Из детского сада ребята!»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(опыт развития ДОУ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в экологическом направлении)</a:t>
            </a:r>
            <a:endParaRPr lang="ru-RU" sz="2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                            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6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60031" y="5302271"/>
            <a:ext cx="38243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Муниципальное дошкольное образовательное учреждение</a:t>
            </a:r>
          </a:p>
          <a:p>
            <a:r>
              <a:rPr lang="ru-RU" sz="1400" dirty="0" smtClean="0"/>
              <a:t>«Детский сад «Морозко</a:t>
            </a:r>
            <a:r>
              <a:rPr lang="ru-RU" sz="1400" smtClean="0"/>
              <a:t>» </a:t>
            </a:r>
          </a:p>
          <a:p>
            <a:r>
              <a:rPr lang="ru-RU" sz="1400" smtClean="0"/>
              <a:t>п.Приозерный </a:t>
            </a:r>
            <a:r>
              <a:rPr lang="ru-RU" sz="1400" dirty="0" smtClean="0"/>
              <a:t>Надымского района»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12320"/>
            <a:ext cx="2376265" cy="1847962"/>
          </a:xfrm>
          <a:prstGeom prst="flowChartConnector">
            <a:avLst/>
          </a:prstGeom>
        </p:spPr>
      </p:pic>
    </p:spTree>
  </p:cSld>
  <p:clrMapOvr>
    <a:masterClrMapping/>
  </p:clrMapOvr>
  <p:transition advTm="1146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96" y="4124380"/>
            <a:ext cx="1674397" cy="23488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457" y="1585139"/>
            <a:ext cx="1724280" cy="24188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13460" r="32675" b="5900"/>
          <a:stretch/>
        </p:blipFill>
        <p:spPr>
          <a:xfrm>
            <a:off x="467871" y="1555095"/>
            <a:ext cx="1707422" cy="223010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8855" y="569676"/>
            <a:ext cx="7238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участвуют в профессиональных конкурсах и конкурсах с детьми;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14721" r="33462" b="4641"/>
          <a:stretch/>
        </p:blipFill>
        <p:spPr>
          <a:xfrm>
            <a:off x="5843373" y="3859832"/>
            <a:ext cx="1918019" cy="255735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054" y="4094644"/>
            <a:ext cx="1741910" cy="23225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5" t="13460" r="34250" b="5900"/>
          <a:stretch/>
        </p:blipFill>
        <p:spPr>
          <a:xfrm>
            <a:off x="6802382" y="1585139"/>
            <a:ext cx="1883459" cy="26204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78" y="2478025"/>
            <a:ext cx="1701651" cy="240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9848"/>
      </p:ext>
    </p:extLst>
  </p:cSld>
  <p:clrMapOvr>
    <a:masterClrMapping/>
  </p:clrMapOvr>
  <p:transition advTm="2354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7544" y="486096"/>
            <a:ext cx="430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проводят работу с общественностью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65792" y="1295912"/>
            <a:ext cx="3897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айонный диалог-марафон </a:t>
            </a:r>
          </a:p>
          <a:p>
            <a:r>
              <a:rPr lang="ru-RU" dirty="0" smtClean="0"/>
              <a:t>о приоритетном направлении ДОУ</a:t>
            </a:r>
            <a:endParaRPr lang="ru-RU" dirty="0"/>
          </a:p>
        </p:txBody>
      </p:sp>
      <p:pic>
        <p:nvPicPr>
          <p:cNvPr id="4098" name="Picture 2" descr="IMG_20230331_143154_890_1000_fitted_to_widt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28874"/>
            <a:ext cx="3186048" cy="213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38067" y="901885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ень открытых дверей</a:t>
            </a:r>
          </a:p>
          <a:p>
            <a:r>
              <a:rPr lang="ru-RU" dirty="0" smtClean="0"/>
              <a:t>«Земля – наш общий дом»</a:t>
            </a:r>
            <a:endParaRPr lang="ru-RU" dirty="0"/>
          </a:p>
        </p:txBody>
      </p:sp>
      <p:pic>
        <p:nvPicPr>
          <p:cNvPr id="4102" name="Picture 6" descr="IMG_20230331_143801_243_1000_fitted_to_width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9"/>
          <a:stretch/>
        </p:blipFill>
        <p:spPr bwMode="auto">
          <a:xfrm>
            <a:off x="394630" y="1993704"/>
            <a:ext cx="318695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20.userapi.com/impg/jUH2udNyc__JkPuL9galo32trcG3-cSm0pU1VQ/enfOiW8vbis.jpg?size=1280x861&amp;quality=95&amp;sign=1a1a07ac5ff0b8699aa1c02d91d479b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6" y="4291207"/>
            <a:ext cx="2354315" cy="158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sun9-38.userapi.com/impg/F-EiSUcAh17g3s9Y2hsAZU5KZUeAJeC4xoMOkg/Pf7uATZ8_zI.jpg?size=1280x617&amp;quality=95&amp;sign=cbe74964d6bbdd683cce13e33b64f37f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" r="12467"/>
          <a:stretch/>
        </p:blipFill>
        <p:spPr bwMode="auto">
          <a:xfrm>
            <a:off x="5002637" y="1566501"/>
            <a:ext cx="3766953" cy="214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un9-63.userapi.com/impg/naU7oc-CmHWK6ocqaG0q44QJDuT2Uo83ljjtYQ/ZWwba29CL8Q.jpg?size=1280x895&amp;quality=95&amp;sign=17bac0f7d7a76378cefce904b09e8b6e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4"/>
          <a:stretch/>
        </p:blipFill>
        <p:spPr bwMode="auto">
          <a:xfrm>
            <a:off x="6123054" y="3801723"/>
            <a:ext cx="2646536" cy="175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72200" y="6028220"/>
            <a:ext cx="2408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оциальные акции…</a:t>
            </a:r>
          </a:p>
        </p:txBody>
      </p:sp>
    </p:spTree>
    <p:extLst>
      <p:ext uri="{BB962C8B-B14F-4D97-AF65-F5344CB8AC3E}">
        <p14:creationId xmlns:p14="http://schemas.microsoft.com/office/powerpoint/2010/main" val="307759273"/>
      </p:ext>
    </p:extLst>
  </p:cSld>
  <p:clrMapOvr>
    <a:masterClrMapping/>
  </p:clrMapOvr>
  <p:transition advTm="2167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96948" y="505707"/>
            <a:ext cx="3786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оциальные экологические акции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2" y="4248880"/>
            <a:ext cx="2196244" cy="212376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72" y="1734415"/>
            <a:ext cx="1810736" cy="23670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777" y="1916832"/>
            <a:ext cx="2673470" cy="1797792"/>
          </a:xfrm>
          <a:prstGeom prst="rect">
            <a:avLst/>
          </a:prstGeom>
        </p:spPr>
      </p:pic>
      <p:pic>
        <p:nvPicPr>
          <p:cNvPr id="17" name="Picture 4" descr="IMG_20230602_123531_396_1000_fitted_to_widt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88" y="4384694"/>
            <a:ext cx="2738228" cy="198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morozko-priozerniy.yanao.ru/upload/uf/10a/t0cc7mxoudc1l97ijqy9u546bhyt0hf1/IMG_20230526_130424_2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62" y="4368206"/>
            <a:ext cx="2594503" cy="200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20221123_105538_1000_fitted_to_width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"/>
          <a:stretch/>
        </p:blipFill>
        <p:spPr bwMode="auto">
          <a:xfrm>
            <a:off x="5502453" y="1916832"/>
            <a:ext cx="31331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927188" y="3986349"/>
            <a:ext cx="1395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субботники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1941" y="3748812"/>
            <a:ext cx="2051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борка сквера </a:t>
            </a:r>
          </a:p>
          <a:p>
            <a:r>
              <a:rPr lang="ru-RU" dirty="0" smtClean="0"/>
              <a:t>«Сказочный лес»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91114" y="1448601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«Береги книги»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73943" y="1448601"/>
            <a:ext cx="282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«Птицы – наши друзья!»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1603" y="1299856"/>
            <a:ext cx="1242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</a:t>
            </a:r>
            <a:r>
              <a:rPr lang="ru-RU" dirty="0" err="1" smtClean="0"/>
              <a:t>БумБатл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74431276"/>
      </p:ext>
    </p:extLst>
  </p:cSld>
  <p:clrMapOvr>
    <a:masterClrMapping/>
  </p:clrMapOvr>
  <p:transition advTm="4751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934" y="620688"/>
            <a:ext cx="7152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3. Разработка программы для систематизации мероприятий</a:t>
            </a:r>
            <a:endParaRPr lang="ru-RU" b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196752"/>
            <a:ext cx="8640960" cy="3615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u="sng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организации мероприятий по реализации приоритетного направления </a:t>
            </a:r>
            <a:r>
              <a:rPr lang="ru-RU" u="sng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ДОУ (с детьми старшего дошкольного возраста</a:t>
            </a:r>
            <a:r>
              <a:rPr lang="ru-RU" u="sng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u="sng" dirty="0" smtClean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разработана с учетом парциальной программы экологического воспитания «Юный эколог» автора Николаевой С.Н.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нее включены мероприятия </a:t>
            </a:r>
            <a:r>
              <a:rPr lang="ru-RU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(системно распределены </a:t>
            </a: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календарном планировании):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всероссийского природоохранного социально-образовательного проекта «Эколята-Дошколята»;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муниципального сетевого проекта «Интерактивные методы обучения как средство формирования ответственного экологического поведения старших дошкольников»;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 акции;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кружковая деятельность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umka-toys.ru/upload/iblock/59d/59dc60870fd8bf8de198e768ab5997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0" t="1203" r="16174" b="2159"/>
          <a:stretch/>
        </p:blipFill>
        <p:spPr bwMode="auto">
          <a:xfrm>
            <a:off x="5292080" y="4680139"/>
            <a:ext cx="1170644" cy="170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umka-toys.ru/upload/iblock/6cb/6cb42af90e3658883818c3800c2d67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1" t="1849" r="16376" b="1556"/>
          <a:stretch/>
        </p:blipFill>
        <p:spPr bwMode="auto">
          <a:xfrm>
            <a:off x="6660232" y="4678152"/>
            <a:ext cx="1185029" cy="170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233456"/>
      </p:ext>
    </p:extLst>
  </p:cSld>
  <p:clrMapOvr>
    <a:masterClrMapping/>
  </p:clrMapOvr>
  <p:transition advTm="8153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Кружок «Чудеса для людей из ненужных вещей»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1" t="46157" r="40398" b="20589"/>
          <a:stretch/>
        </p:blipFill>
        <p:spPr>
          <a:xfrm>
            <a:off x="2051720" y="1412776"/>
            <a:ext cx="5040560" cy="479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72333"/>
      </p:ext>
    </p:extLst>
  </p:cSld>
  <p:clrMapOvr>
    <a:masterClrMapping/>
  </p:clrMapOvr>
  <p:transition advTm="105555"/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60" objId="3"/>
        <p14:stopEvt time="95314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Работа специалистов в экологическом направлении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5" t="33620" r="16925" b="21020"/>
          <a:stretch/>
        </p:blipFill>
        <p:spPr>
          <a:xfrm>
            <a:off x="773832" y="1484784"/>
            <a:ext cx="7596336" cy="427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1885"/>
      </p:ext>
    </p:extLst>
  </p:cSld>
  <p:clrMapOvr>
    <a:masterClrMapping/>
  </p:clrMapOvr>
  <p:transition advTm="240365"/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46" objId="3"/>
        <p14:stopEvt time="240365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err="1" smtClean="0"/>
              <a:t>Медиатехнологии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0" t="32369" r="30099" b="5501"/>
          <a:stretch/>
        </p:blipFill>
        <p:spPr>
          <a:xfrm>
            <a:off x="440759" y="2125775"/>
            <a:ext cx="4390948" cy="40041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2" t="25200" r="40163" b="4241"/>
          <a:stretch/>
        </p:blipFill>
        <p:spPr>
          <a:xfrm>
            <a:off x="4992771" y="1728120"/>
            <a:ext cx="3522706" cy="46969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940079"/>
            <a:ext cx="7975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Размещение информаци</a:t>
            </a:r>
            <a:r>
              <a:rPr lang="ru-RU" dirty="0" smtClean="0"/>
              <a:t>и о проведении экологических мероприятий на </a:t>
            </a:r>
          </a:p>
          <a:p>
            <a:r>
              <a:rPr lang="ru-RU" dirty="0" smtClean="0"/>
              <a:t>официальной странице </a:t>
            </a:r>
            <a:r>
              <a:rPr lang="ru-RU" dirty="0" err="1" smtClean="0"/>
              <a:t>Вконтакте</a:t>
            </a:r>
            <a:r>
              <a:rPr lang="ru-RU" dirty="0" smtClean="0"/>
              <a:t> МОУ «Приозёрная СОШ»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50242958"/>
      </p:ext>
    </p:extLst>
  </p:cSld>
  <p:clrMapOvr>
    <a:masterClrMapping/>
  </p:clrMapOvr>
  <p:transition advTm="2976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Наш девиз «Кто такие Эколята? Из детского сада ребята!»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6" b="6692"/>
          <a:stretch/>
        </p:blipFill>
        <p:spPr>
          <a:xfrm>
            <a:off x="457200" y="1173769"/>
            <a:ext cx="4153871" cy="2365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7"/>
          <a:stretch/>
        </p:blipFill>
        <p:spPr>
          <a:xfrm>
            <a:off x="4743085" y="1173769"/>
            <a:ext cx="3943715" cy="2370652"/>
          </a:xfrm>
          <a:prstGeom prst="rect">
            <a:avLst/>
          </a:prstGeom>
        </p:spPr>
      </p:pic>
      <p:pic>
        <p:nvPicPr>
          <p:cNvPr id="1026" name="Picture 2" descr="1_1000_fitted_to_width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5" b="6546"/>
          <a:stretch/>
        </p:blipFill>
        <p:spPr bwMode="auto">
          <a:xfrm>
            <a:off x="3563888" y="3789040"/>
            <a:ext cx="435209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16717"/>
      </p:ext>
    </p:extLst>
  </p:cSld>
  <p:clrMapOvr>
    <a:masterClrMapping/>
  </p:clrMapOvr>
  <p:transition advTm="2570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Приоритетное направление детского сада с 2021 года – экологическое воспитание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1124745"/>
            <a:ext cx="72539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Задача: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включение детского </a:t>
            </a:r>
            <a:r>
              <a:rPr lang="ru-RU" sz="1600" dirty="0"/>
              <a:t>сада в реестр участников </a:t>
            </a:r>
            <a:endParaRPr lang="ru-RU" sz="1600" dirty="0" smtClean="0"/>
          </a:p>
          <a:p>
            <a:r>
              <a:rPr lang="ru-RU" sz="1600" dirty="0" smtClean="0"/>
              <a:t>всероссийского </a:t>
            </a:r>
            <a:r>
              <a:rPr lang="ru-RU" sz="1600" dirty="0"/>
              <a:t>Природоохранного социально-образовательного проекта </a:t>
            </a:r>
            <a:endParaRPr lang="ru-RU" sz="1600" dirty="0" smtClean="0"/>
          </a:p>
          <a:p>
            <a:r>
              <a:rPr lang="ru-RU" sz="1600" dirty="0" smtClean="0"/>
              <a:t>«</a:t>
            </a:r>
            <a:r>
              <a:rPr lang="ru-RU" sz="1600" dirty="0"/>
              <a:t>Эколята-Дошколята</a:t>
            </a:r>
            <a:r>
              <a:rPr lang="ru-RU" sz="1600" dirty="0" smtClean="0"/>
              <a:t>» (</a:t>
            </a:r>
            <a:r>
              <a:rPr lang="ru-RU" sz="1600" dirty="0" err="1" smtClean="0"/>
              <a:t>эколята.рф</a:t>
            </a:r>
            <a:r>
              <a:rPr lang="ru-RU" sz="1600" dirty="0" smtClean="0"/>
              <a:t>);</a:t>
            </a:r>
            <a:endParaRPr lang="ru-RU" sz="16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11560" y="2564904"/>
            <a:ext cx="7920879" cy="3794263"/>
            <a:chOff x="611560" y="2564904"/>
            <a:chExt cx="7920879" cy="3794263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5" t="13460" r="14562" b="7160"/>
            <a:stretch/>
          </p:blipFill>
          <p:spPr>
            <a:xfrm>
              <a:off x="611560" y="2564904"/>
              <a:ext cx="5040560" cy="3489618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3121">
              <a:off x="2895133" y="5749869"/>
              <a:ext cx="919025" cy="609298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5080" y="2564904"/>
              <a:ext cx="2537359" cy="3489614"/>
            </a:xfrm>
            <a:prstGeom prst="rect">
              <a:avLst/>
            </a:prstGeom>
          </p:spPr>
        </p:pic>
      </p:grpSp>
    </p:spTree>
  </p:cSld>
  <p:clrMapOvr>
    <a:masterClrMapping/>
  </p:clrMapOvr>
  <p:transition advTm="3088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3568" y="40466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Задача: - создание </a:t>
            </a:r>
            <a:r>
              <a:rPr lang="ru-RU" dirty="0"/>
              <a:t>экологического пространства в </a:t>
            </a:r>
            <a:r>
              <a:rPr lang="ru-RU" dirty="0" smtClean="0"/>
              <a:t>ДОУ</a:t>
            </a:r>
          </a:p>
          <a:p>
            <a:r>
              <a:rPr lang="ru-RU" u="sng" dirty="0" smtClean="0"/>
              <a:t>в помещении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0"/>
          <a:stretch/>
        </p:blipFill>
        <p:spPr>
          <a:xfrm>
            <a:off x="489125" y="1384284"/>
            <a:ext cx="3588108" cy="1916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386372"/>
            <a:ext cx="1727597" cy="1916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29" y="1379593"/>
            <a:ext cx="2562031" cy="19215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4" r="2959" b="1"/>
          <a:stretch/>
        </p:blipFill>
        <p:spPr>
          <a:xfrm>
            <a:off x="483607" y="5210248"/>
            <a:ext cx="2581943" cy="12961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70" y="3768164"/>
            <a:ext cx="2359820" cy="13273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615" y="3747358"/>
            <a:ext cx="2063409" cy="261795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705" y="3768164"/>
            <a:ext cx="2116362" cy="1190453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10127" y="1050995"/>
            <a:ext cx="2190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коридоры и холлы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7696" y="3398832"/>
            <a:ext cx="440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одительские информационные уголки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193098" y="5888771"/>
            <a:ext cx="2651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голки природы, </a:t>
            </a:r>
          </a:p>
          <a:p>
            <a:r>
              <a:rPr lang="ru-RU" dirty="0" smtClean="0"/>
              <a:t>огород на подоконнике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411455" y="5025582"/>
            <a:ext cx="311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</a:t>
            </a:r>
            <a:r>
              <a:rPr lang="ru-RU" dirty="0" smtClean="0"/>
              <a:t>сследовательские центры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894375"/>
      </p:ext>
    </p:extLst>
  </p:cSld>
  <p:clrMapOvr>
    <a:masterClrMapping/>
  </p:clrMapOvr>
  <p:transition advTm="1430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76672"/>
            <a:ext cx="2279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н</a:t>
            </a:r>
            <a:r>
              <a:rPr lang="ru-RU" u="sng" dirty="0" smtClean="0"/>
              <a:t>а территории ДОУ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1"/>
          <a:stretch/>
        </p:blipFill>
        <p:spPr>
          <a:xfrm>
            <a:off x="3347864" y="1618814"/>
            <a:ext cx="2627293" cy="1890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1" r="15975"/>
          <a:stretch/>
        </p:blipFill>
        <p:spPr>
          <a:xfrm>
            <a:off x="357056" y="4284627"/>
            <a:ext cx="2398908" cy="18907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" r="4342"/>
          <a:stretch/>
        </p:blipFill>
        <p:spPr>
          <a:xfrm>
            <a:off x="372892" y="1618814"/>
            <a:ext cx="2866960" cy="18907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" t="11446" r="19337"/>
          <a:stretch/>
        </p:blipFill>
        <p:spPr>
          <a:xfrm>
            <a:off x="6028186" y="1618813"/>
            <a:ext cx="2764878" cy="18907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40"/>
          <a:stretch/>
        </p:blipFill>
        <p:spPr>
          <a:xfrm>
            <a:off x="2788891" y="4280740"/>
            <a:ext cx="3491098" cy="18917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2892" y="1249481"/>
            <a:ext cx="3509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город </a:t>
            </a:r>
            <a:r>
              <a:rPr lang="ru-RU" dirty="0" err="1" smtClean="0"/>
              <a:t>Эколят</a:t>
            </a:r>
            <a:r>
              <a:rPr lang="ru-RU" dirty="0" smtClean="0"/>
              <a:t>/ зеленая аптека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72892" y="3912474"/>
            <a:ext cx="294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еленые островки </a:t>
            </a:r>
            <a:r>
              <a:rPr lang="ru-RU" dirty="0" err="1" smtClean="0"/>
              <a:t>Эколят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" t="1" r="17207" b="23128"/>
          <a:stretch/>
        </p:blipFill>
        <p:spPr>
          <a:xfrm>
            <a:off x="6347636" y="4281805"/>
            <a:ext cx="2499188" cy="189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7291"/>
      </p:ext>
    </p:extLst>
  </p:cSld>
  <p:clrMapOvr>
    <a:masterClrMapping/>
  </p:clrMapOvr>
  <p:transition advTm="1070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58" y="5312707"/>
            <a:ext cx="1625939" cy="10839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137831"/>
            <a:ext cx="2414073" cy="18591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61411" y="337551"/>
            <a:ext cx="2279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/>
              <a:t>н</a:t>
            </a:r>
            <a:r>
              <a:rPr lang="ru-RU" u="sng" dirty="0" smtClean="0"/>
              <a:t>а территории ДОУ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80"/>
          <a:stretch/>
        </p:blipFill>
        <p:spPr>
          <a:xfrm>
            <a:off x="2875395" y="1137830"/>
            <a:ext cx="3399364" cy="1859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1025" y="3865173"/>
            <a:ext cx="1489981" cy="11174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04259" y="3865174"/>
            <a:ext cx="1489981" cy="11174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13" y="5297473"/>
            <a:ext cx="1455435" cy="10915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4801" b="34250"/>
          <a:stretch/>
        </p:blipFill>
        <p:spPr>
          <a:xfrm>
            <a:off x="395537" y="5305090"/>
            <a:ext cx="1777114" cy="10915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6"/>
          <a:stretch/>
        </p:blipFill>
        <p:spPr>
          <a:xfrm>
            <a:off x="388048" y="3678925"/>
            <a:ext cx="2409979" cy="14899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 b="15016"/>
          <a:stretch/>
        </p:blipFill>
        <p:spPr>
          <a:xfrm rot="5400000">
            <a:off x="2634165" y="3870527"/>
            <a:ext cx="1489980" cy="11067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5537" y="768498"/>
            <a:ext cx="2810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</a:t>
            </a:r>
            <a:r>
              <a:rPr lang="ru-RU" dirty="0" smtClean="0"/>
              <a:t>игуры любимых сказок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7" y="3234672"/>
            <a:ext cx="240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э</a:t>
            </a:r>
            <a:r>
              <a:rPr lang="ru-RU" dirty="0" smtClean="0"/>
              <a:t>кологическая тропа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3" t="35176" r="19992"/>
          <a:stretch/>
        </p:blipFill>
        <p:spPr>
          <a:xfrm>
            <a:off x="6332721" y="4804279"/>
            <a:ext cx="2508977" cy="1746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r="3346"/>
          <a:stretch/>
        </p:blipFill>
        <p:spPr>
          <a:xfrm>
            <a:off x="6319936" y="1137829"/>
            <a:ext cx="2521762" cy="185912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38192" y="4100749"/>
            <a:ext cx="2128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она наблюдений </a:t>
            </a:r>
          </a:p>
          <a:p>
            <a:r>
              <a:rPr lang="ru-RU" dirty="0" smtClean="0"/>
              <a:t>за природой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676820"/>
      </p:ext>
    </p:extLst>
  </p:cSld>
  <p:clrMapOvr>
    <a:masterClrMapping/>
  </p:clrMapOvr>
  <p:transition advTm="15193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Проблемы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1229" y="811134"/>
            <a:ext cx="746044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Создание современного экологического пространства.</a:t>
            </a:r>
          </a:p>
          <a:p>
            <a:r>
              <a:rPr lang="ru-RU" dirty="0" smtClean="0"/>
              <a:t>2. Внедрение инновационных педагогических технологий в работе </a:t>
            </a:r>
          </a:p>
          <a:p>
            <a:r>
              <a:rPr lang="ru-RU" dirty="0" smtClean="0"/>
              <a:t>с детьми и их родителями.</a:t>
            </a:r>
          </a:p>
          <a:p>
            <a:r>
              <a:rPr lang="ru-RU" dirty="0" smtClean="0"/>
              <a:t>3. Разработка программы для систематизации мероприятий</a:t>
            </a:r>
          </a:p>
          <a:p>
            <a:r>
              <a:rPr lang="ru-RU" dirty="0" smtClean="0"/>
              <a:t>экологического воспитания в ДОУ.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2812" y="2069141"/>
            <a:ext cx="8229600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Решение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2528849"/>
            <a:ext cx="3508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1. Обновление пространства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2312" y="3294471"/>
            <a:ext cx="392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екоративно-развивающие панели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05" y="3863643"/>
            <a:ext cx="2706346" cy="20297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9005" y="5858934"/>
            <a:ext cx="979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ru-RU" dirty="0" smtClean="0"/>
              <a:t>ыло…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32312" y="5857576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стало…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3" r="9569"/>
          <a:stretch/>
        </p:blipFill>
        <p:spPr>
          <a:xfrm>
            <a:off x="3563888" y="3847112"/>
            <a:ext cx="2592926" cy="20118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r="7375"/>
          <a:stretch/>
        </p:blipFill>
        <p:spPr>
          <a:xfrm>
            <a:off x="6181764" y="3847112"/>
            <a:ext cx="2634230" cy="201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8604"/>
      </p:ext>
    </p:extLst>
  </p:cSld>
  <p:clrMapOvr>
    <a:masterClrMapping/>
  </p:clrMapOvr>
  <p:transition advTm="5066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6181" y="844850"/>
            <a:ext cx="2104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формление стен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15" y="3017396"/>
            <a:ext cx="2123965" cy="15929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6" r="4325" b="2213"/>
          <a:stretch/>
        </p:blipFill>
        <p:spPr>
          <a:xfrm>
            <a:off x="332215" y="4749142"/>
            <a:ext cx="2144701" cy="1446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" t="2400" r="5900" b="3800"/>
          <a:stretch/>
        </p:blipFill>
        <p:spPr>
          <a:xfrm rot="5400000">
            <a:off x="2291351" y="2856948"/>
            <a:ext cx="2250500" cy="1773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15350"/>
          <a:stretch/>
        </p:blipFill>
        <p:spPr>
          <a:xfrm>
            <a:off x="332215" y="1491181"/>
            <a:ext cx="2131759" cy="13916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1" b="16401"/>
          <a:stretch/>
        </p:blipFill>
        <p:spPr>
          <a:xfrm>
            <a:off x="5004048" y="3861048"/>
            <a:ext cx="1713272" cy="24351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8" t="26901" r="6114" b="28390"/>
          <a:stretch/>
        </p:blipFill>
        <p:spPr>
          <a:xfrm>
            <a:off x="6849992" y="3861048"/>
            <a:ext cx="1789952" cy="2438113"/>
          </a:xfrm>
          <a:prstGeom prst="rect">
            <a:avLst/>
          </a:prstGeom>
        </p:spPr>
      </p:pic>
      <p:pic>
        <p:nvPicPr>
          <p:cNvPr id="1026" name="Picture 2" descr="5_1000_fitted_to_width_1000_fitted_to_widt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9239"/>
            <a:ext cx="2604120" cy="195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32040" y="844850"/>
            <a:ext cx="3317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</a:t>
            </a:r>
            <a:r>
              <a:rPr lang="ru-RU" dirty="0" smtClean="0"/>
              <a:t>гровой ландшафтный стол, </a:t>
            </a:r>
          </a:p>
          <a:p>
            <a:r>
              <a:rPr lang="ru-RU" dirty="0" err="1" smtClean="0"/>
              <a:t>аква</a:t>
            </a:r>
            <a:r>
              <a:rPr lang="ru-RU" dirty="0" smtClean="0"/>
              <a:t> и песочный стол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357401"/>
      </p:ext>
    </p:extLst>
  </p:cSld>
  <p:clrMapOvr>
    <a:masterClrMapping/>
  </p:clrMapOvr>
  <p:transition advTm="2012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934" y="620688"/>
            <a:ext cx="685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2. Внедрение инновационных педагогических технологий</a:t>
            </a:r>
            <a:endParaRPr lang="ru-RU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535934" y="990020"/>
            <a:ext cx="76906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едагоги прошли курсы повышения  квалификации;</a:t>
            </a:r>
          </a:p>
          <a:p>
            <a:pPr marL="285750" indent="-285750">
              <a:buFontTx/>
              <a:buChar char="-"/>
            </a:pPr>
            <a:r>
              <a:rPr lang="ru-RU" dirty="0"/>
              <a:t>у</a:t>
            </a:r>
            <a:r>
              <a:rPr lang="ru-RU" dirty="0" smtClean="0"/>
              <a:t>частвуют в методических объединениях, педагогических советах, </a:t>
            </a:r>
          </a:p>
          <a:p>
            <a:r>
              <a:rPr lang="ru-RU" dirty="0" smtClean="0"/>
              <a:t>публикуются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66" y="2067992"/>
            <a:ext cx="3234903" cy="20865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r="7428"/>
          <a:stretch/>
        </p:blipFill>
        <p:spPr>
          <a:xfrm>
            <a:off x="2797082" y="4285943"/>
            <a:ext cx="2437520" cy="2065093"/>
          </a:xfrm>
          <a:prstGeom prst="rect">
            <a:avLst/>
          </a:prstGeom>
        </p:spPr>
      </p:pic>
      <p:pic>
        <p:nvPicPr>
          <p:cNvPr id="10" name="Picture 2" descr="1_1000_fitted_to_width_1000_fitted_to_widt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52186"/>
            <a:ext cx="2437263" cy="21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95" y="2523279"/>
            <a:ext cx="2159216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33887"/>
      </p:ext>
    </p:extLst>
  </p:cSld>
  <p:clrMapOvr>
    <a:masterClrMapping/>
  </p:clrMapOvr>
  <p:transition advTm="4478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6713984"/>
            <a:ext cx="1440160" cy="99392"/>
          </a:xfrm>
          <a:prstGeom prst="rect">
            <a:avLst/>
          </a:prstGeom>
          <a:solidFill>
            <a:srgbClr val="E3F5F2"/>
          </a:solidFill>
          <a:ln>
            <a:solidFill>
              <a:srgbClr val="E3F5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9037" y="580562"/>
            <a:ext cx="8176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/>
              <a:t>у</a:t>
            </a:r>
            <a:r>
              <a:rPr lang="ru-RU" dirty="0" smtClean="0"/>
              <a:t>частвуют в муниципальном сетевом проекте «Интерактивные методы </a:t>
            </a:r>
          </a:p>
          <a:p>
            <a:r>
              <a:rPr lang="ru-RU" dirty="0" smtClean="0"/>
              <a:t>обучения как средство формирования ответственного экологического </a:t>
            </a:r>
          </a:p>
          <a:p>
            <a:r>
              <a:rPr lang="ru-RU" dirty="0"/>
              <a:t>п</a:t>
            </a:r>
            <a:r>
              <a:rPr lang="ru-RU" dirty="0" smtClean="0"/>
              <a:t>оведения старших дошкольников»;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0428">
            <a:off x="491449" y="4418920"/>
            <a:ext cx="2717492" cy="1560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1"/>
          <a:stretch/>
        </p:blipFill>
        <p:spPr>
          <a:xfrm rot="20563687">
            <a:off x="604484" y="2088971"/>
            <a:ext cx="2770519" cy="16346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631">
            <a:off x="3154939" y="4242145"/>
            <a:ext cx="2938781" cy="1653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0" r="7688"/>
          <a:stretch/>
        </p:blipFill>
        <p:spPr>
          <a:xfrm>
            <a:off x="5828801" y="2587198"/>
            <a:ext cx="2952328" cy="29249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8134">
            <a:off x="3113965" y="2286993"/>
            <a:ext cx="2873959" cy="161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02770"/>
      </p:ext>
    </p:extLst>
  </p:cSld>
  <p:clrMapOvr>
    <a:masterClrMapping/>
  </p:clrMapOvr>
  <p:transition advTm="2852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6556</TotalTime>
  <Words>381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Liberation Serif</vt:lpstr>
      <vt:lpstr>Times New Roman</vt:lpstr>
      <vt:lpstr>Тема Office</vt:lpstr>
      <vt:lpstr>Презентация PowerPoint</vt:lpstr>
      <vt:lpstr>Приоритетное направление детского сада с 2021 года – экологическое воспитание</vt:lpstr>
      <vt:lpstr>Презентация PowerPoint</vt:lpstr>
      <vt:lpstr>Презентация PowerPoint</vt:lpstr>
      <vt:lpstr>Презентация PowerPoint</vt:lpstr>
      <vt:lpstr>Проблемы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Кружок «Чудеса для людей из ненужных вещей»</vt:lpstr>
      <vt:lpstr>Работа специалистов в экологическом направлении</vt:lpstr>
      <vt:lpstr>Медиатехнологии</vt:lpstr>
      <vt:lpstr>Наш девиз «Кто такие Эколята? Из детского сада ребята!»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226</cp:revision>
  <dcterms:created xsi:type="dcterms:W3CDTF">2013-08-23T08:38:35Z</dcterms:created>
  <dcterms:modified xsi:type="dcterms:W3CDTF">2025-05-13T09:13:12Z</dcterms:modified>
</cp:coreProperties>
</file>