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81" r:id="rId4"/>
    <p:sldId id="282" r:id="rId5"/>
    <p:sldId id="259" r:id="rId6"/>
    <p:sldId id="295" r:id="rId7"/>
    <p:sldId id="260" r:id="rId8"/>
    <p:sldId id="288" r:id="rId9"/>
    <p:sldId id="297" r:id="rId10"/>
    <p:sldId id="294" r:id="rId11"/>
    <p:sldId id="284" r:id="rId12"/>
    <p:sldId id="298" r:id="rId13"/>
    <p:sldId id="299" r:id="rId14"/>
    <p:sldId id="285" r:id="rId15"/>
    <p:sldId id="290" r:id="rId16"/>
    <p:sldId id="300" r:id="rId17"/>
    <p:sldId id="286" r:id="rId18"/>
    <p:sldId id="287" r:id="rId19"/>
    <p:sldId id="289" r:id="rId20"/>
    <p:sldId id="291" r:id="rId21"/>
    <p:sldId id="292" r:id="rId22"/>
    <p:sldId id="301" r:id="rId23"/>
    <p:sldId id="302" r:id="rId24"/>
    <p:sldId id="303" r:id="rId25"/>
    <p:sldId id="304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61" r:id="rId35"/>
    <p:sldId id="273" r:id="rId36"/>
    <p:sldId id="274" r:id="rId37"/>
    <p:sldId id="305" r:id="rId38"/>
    <p:sldId id="283" r:id="rId39"/>
    <p:sldId id="270" r:id="rId40"/>
    <p:sldId id="271" r:id="rId41"/>
    <p:sldId id="314" r:id="rId42"/>
    <p:sldId id="272" r:id="rId43"/>
    <p:sldId id="258" r:id="rId44"/>
    <p:sldId id="306" r:id="rId45"/>
    <p:sldId id="307" r:id="rId46"/>
    <p:sldId id="311" r:id="rId47"/>
    <p:sldId id="312" r:id="rId48"/>
    <p:sldId id="31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6145E-1A21-4B84-ABCF-800212E8F2DD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48452-9628-4DB7-A792-40CC2C2D4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9824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96969-13ED-4B52-8ECE-CA23467A95CD}" type="datetimeFigureOut">
              <a:rPr lang="ru-RU" smtClean="0"/>
              <a:t>26.11.2021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216F6-9C47-4AB4-9BB9-26E9D0D8E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402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672BB062-4DEB-40ED-8E43-896307B1DF02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858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D63C-AF72-43A9-BCF4-6BD31FF820BF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82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9489509E-260E-4BE1-8ED2-8E49C2F92DC8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659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019C06CF-780A-4E2A-A774-DA72A61BE29A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2064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80A4A48F-1A3C-429D-8833-549D6123D82F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26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C65BA-2826-4D8D-A730-0B69206573F0}" type="datetime1">
              <a:rPr lang="ru-RU" smtClean="0"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24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50FA-08B0-41FB-A22B-4459CBE8BDAB}" type="datetime1">
              <a:rPr lang="ru-RU" smtClean="0"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761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13F1C-EF61-4AF4-A38A-D8760B49E69D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13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0614EBEC-E95E-44CD-82DF-5E77D686ED07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61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466E6-E498-4594-B282-17B720EDF611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72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DC33989-21EC-434E-A1B0-2A73FBADCC82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3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F328-20FE-4F67-A2C7-089F868677BD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25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BFD7-51DC-4796-9B09-5E7A62A9887F}" type="datetime1">
              <a:rPr lang="ru-RU" smtClean="0"/>
              <a:t>26.11.2021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308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5062-5B3D-41F7-AFA8-5919EA604845}" type="datetime1">
              <a:rPr lang="ru-RU" smtClean="0"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66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EEE2-4925-4C4E-AF09-C00A45B0272D}" type="datetime1">
              <a:rPr lang="ru-RU" smtClean="0"/>
              <a:t>26.11.2021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74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A4949-B62E-4E61-80C5-A3C6FE3BDB97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723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F12F-0F42-418D-A550-E33FAE3624D8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8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E504-F4CE-4671-AD42-A74158CB7394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378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E%D1%81%D0%BA%D0%BE%D0%B2%D1%81%D0%BA%D0%B8%D0%B9_%D0%A5%D1%83%D0%B4%D0%BE%D0%B6%D0%B5%D1%81%D1%82%D0%B2%D0%B5%D0%BD%D0%BD%D1%8B%D0%B9_%D1%82%D0%B5%D0%B0%D1%82%D1%80" TargetMode="External"/><Relationship Id="rId2" Type="http://schemas.openxmlformats.org/officeDocument/2006/relationships/hyperlink" Target="http://ru.wikipedia.org/wiki/%D0%A1%D1%82%D0%B0%D0%BD%D0%B8%D1%81%D0%BB%D0%B0%D0%B2%D1%81%D0%BA%D0%B8%D0%B9,_%D0%9A%D0%BE%D0%BD%D1%81%D1%82%D0%B0%D0%BD%D1%82%D0%B8%D0%BD_%D0%A1%D0%B5%D1%80%D0%B3%D0%B5%D0%B5%D0%B2%D0%B8%D1%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8%D0%BD%D0%BE%D0%BF%D0%BB%D1%91%D0%BD%D0%BA%D0%B0" TargetMode="External"/><Relationship Id="rId2" Type="http://schemas.openxmlformats.org/officeDocument/2006/relationships/hyperlink" Target="http://ru.wikipedia.org/wiki/%D0%9E%D0%BF%D0%B5%D1%80%D0%B0%D1%82%D0%BE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grimshop.ru/zhirnyy-grim/" TargetMode="External"/><Relationship Id="rId2" Type="http://schemas.openxmlformats.org/officeDocument/2006/relationships/hyperlink" Target="http://videoforme.ru/wiki/grim-i-makiyazh/teatralnyj-grim-sekrety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ja-rastu.ru/all/312-detskiy-grim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.wikipedia.org/wiki/%D0%9A%D0%BB%D0%B0%D1%81%D1%81%D0%B8%D1%86%D0%B8%D0%B7%D0%B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Искусство грима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0123" y="4437112"/>
            <a:ext cx="7315200" cy="6858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Творческое объединение «Арлекин»</a:t>
            </a:r>
          </a:p>
          <a:p>
            <a:pPr algn="ctr"/>
            <a:r>
              <a:rPr lang="ru-RU" dirty="0" smtClean="0"/>
              <a:t>Педагог Фокина И.С.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914400" y="548680"/>
            <a:ext cx="73152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МБУДО «Центр развития творчества детей и юношества»</a:t>
            </a:r>
          </a:p>
          <a:p>
            <a:pPr algn="ctr"/>
            <a:r>
              <a:rPr lang="ru-RU" dirty="0" smtClean="0"/>
              <a:t>Г. Рославль</a:t>
            </a:r>
          </a:p>
        </p:txBody>
      </p:sp>
      <p:pic>
        <p:nvPicPr>
          <p:cNvPr id="1028" name="Picture 4" descr="https://yt3.ggpht.com/a/AATXAJwg88rbsiRNBBaDDB2jl86rb1ylO7mVSsJq3n-myA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89" l="0" r="100000">
                        <a14:foregroundMark x1="29778" y1="56222" x2="29778" y2="56222"/>
                        <a14:foregroundMark x1="36667" y1="58222" x2="36667" y2="58222"/>
                        <a14:foregroundMark x1="35667" y1="56222" x2="35667" y2="56222"/>
                        <a14:foregroundMark x1="61111" y1="21222" x2="61111" y2="21222"/>
                        <a14:foregroundMark x1="60667" y1="70889" x2="60667" y2="70889"/>
                        <a14:foregroundMark x1="58222" y1="81444" x2="58222" y2="81444"/>
                        <a14:foregroundMark x1="58556" y1="79333" x2="58556" y2="79333"/>
                        <a14:foregroundMark x1="58778" y1="77889" x2="58778" y2="77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84784"/>
            <a:ext cx="2764046" cy="276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34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04664"/>
            <a:ext cx="7315200" cy="2571768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</a:t>
            </a:r>
            <a:r>
              <a:rPr lang="ru-RU" sz="2000" dirty="0" smtClean="0">
                <a:solidFill>
                  <a:srgbClr val="FFC000"/>
                </a:solidFill>
              </a:rPr>
              <a:t>Большое значение гриму в работе над ролью придавал </a:t>
            </a:r>
            <a:r>
              <a:rPr lang="ru-RU" sz="2000" dirty="0" smtClean="0">
                <a:hlinkClick r:id="rId2" tooltip="Станиславский, Константин Сергеевич"/>
              </a:rPr>
              <a:t>К. С. Станиславский</a:t>
            </a:r>
            <a:r>
              <a:rPr lang="ru-RU" sz="2000" dirty="0" smtClean="0"/>
              <a:t>. В практике </a:t>
            </a:r>
            <a:r>
              <a:rPr lang="ru-RU" sz="2000" dirty="0" smtClean="0">
                <a:hlinkClick r:id="rId3" tooltip="Московский Художественный театр"/>
              </a:rPr>
              <a:t>Московского Художественного театра</a:t>
            </a:r>
            <a:r>
              <a:rPr lang="ru-RU" sz="2000" dirty="0" smtClean="0"/>
              <a:t> искусство грима стало одним из важных компонентов режиссёрского замысла спектакля. С этого времени появляется новая должность художника-гримера</a:t>
            </a:r>
            <a:endParaRPr lang="ru-RU" sz="2000" dirty="0"/>
          </a:p>
        </p:txBody>
      </p:sp>
      <p:pic>
        <p:nvPicPr>
          <p:cNvPr id="1026" name="Picture 2" descr="C:\Documents and Settings\Марина\Рабочий стол\грим\Один и тот же человек, а... Грим помогает актёру изменить своё лиц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720" y="3140968"/>
            <a:ext cx="5175264" cy="333287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12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 descr="https://i.pinimg.com/originals/03/41/24/034124ed57e786216ade3e3d0bf0c1f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529423"/>
            <a:ext cx="2507498" cy="18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32656"/>
            <a:ext cx="845000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600" dirty="0"/>
              <a:t>В современном театральном искусстве </a:t>
            </a:r>
            <a:r>
              <a:rPr lang="ru-RU" sz="2600" dirty="0" smtClean="0"/>
              <a:t>грим очень </a:t>
            </a:r>
            <a:r>
              <a:rPr lang="ru-RU" sz="2600" dirty="0"/>
              <a:t>многообразен. Его характер зависит от </a:t>
            </a:r>
            <a:r>
              <a:rPr lang="ru-RU" sz="2600" dirty="0" smtClean="0"/>
              <a:t>многих </a:t>
            </a:r>
            <a:r>
              <a:rPr lang="ru-RU" sz="2600" dirty="0"/>
              <a:t>факторов: жанра и стиля </a:t>
            </a:r>
            <a:r>
              <a:rPr lang="ru-RU" sz="2600" dirty="0" smtClean="0"/>
              <a:t>произведения, режиссерской </a:t>
            </a:r>
            <a:r>
              <a:rPr lang="ru-RU" sz="2600" dirty="0"/>
              <a:t>концепции, общего </a:t>
            </a:r>
            <a:r>
              <a:rPr lang="ru-RU" sz="2600" dirty="0" smtClean="0"/>
              <a:t>декоративно-изобразительного </a:t>
            </a:r>
            <a:r>
              <a:rPr lang="ru-RU" sz="2600" dirty="0"/>
              <a:t>решения (включая разработку </a:t>
            </a:r>
            <a:r>
              <a:rPr lang="ru-RU" sz="2600" dirty="0" smtClean="0"/>
              <a:t>костюмов </a:t>
            </a:r>
            <a:r>
              <a:rPr lang="ru-RU" sz="2600" dirty="0"/>
              <a:t>и световое оформление), а так </a:t>
            </a:r>
            <a:r>
              <a:rPr lang="ru-RU" sz="2600" dirty="0" smtClean="0"/>
              <a:t>же физических </a:t>
            </a:r>
            <a:r>
              <a:rPr lang="ru-RU" sz="2600" dirty="0"/>
              <a:t>данных актера и его </a:t>
            </a:r>
            <a:r>
              <a:rPr lang="ru-RU" sz="2600" dirty="0" smtClean="0"/>
              <a:t>пластической трактовки </a:t>
            </a:r>
            <a:r>
              <a:rPr lang="ru-RU" sz="2600" dirty="0"/>
              <a:t>образа. </a:t>
            </a:r>
          </a:p>
        </p:txBody>
      </p:sp>
      <p:pic>
        <p:nvPicPr>
          <p:cNvPr id="7182" name="Picture 14" descr="https://i.pinimg.com/originals/38/09/b2/3809b2f2c8268d8feefd31ddef0dc5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83" y="4529422"/>
            <a:ext cx="1476583" cy="18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es.web.img3.acsta.net/r_1280_720/newsv7/15/12/22/13/15/5793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344" y="4540312"/>
            <a:ext cx="1678055" cy="188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474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99592" y="620688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Работу </a:t>
            </a:r>
            <a:r>
              <a:rPr lang="ru-RU" dirty="0"/>
              <a:t>над гримом можно разделить на два этапа: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нахождение грима;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</a:t>
            </a:r>
            <a:r>
              <a:rPr lang="ru-RU" dirty="0" smtClean="0"/>
              <a:t>анесение </a:t>
            </a:r>
            <a:r>
              <a:rPr lang="ru-RU" dirty="0"/>
              <a:t>грима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Чтобы умело загримироваться, актер должен изучить своё лицо, знать расположение мышц, складки, выпуклости.  </a:t>
            </a:r>
          </a:p>
        </p:txBody>
      </p:sp>
      <p:pic>
        <p:nvPicPr>
          <p:cNvPr id="4098" name="Picture 2" descr="https://kudago.com/media/images/event/6f/54/6f546008e3c919c6e3c3515f8af1ae00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38" y="2420888"/>
            <a:ext cx="6650331" cy="374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9511" y="184269"/>
            <a:ext cx="4196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РАБОТА НАД ГРИМОМ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27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99592" y="620688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самом общем виде типы Грима можно разделить на «реалистический» и  «условный».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6146" name="Picture 2" descr="https://belady.online/wp-content/uploads/2018/08/49ca1aabf842ef2dd6ab97e101d688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6984776" cy="467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92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35987"/>
            <a:ext cx="90011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Главная цель реалистического грима – достижение высокой степени </a:t>
            </a:r>
          </a:p>
          <a:p>
            <a:pPr algn="just"/>
            <a:r>
              <a:rPr lang="ru-RU" dirty="0" err="1"/>
              <a:t>ж</a:t>
            </a:r>
            <a:r>
              <a:rPr lang="ru-RU" dirty="0" err="1" smtClean="0"/>
              <a:t>изнеподобия</a:t>
            </a:r>
            <a:r>
              <a:rPr lang="ru-RU" dirty="0" smtClean="0"/>
              <a:t> изображаемого персонажа. Здесь можно выделить</a:t>
            </a:r>
          </a:p>
          <a:p>
            <a:pPr algn="just"/>
            <a:r>
              <a:rPr lang="ru-RU" dirty="0" smtClean="0"/>
              <a:t>Целый ряд направлений: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озрастной (искусственное старение или омоложение лица, когда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реальный возраст актера не соответствует возрасту персонажа);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</a:t>
            </a:r>
            <a:r>
              <a:rPr lang="ru-RU" dirty="0" smtClean="0"/>
              <a:t>ациональный (связанный с расовыми и национальными особенностями персонажей, не соответствующих антропологическому типу актера. В выполнении национального макияжа следует руководствоваться следующими национальными признаками: структура </a:t>
            </a:r>
            <a:r>
              <a:rPr lang="ru-RU" dirty="0"/>
              <a:t>л</a:t>
            </a:r>
            <a:r>
              <a:rPr lang="ru-RU" dirty="0" smtClean="0"/>
              <a:t>ица, отдельные его части, разрез глаз, оттенок кожи и цвет волос. Национальные гримы должны быть, прежде всего, строго реалистичными, без излишнего подчеркивания и преувеличения национальных особенностей;</a:t>
            </a:r>
          </a:p>
        </p:txBody>
      </p:sp>
      <p:pic>
        <p:nvPicPr>
          <p:cNvPr id="5" name="Picture 6" descr="http://cultmas.ru/wp-content/uploads/2020/04/2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3092351" cy="141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avatars.mds.yandex.net/get-pdb/1948869/225eb1ca-539e-4084-acf8-55af974f832a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1628799"/>
            <a:ext cx="1390701" cy="141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mtdata.ru/u19/photoC9ED/20717961601-0/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931" y="5249950"/>
            <a:ext cx="1474167" cy="147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.pinimg.com/736x/cb/b4/57/cbb457ac459cd9f78953bf3535c8e176--china-girl-chinese-sty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287050"/>
            <a:ext cx="1036813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.pinimg.com/originals/f9/08/5c/f9085cf7211563bc92abbb757e4a731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04" y="5249950"/>
            <a:ext cx="1003060" cy="152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44468" y="-16123"/>
            <a:ext cx="3951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РЕАЛИСТИЧЕСКИЙ ГРИМ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942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001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исторический (когда внешность персонажей корректируется в связи с канонами или особенностями конкретной историко-социальной среды спектакля: использование принципов макияжа «галантного» или «серебряного» века, существенно отличающихся от современного макияжа; создание изможденного лица в случае, если действие происходит в блокадном Ленинграде, и т.д.);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  <a:p>
            <a:pPr algn="just"/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п</a:t>
            </a:r>
            <a:r>
              <a:rPr lang="ru-RU" dirty="0" smtClean="0"/>
              <a:t>ортретный (при изображении конкретного узнаваемого исторического персонажа);</a:t>
            </a:r>
          </a:p>
        </p:txBody>
      </p:sp>
      <p:pic>
        <p:nvPicPr>
          <p:cNvPr id="9218" name="Picture 2" descr="https://www.theglobeandmail.com/resizer/WwWM-lr4jCfLNEesoF_7kCkc_ow=/1200x0/filters:quality(80)/arc-anglerfish-tgam-prod-tgam.s3.amazonaws.com/public/B6T7PVECB5HPBE6AITAUMWKTB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1747431" cy="171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get-zen_doc/195447/pub_5d4ae1275ba2b500ac609ed2_5d4ae13fd4f07a00ade7789e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2271878" cy="171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xn--80aab6bkfz2ep.xn--p1ai/_upimg/21c7e2bbc1f020f9d89307542159a814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800" y="1814327"/>
            <a:ext cx="2620214" cy="174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cdn.fishki.net/upload/post/201410/15/1316013/53dc384ecccc2ba00838eb0a894123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326" y="4158958"/>
            <a:ext cx="4536504" cy="254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475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характерный (для отражения ярких особенностей внешности или психологического склада персонажа.). </a:t>
            </a:r>
            <a:endParaRPr lang="ru-RU" dirty="0"/>
          </a:p>
        </p:txBody>
      </p:sp>
      <p:pic>
        <p:nvPicPr>
          <p:cNvPr id="9224" name="Picture 8" descr="https://i.pinimg.com/736x/c4/92/3b/c4923bd8e04ef5afa1fe39c6896ea1b8--angelina-jolie-maleficent-new-disney-movi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2808312" cy="2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i.ytimg.com/vi/W8PQjzDwKQg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336" y="4120265"/>
            <a:ext cx="43524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pinimg.com/originals/bd/6e/87/bd6e87c1b0d2cdf576347237eea8a44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096344" cy="286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19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85076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Наиболее распространенными характерными гримами являются такие, которые помогают выявить доминирующие черты характера роли: злобу или зависть, скупость или жестокость, легкомыслие или глупость и т.д. Прежде чем приступить к созданию характерного грима, нужно очень тщательно разобраться  в содержании роли, определить мировоззрение персонажа, понять его отношение к окружающему. И внешние признаки – возраст, национальность, состояние здоровья, - разумеется, имеют большое значение для наружности, но в первую очередь необходимо точно определить характер, внутреннюю сущность образа, для того, чтобы очень тонко, лаконично и выразительно подчеркнуть это гримом. </a:t>
            </a:r>
          </a:p>
          <a:p>
            <a:pPr algn="just"/>
            <a:r>
              <a:rPr lang="ru-RU" dirty="0" smtClean="0"/>
              <a:t>Однако несмотря на сложность любого человеческого характера, или характера животного, в основе его почти всегда лежит черта, преобладающая над всеми остальными. </a:t>
            </a:r>
          </a:p>
          <a:p>
            <a:pPr algn="just"/>
            <a:r>
              <a:rPr lang="ru-RU" dirty="0" smtClean="0"/>
              <a:t>Грим персонажей должен соответствовать сценическому образу всего спектакля в целом, он должен быть так органически связан с декорациями и костюмами, чтобы все оформление спектакля или праздника было едино, и напоминало картину, написанную кистью одного художника, в одной определенной манере.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296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964" y="260648"/>
            <a:ext cx="86405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 разработке реалистического грима зачастую невозможно ограничиваться изменением лица – гримируются все открытые участки тела, в первую очередь руки и область декольте.</a:t>
            </a:r>
          </a:p>
          <a:p>
            <a:pPr algn="just"/>
            <a:r>
              <a:rPr lang="ru-RU" dirty="0" smtClean="0"/>
              <a:t>Скажем, когда молодая актриса играет возрастную роль, то гладкая, без морщин шея может разрушить правдоподобие образа. Точно так же актер, исполняющий роль мавра Отелло, не может выйти на сцену с белыми, не загримированными руками.</a:t>
            </a:r>
          </a:p>
        </p:txBody>
      </p:sp>
      <p:pic>
        <p:nvPicPr>
          <p:cNvPr id="8194" name="Picture 2" descr="https://gomel.today/uploads/News/2017/02/28/611-otel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3240360" cy="197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cs8.pikabu.ru/post_img/2016/06/27/5/og_og_14670109072792691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13764"/>
            <a:ext cx="4100359" cy="187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i.ytimg.com/vi/TcMXFpILBnY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46" y="2394511"/>
            <a:ext cx="3375260" cy="189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735117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964" y="260648"/>
            <a:ext cx="86405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Принципы условного грима основаны на отказе от реалистических традиций, на преувеличение отдельных черт, особенностей, качеств персонажа, или на использование стилистики конкретного эстетического течения.</a:t>
            </a:r>
          </a:p>
          <a:p>
            <a:pPr algn="just"/>
            <a:r>
              <a:rPr lang="ru-RU" dirty="0" smtClean="0"/>
              <a:t>Направления условного грима: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Жанровый (выбеленное лицо Пьеро в комедии </a:t>
            </a:r>
            <a:r>
              <a:rPr lang="ru-RU" dirty="0" err="1" smtClean="0"/>
              <a:t>Дель</a:t>
            </a:r>
            <a:r>
              <a:rPr lang="ru-RU" dirty="0" smtClean="0"/>
              <a:t> Арте; «масочные» гримы классических театров востока; использование традиций античных трагедий; клоунские нарисованные улыбки во все лицо и т.д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266" name="Picture 2" descr="https://mykonosticker.com/wp-content/uploads/2018/02/teat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29761"/>
            <a:ext cx="2080541" cy="227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get-pdb/69339/7358819d-508b-48f1-984b-6945529296d6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64" y="2884578"/>
            <a:ext cx="2741330" cy="165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i.ytimg.com/vi/ePjVFs4Lghg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591" y="2836734"/>
            <a:ext cx="3018888" cy="169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i.pinimg.com/736x/1f/8c/06/1f8c0618dda7358be450bf302032b5b0--disney-world-resorts-walt-disney-worl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670" y="4653136"/>
            <a:ext cx="1761073" cy="198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cdna.artstation.com/p/assets/images/images/013/048/664/large/antonio-alejandro-lopez-cortes-rostro.jpg?15378221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69160"/>
            <a:ext cx="2874823" cy="183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1840" y="0"/>
            <a:ext cx="28953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УСЛОВНЫЙ ГРИМ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564054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грим?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800" dirty="0" smtClean="0"/>
              <a:t>Грим </a:t>
            </a:r>
            <a:r>
              <a:rPr lang="ru-RU" sz="2800" dirty="0"/>
              <a:t>(фр. </a:t>
            </a:r>
            <a:r>
              <a:rPr lang="ru-RU" sz="2800" dirty="0" err="1"/>
              <a:t>grime</a:t>
            </a:r>
            <a:r>
              <a:rPr lang="ru-RU" sz="2800" dirty="0"/>
              <a:t>, буквально забавный старикан, от </a:t>
            </a:r>
            <a:r>
              <a:rPr lang="ru-RU" sz="2800" dirty="0" smtClean="0"/>
              <a:t>староитальянского </a:t>
            </a:r>
            <a:r>
              <a:rPr lang="ru-RU" sz="2800" dirty="0" err="1" smtClean="0"/>
              <a:t>grimo</a:t>
            </a:r>
            <a:r>
              <a:rPr lang="ru-RU" sz="2800" dirty="0" smtClean="0"/>
              <a:t> - </a:t>
            </a:r>
            <a:r>
              <a:rPr lang="ru-RU" sz="2800" dirty="0"/>
              <a:t>морщинистый) искусство изменения внешности актёра, преимущественно его лица, с помощью гримировальных красок, пластических и волосяных наклеек, парика, причёски и др. Характер грима в театре зависит от художественных особенностей пьесы, замысла актёра, режиссёрской концепции и стиля оформления спектакля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653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964" y="260648"/>
            <a:ext cx="86405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Гротескный, или эксцентрический (доведенный до максимума принцип характерного грима: резко ассиметричный грим </a:t>
            </a:r>
            <a:r>
              <a:rPr lang="ru-RU" dirty="0" err="1" smtClean="0"/>
              <a:t>М.Чехова</a:t>
            </a:r>
            <a:r>
              <a:rPr lang="ru-RU" dirty="0" smtClean="0"/>
              <a:t> в «Эрике </a:t>
            </a:r>
            <a:r>
              <a:rPr lang="en-US" dirty="0" smtClean="0"/>
              <a:t>XIV</a:t>
            </a:r>
            <a:r>
              <a:rPr lang="ru-RU" dirty="0" smtClean="0"/>
              <a:t>»</a:t>
            </a:r>
            <a:r>
              <a:rPr lang="en-US" dirty="0" smtClean="0"/>
              <a:t> </a:t>
            </a:r>
            <a:r>
              <a:rPr lang="ru-RU" dirty="0" err="1" smtClean="0"/>
              <a:t>Стринберга</a:t>
            </a:r>
            <a:r>
              <a:rPr lang="ru-RU" dirty="0" smtClean="0"/>
              <a:t>; демонический грим </a:t>
            </a:r>
            <a:r>
              <a:rPr lang="ru-RU" dirty="0" err="1" smtClean="0"/>
              <a:t>Э.Гагарина</a:t>
            </a:r>
            <a:r>
              <a:rPr lang="ru-RU" dirty="0" smtClean="0"/>
              <a:t> в «Ревизоре» Гоголя; преувеличенно «одержимый» грим </a:t>
            </a:r>
            <a:r>
              <a:rPr lang="ru-RU" dirty="0" err="1" smtClean="0"/>
              <a:t>Ф.Шаляпина</a:t>
            </a:r>
            <a:r>
              <a:rPr lang="ru-RU" dirty="0" smtClean="0"/>
              <a:t> в «Дон Кихоте» </a:t>
            </a:r>
            <a:r>
              <a:rPr lang="ru-RU" dirty="0" err="1" smtClean="0"/>
              <a:t>Массне</a:t>
            </a:r>
            <a:r>
              <a:rPr lang="ru-RU" dirty="0" smtClean="0"/>
              <a:t> и т.д.</a:t>
            </a:r>
            <a:endParaRPr lang="ru-RU" dirty="0"/>
          </a:p>
        </p:txBody>
      </p:sp>
      <p:pic>
        <p:nvPicPr>
          <p:cNvPr id="12290" name="Picture 2" descr="https://bigenc.ru/media/2017/08/31/1238435388/34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3029856" cy="379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ds03.infourok.ru/uploads/ex/06d6/00002de5-90171f36/img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" t="18187" r="57214" b="1940"/>
          <a:stretch/>
        </p:blipFill>
        <p:spPr bwMode="auto">
          <a:xfrm>
            <a:off x="3666117" y="2213437"/>
            <a:ext cx="2465357" cy="375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mtdata.ru/u27/photoC5FA/20448144277-0/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03529"/>
            <a:ext cx="2402059" cy="376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69756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964" y="260648"/>
            <a:ext cx="8640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Сказочный или фантастический (используемый при воплощении вымышленных персонажей, либо «очеловеченных» образов: Баба-Яга или Кощей Бессмертный в русских сказках). </a:t>
            </a:r>
            <a:endParaRPr lang="ru-RU" dirty="0"/>
          </a:p>
        </p:txBody>
      </p:sp>
      <p:pic>
        <p:nvPicPr>
          <p:cNvPr id="1026" name="Picture 2" descr="https://i.pinimg.com/originals/79/5a/86/795a86e8a5f3b77a57b7d2d0aa42faa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1904767" cy="276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736x/6d/90/a4/6d90a4e80410a306e9c52c2e29d3a0d3--men-halloween-costume-hallowe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75427"/>
            <a:ext cx="2088232" cy="283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736x/08/83/4a/08834a0181cea6045b07dde72a3080b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83" y="1412776"/>
            <a:ext cx="2764633" cy="276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kostumnaprokat.ru/images/_img_286x_02/14130678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33" y="4374377"/>
            <a:ext cx="1584176" cy="238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pinimg.com/736x/94/f2/c4/94f2c40843fead58649d8b905d31ce19--makeup-halloween-halloween-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98043"/>
            <a:ext cx="2318713" cy="231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.pinimg.com/736x/16/9f/84/169f84fb3db866308cc83104db9a23e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43254"/>
            <a:ext cx="1904767" cy="238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995766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034" y="620688"/>
            <a:ext cx="6377940" cy="1293028"/>
          </a:xfrm>
        </p:spPr>
        <p:txBody>
          <a:bodyPr/>
          <a:lstStyle/>
          <a:p>
            <a:pPr algn="just"/>
            <a:r>
              <a:rPr lang="ru-RU" dirty="0"/>
              <a:t>Искусство грима в кино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13716"/>
            <a:ext cx="8568952" cy="144016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Грим </a:t>
            </a:r>
            <a:r>
              <a:rPr lang="ru-RU" sz="2400" dirty="0" smtClean="0"/>
              <a:t>приспособлен </a:t>
            </a:r>
            <a:r>
              <a:rPr lang="ru-RU" sz="2400" dirty="0"/>
              <a:t>здесь к условиям </a:t>
            </a:r>
            <a:r>
              <a:rPr lang="ru-RU" sz="2400" dirty="0">
                <a:hlinkClick r:id="rId2" tooltip="Оператор"/>
              </a:rPr>
              <a:t>операторской</a:t>
            </a:r>
            <a:r>
              <a:rPr lang="ru-RU" sz="2400" dirty="0"/>
              <a:t> техники </a:t>
            </a:r>
            <a:r>
              <a:rPr lang="ru-RU" sz="2400" dirty="0" smtClean="0"/>
              <a:t>, </a:t>
            </a:r>
            <a:r>
              <a:rPr lang="ru-RU" sz="2400" dirty="0" err="1" smtClean="0"/>
              <a:t>цвето</a:t>
            </a:r>
            <a:r>
              <a:rPr lang="ru-RU" sz="2400" dirty="0" smtClean="0"/>
              <a:t> </a:t>
            </a:r>
            <a:r>
              <a:rPr lang="ru-RU" sz="2400" dirty="0"/>
              <a:t>и светочувствительности </a:t>
            </a:r>
            <a:r>
              <a:rPr lang="ru-RU" sz="2400" dirty="0">
                <a:hlinkClick r:id="rId3" tooltip="Киноплёнка"/>
              </a:rPr>
              <a:t>киноплёнки</a:t>
            </a:r>
            <a:r>
              <a:rPr lang="ru-RU" sz="2400" dirty="0"/>
              <a:t>, </a:t>
            </a:r>
            <a:r>
              <a:rPr lang="ru-RU" sz="2400" dirty="0" smtClean="0"/>
              <a:t>к </a:t>
            </a:r>
            <a:r>
              <a:rPr lang="ru-RU" sz="2400" dirty="0"/>
              <a:t>характеру </a:t>
            </a:r>
            <a:r>
              <a:rPr lang="ru-RU" sz="2400" dirty="0" smtClean="0"/>
              <a:t>освещения.</a:t>
            </a:r>
            <a:r>
              <a:rPr lang="ru-RU" sz="2400" dirty="0"/>
              <a:t> </a:t>
            </a:r>
            <a:endParaRPr lang="ru-RU" sz="2400" dirty="0" smtClean="0"/>
          </a:p>
          <a:p>
            <a:pPr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</a:t>
            </a:r>
            <a:endParaRPr lang="ru-RU" sz="2400" dirty="0"/>
          </a:p>
        </p:txBody>
      </p:sp>
      <p:pic>
        <p:nvPicPr>
          <p:cNvPr id="8194" name="Picture 2" descr="http://www.cinemotionlab.com/content/makeup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3677122" cy="342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-s3.onedio.com/id-5ab8d5bf6f65f3410fb1272a/rev-0/raw/s-63ecd38516b0dda7f483b0dfb0d3e9584e1c3f8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57" y="2582995"/>
            <a:ext cx="3848042" cy="192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f1.mylove.ru/p5QSbxdGP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57" y="4506054"/>
            <a:ext cx="3848042" cy="230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2736304"/>
          </a:xfrm>
        </p:spPr>
        <p:txBody>
          <a:bodyPr/>
          <a:lstStyle/>
          <a:p>
            <a:pPr algn="just">
              <a:buNone/>
            </a:pPr>
            <a:r>
              <a:rPr lang="ru-RU" sz="2400" dirty="0" smtClean="0"/>
              <a:t>Для </a:t>
            </a:r>
            <a:r>
              <a:rPr lang="ru-RU" sz="2400" dirty="0"/>
              <a:t>кино увеличенное изображение на экране («крупный план») требует особенно тщательной и кропотливой работы гримёра</a:t>
            </a:r>
            <a:r>
              <a:rPr lang="ru-RU" sz="2400" dirty="0" smtClean="0"/>
              <a:t>. </a:t>
            </a:r>
            <a:r>
              <a:rPr lang="ru-RU" sz="2400" dirty="0"/>
              <a:t>Современный </a:t>
            </a:r>
            <a:r>
              <a:rPr lang="ru-RU" sz="2400" dirty="0" err="1"/>
              <a:t>киногрим</a:t>
            </a:r>
            <a:r>
              <a:rPr lang="ru-RU" sz="2400" dirty="0"/>
              <a:t> по качеству сильно приближается к гриму для непосредственного восприятия вживую, и даже пластические детали всё чаще делаются из полупрозрачных силиконов, чтобы быть максимально похожими на человеческую плоть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9218" name="Picture 2" descr="https://do-slez.com/uploads/posts/2019-12/1576609157_dabdmb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3596407" cy="269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m.kino-teatr.ru/blog/1006/254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8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432048"/>
          </a:xfrm>
        </p:spPr>
        <p:txBody>
          <a:bodyPr/>
          <a:lstStyle/>
          <a:p>
            <a:pPr algn="just">
              <a:buNone/>
            </a:pPr>
            <a:r>
              <a:rPr lang="ru-RU" sz="2400" dirty="0" smtClean="0"/>
              <a:t>Для </a:t>
            </a:r>
            <a:r>
              <a:rPr lang="ru-RU" sz="2400" dirty="0"/>
              <a:t>кино </a:t>
            </a:r>
            <a:r>
              <a:rPr lang="ru-RU" sz="2400" dirty="0" smtClean="0"/>
              <a:t>спецэффекты незаменимы, и творят чудеса</a:t>
            </a:r>
            <a:endParaRPr lang="ru-RU" sz="2400" dirty="0"/>
          </a:p>
        </p:txBody>
      </p:sp>
      <p:pic>
        <p:nvPicPr>
          <p:cNvPr id="9220" name="Picture 4" descr="https://cdn.fishki.net/upload/post/2018/06/30/2638559/tn/25065553e45650ea28e2b3a8fb6629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596407" cy="269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hochyvseznat.ru/wp-content/uploads/2018/10/da08f686acf73786c8948309a93ac5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476" y="1052736"/>
            <a:ext cx="4952251" cy="269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humor.fm/tn/20/preview/72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13" y="4042528"/>
            <a:ext cx="4317700" cy="22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b.cinemahouse.club/wp-content/uploads/2017/11/28924_9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510" y="4038072"/>
            <a:ext cx="4502471" cy="227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8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9355"/>
            <a:ext cx="7924800" cy="1143000"/>
          </a:xfrm>
        </p:spPr>
        <p:txBody>
          <a:bodyPr/>
          <a:lstStyle/>
          <a:p>
            <a:pPr algn="ctr"/>
            <a:r>
              <a:rPr lang="ru-RU" dirty="0"/>
              <a:t>Виды грима.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80728"/>
            <a:ext cx="7924800" cy="86409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000" dirty="0" smtClean="0"/>
              <a:t>Существует </a:t>
            </a:r>
            <a:r>
              <a:rPr lang="ru-RU" sz="2000" dirty="0"/>
              <a:t>2 метода грима: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        живописный               и              объёмный </a:t>
            </a:r>
            <a:r>
              <a:rPr lang="ru-RU" sz="2000" dirty="0"/>
              <a:t>(пластический). </a:t>
            </a:r>
          </a:p>
        </p:txBody>
      </p:sp>
      <p:pic>
        <p:nvPicPr>
          <p:cNvPr id="11266" name="Picture 2" descr="https://i.pinimg.com/736x/2f/29/08/2f290885804b7706c1e0b1f5a139edeb--halloween-face-makeup-hallowe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97968"/>
            <a:ext cx="2880320" cy="431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.pinimg.com/736x/62/0d/6f/620d6fa7e530ae513cc631383bfc0e29--anime-makeup-fx-make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97968"/>
            <a:ext cx="3312368" cy="427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50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7924800" cy="1224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Живописные </a:t>
            </a:r>
            <a:r>
              <a:rPr lang="ru-RU" sz="2000" dirty="0"/>
              <a:t>приёмы грима предполагают использование только красок для имитации объёма нужные впадины и выпуклости просто рисуются на лице, и меняется цвет кожи. </a:t>
            </a:r>
          </a:p>
        </p:txBody>
      </p:sp>
      <p:pic>
        <p:nvPicPr>
          <p:cNvPr id="12290" name="Picture 2" descr="https://avatars.mds.yandex.net/get-zen_doc/58826/pub_5afae9e455876bb6e6cae30d_5afaea113dceb7e6a6b96ef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72036"/>
            <a:ext cx="4035394" cy="4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i.pinimg.com/originals/39/4e/52/394e52a4b6d8fe4707a4781da1628f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72036"/>
            <a:ext cx="3937540" cy="4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396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585"/>
            <a:ext cx="7924800" cy="1143000"/>
          </a:xfrm>
        </p:spPr>
        <p:txBody>
          <a:bodyPr/>
          <a:lstStyle/>
          <a:p>
            <a:pPr algn="ctr"/>
            <a:r>
              <a:rPr lang="ru-RU" dirty="0" smtClean="0"/>
              <a:t>Живописный грим</a:t>
            </a:r>
            <a:endParaRPr lang="ru-RU" dirty="0"/>
          </a:p>
        </p:txBody>
      </p:sp>
      <p:pic>
        <p:nvPicPr>
          <p:cNvPr id="13314" name="Picture 2" descr="https://i.pinimg.com/736x/d7/4f/1f/d74f1f86afa860c4ce4de9a37abbaa36--zombie-halloween-makeup-zombie-makeu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77293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.pinimg.com/736x/11/71/ba/1171ba50974e90bb2cb395bba3b878f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397173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669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92284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Живописный грим</a:t>
            </a:r>
            <a:endParaRPr lang="ru-RU" dirty="0"/>
          </a:p>
        </p:txBody>
      </p:sp>
      <p:pic>
        <p:nvPicPr>
          <p:cNvPr id="14338" name="Picture 2" descr="https://i.pinimg.com/originals/c5/65/1a/c5651a9a547e6ac176f284b73d86036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21135"/>
            <a:ext cx="3312368" cy="496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.pinimg.com/736x/e4/b3/f1/e4b3f1c0b9addb3cb03272e652908e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39678"/>
            <a:ext cx="3744416" cy="499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04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7924800" cy="4114800"/>
          </a:xfrm>
        </p:spPr>
        <p:txBody>
          <a:bodyPr>
            <a:normAutofit/>
          </a:bodyPr>
          <a:lstStyle/>
          <a:p>
            <a:r>
              <a:rPr lang="ru-RU" sz="2400" dirty="0"/>
              <a:t>Объёмный грим предполагает использование </a:t>
            </a:r>
            <a:r>
              <a:rPr lang="ru-RU" sz="2400" dirty="0" err="1"/>
              <a:t>налепок</a:t>
            </a:r>
            <a:r>
              <a:rPr lang="ru-RU" sz="2400" dirty="0"/>
              <a:t>, наклеек и подтяжек, а также постижёрных изделий (усы, бороды, парики</a:t>
            </a:r>
            <a:r>
              <a:rPr lang="ru-RU" sz="2400" dirty="0" smtClean="0"/>
              <a:t>).</a:t>
            </a:r>
          </a:p>
          <a:p>
            <a:endParaRPr lang="ru-RU" sz="2400" dirty="0"/>
          </a:p>
        </p:txBody>
      </p:sp>
      <p:pic>
        <p:nvPicPr>
          <p:cNvPr id="16386" name="Picture 2" descr="https://cdn.sm-news.ru/wp-content/uploads/2020/01/16/mer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17" y="1844824"/>
            <a:ext cx="799288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68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1.ozone.ru/s3/multimedia-8/6004083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299" y="1916832"/>
            <a:ext cx="595419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6346" y="476672"/>
            <a:ext cx="607409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smtClean="0"/>
              <a:t>Гримом называют и сами краски, </a:t>
            </a:r>
          </a:p>
          <a:p>
            <a:r>
              <a:rPr lang="ru-RU" sz="2600" dirty="0" smtClean="0"/>
              <a:t>использующиеся для грима.</a:t>
            </a:r>
            <a:endParaRPr lang="ru-RU" sz="2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4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1143000"/>
          </a:xfrm>
        </p:spPr>
        <p:txBody>
          <a:bodyPr/>
          <a:lstStyle/>
          <a:p>
            <a:pPr algn="ctr"/>
            <a:r>
              <a:rPr lang="ru-RU" dirty="0" smtClean="0"/>
              <a:t>Объемный грим</a:t>
            </a:r>
            <a:endParaRPr lang="ru-RU" dirty="0"/>
          </a:p>
        </p:txBody>
      </p:sp>
      <p:pic>
        <p:nvPicPr>
          <p:cNvPr id="15362" name="Picture 2" descr="https://i.pinimg.com/736x/7d/51/30/7d5130d90373dc603cf30379ac80d190--alien-makeup-movie-makeu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2766991" cy="380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i.pinimg.com/736x/ec/16/61/ec16610dd1752ce88f1492c2b3e7d3ec--cinema-makeup-school-count-ol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66527"/>
            <a:ext cx="2897560" cy="386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i.pinimg.com/originals/aa/2a/c9/aa2ac9a5d904433cb5e12340ed07037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280" y="1859022"/>
            <a:ext cx="2625207" cy="386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9384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3969149" cy="4114800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/>
              <a:t>В настоящее время понятие объёмного грима полностью отождествляется с понятием пластического грима. Пластический грим предполагает наклеивание на кожу эластичных </a:t>
            </a:r>
            <a:r>
              <a:rPr lang="ru-RU" sz="2000" dirty="0" smtClean="0"/>
              <a:t>накладок. Основа материала для изготовления пластических накладок – различные виды силикона,  латекса (как правило вспененного), желатиновые смеси, полиуретаны, и прочие эластичные материалы.</a:t>
            </a:r>
            <a:r>
              <a:rPr lang="ru-RU" sz="2000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20688"/>
            <a:ext cx="5049666" cy="30499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21088"/>
            <a:ext cx="2720946" cy="2416200"/>
          </a:xfrm>
          <a:prstGeom prst="rect">
            <a:avLst/>
          </a:prstGeom>
        </p:spPr>
      </p:pic>
      <p:pic>
        <p:nvPicPr>
          <p:cNvPr id="17410" name="Picture 2" descr="https://avatars.mds.yandex.net/get-zen_doc/229614/pub_5e71cc996215c37308e1c001_5e7245209782a00adefc0641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692" y="4005064"/>
            <a:ext cx="5033621" cy="264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2522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4823"/>
            <a:ext cx="792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Грим с использованием силикона и латекса</a:t>
            </a:r>
            <a:endParaRPr lang="ru-RU" dirty="0"/>
          </a:p>
        </p:txBody>
      </p:sp>
      <p:pic>
        <p:nvPicPr>
          <p:cNvPr id="18434" name="Picture 2" descr="https://www.dancersbox.co.uk/wp-content/uploads/2019/03/zombie-liquid-latex-ammonia-free-29-57ml-1-us-fl-oz-alternative-view5_200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51493"/>
            <a:ext cx="1875756" cy="2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projects4parks.com/assets/images/ujasy/149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570" y="2492896"/>
            <a:ext cx="2290709" cy="274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i.pinimg.com/736x/43/7c/6b/437c6bb28493a5ced46c3fc821d8c1b5--halloween-makeup-halloween-ide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21088"/>
            <a:ext cx="2811281" cy="226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s://i.ytimg.com/vi/KR83QN0pxTQ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19" y="1379022"/>
            <a:ext cx="3960440" cy="22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429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https://thefrisky.com/wp-content/uploads/2018/11/16-Game-of-Thrones-Actors-Without-Makeup-sca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63539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6663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7924800" cy="4114800"/>
          </a:xfrm>
        </p:spPr>
        <p:txBody>
          <a:bodyPr>
            <a:normAutofit/>
          </a:bodyPr>
          <a:lstStyle/>
          <a:p>
            <a:r>
              <a:rPr lang="ru-RU" sz="2400" dirty="0"/>
              <a:t>Для сильного изменения лица используют объёмные наклейки и </a:t>
            </a:r>
            <a:r>
              <a:rPr lang="ru-RU" sz="2400" dirty="0" err="1"/>
              <a:t>налепки</a:t>
            </a:r>
            <a:r>
              <a:rPr lang="ru-RU" sz="2400" dirty="0"/>
              <a:t>. Из цветного пластыря гуммоза делают </a:t>
            </a:r>
            <a:r>
              <a:rPr lang="ru-RU" sz="2400" dirty="0" err="1"/>
              <a:t>налепки</a:t>
            </a:r>
            <a:r>
              <a:rPr lang="ru-RU" sz="2400" dirty="0"/>
              <a:t> на нос. Наклейки из ваты, марли, трикотажа и крепа применяют для утолщения шеи, щёк и подбородка. Также материалом для </a:t>
            </a:r>
            <a:r>
              <a:rPr lang="ru-RU" sz="2400" dirty="0" err="1"/>
              <a:t>налепок</a:t>
            </a:r>
            <a:r>
              <a:rPr lang="ru-RU" sz="2400" dirty="0"/>
              <a:t> служит и губчатая резина.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99"/>
          <a:stretch/>
        </p:blipFill>
        <p:spPr>
          <a:xfrm>
            <a:off x="3639816" y="2991420"/>
            <a:ext cx="5328592" cy="2960601"/>
          </a:xfrm>
          <a:prstGeom prst="rect">
            <a:avLst/>
          </a:prstGeom>
        </p:spPr>
      </p:pic>
      <p:pic>
        <p:nvPicPr>
          <p:cNvPr id="24578" name="Picture 2" descr="https://i.pinimg.com/736x/5f/50/29/5f5029a41a9d7b9a65e9725c0a8de5cb--prosthetic-makeup-special-effec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86417"/>
            <a:ext cx="3312368" cy="296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126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4320"/>
            <a:ext cx="79248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Мужской театральный грим.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25242"/>
            <a:ext cx="7924800" cy="192769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Чтобы </a:t>
            </a:r>
            <a:r>
              <a:rPr lang="ru-RU" sz="2000" dirty="0"/>
              <a:t>лицо мужчины актера не смотрелось слишком бледно под светом театральных ярких софитов, </a:t>
            </a:r>
            <a:r>
              <a:rPr lang="ru-RU" sz="2000" dirty="0" smtClean="0"/>
              <a:t>нужно сделать </a:t>
            </a:r>
            <a:r>
              <a:rPr lang="ru-RU" sz="2000" dirty="0"/>
              <a:t>акцент цветом на губах и щеках. Щеки можно выделить при помощи румян, на губы нанести тон, чуть темнее, чем естественный цвет губ актера. Под помаду </a:t>
            </a:r>
            <a:r>
              <a:rPr lang="ru-RU" sz="2000" dirty="0" smtClean="0"/>
              <a:t>положить </a:t>
            </a:r>
            <a:r>
              <a:rPr lang="ru-RU" sz="2000" dirty="0"/>
              <a:t>слой карандашом, чтобы макияж губ смог «простоять» весь спектакль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982642"/>
            <a:ext cx="4836724" cy="322448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672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226112" cy="792088"/>
          </a:xfrm>
        </p:spPr>
        <p:txBody>
          <a:bodyPr/>
          <a:lstStyle/>
          <a:p>
            <a:pPr algn="ctr"/>
            <a:r>
              <a:rPr lang="ru-RU" dirty="0"/>
              <a:t>Постижёрные изделия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944" y="834707"/>
            <a:ext cx="7955280" cy="406908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Особая </a:t>
            </a:r>
            <a:r>
              <a:rPr lang="ru-RU" sz="2000" dirty="0"/>
              <a:t>и очень важная отрасль грима это изготовление постижёрных изделий (</a:t>
            </a:r>
            <a:r>
              <a:rPr lang="ru-RU" sz="2000" dirty="0" err="1"/>
              <a:t>постижей</a:t>
            </a:r>
            <a:r>
              <a:rPr lang="ru-RU" sz="2000" dirty="0"/>
              <a:t>). Постижёр занимается изготовлением изделий из волос: бороды, усы, бакенбарды, парики, и прочие всевозможные накладки. Изготовление накладных усов или бород это очень кропотливый процесс, требующий большого количества времени и аккуратности. Он заключается в том, что с помощью маленького крючка на тончайший тюль навязываются волосы почти на каждую ячейку. Этот процесс называется «</a:t>
            </a:r>
            <a:r>
              <a:rPr lang="ru-RU" sz="2000" dirty="0" err="1"/>
              <a:t>тамбуровка</a:t>
            </a:r>
            <a:r>
              <a:rPr lang="ru-RU" sz="2000" dirty="0"/>
              <a:t>» (</a:t>
            </a:r>
            <a:r>
              <a:rPr lang="ru-RU" sz="2000" dirty="0" err="1"/>
              <a:t>ventilating</a:t>
            </a:r>
            <a:r>
              <a:rPr lang="ru-RU" sz="2000" dirty="0"/>
              <a:t>, </a:t>
            </a:r>
            <a:r>
              <a:rPr lang="ru-RU" sz="2000" dirty="0" err="1"/>
              <a:t>knotting</a:t>
            </a:r>
            <a:r>
              <a:rPr lang="ru-RU" sz="2000" dirty="0"/>
              <a:t>, </a:t>
            </a:r>
            <a:r>
              <a:rPr lang="ru-RU" sz="2000" dirty="0" err="1"/>
              <a:t>tamburering</a:t>
            </a:r>
            <a:r>
              <a:rPr lang="ru-RU" sz="2000" dirty="0"/>
              <a:t>). Парики делаются чаще всего с использованием </a:t>
            </a:r>
            <a:r>
              <a:rPr lang="ru-RU" sz="2000" dirty="0" err="1"/>
              <a:t>треса</a:t>
            </a:r>
            <a:r>
              <a:rPr lang="ru-RU" sz="2000" dirty="0"/>
              <a:t> шнура из особым образом сплетённых волос. </a:t>
            </a:r>
            <a:r>
              <a:rPr lang="ru-RU" sz="2000" dirty="0" err="1"/>
              <a:t>Трес</a:t>
            </a:r>
            <a:r>
              <a:rPr lang="ru-RU" sz="2000" dirty="0"/>
              <a:t> нашивается рядами на шапочку-основу для парика </a:t>
            </a:r>
            <a:r>
              <a:rPr lang="ru-RU" sz="2000" dirty="0" err="1"/>
              <a:t>монтюр</a:t>
            </a:r>
            <a:r>
              <a:rPr lang="ru-RU" sz="2000" dirty="0"/>
              <a:t>.</a:t>
            </a:r>
          </a:p>
        </p:txBody>
      </p:sp>
      <p:pic>
        <p:nvPicPr>
          <p:cNvPr id="23554" name="Picture 2" descr="https://avatars.mds.yandex.net/get-pdb/2108309/14258a36-c808-40e4-97e0-3fca41a7ab5c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96029"/>
            <a:ext cx="3306212" cy="182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s://www.sb.by/upload/medialibrary/121/1214f4d2cab70bd75165801e797fa6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38" y="4757009"/>
            <a:ext cx="1442828" cy="184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3677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7660" y="260648"/>
            <a:ext cx="5511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Постижёрные изделия (усы, бороды, парики) </a:t>
            </a:r>
            <a:endParaRPr lang="ru-RU" dirty="0"/>
          </a:p>
        </p:txBody>
      </p:sp>
      <p:pic>
        <p:nvPicPr>
          <p:cNvPr id="20486" name="Picture 6" descr="https://happia.ru/upload/iblock/1a9/MB0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818" y="819376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www.horovod-shop.ru/files/catalog/527/gallery/big/_sow8466_14792181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33" y="3873985"/>
            <a:ext cx="2167903" cy="282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https://i.pinimg.com/736x/22/7e/e4/227ee4ccb43d8af674f61859510a7ffd--avant-guard-silver-lin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81588"/>
            <a:ext cx="2110601" cy="281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https://i.pinimg.com/736x/3e/d6/75/3ed675325a3a5ffd8f3633af44109da4--fantasy-hairstyles-photo-instagra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4" y="3873985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 descr="https://i.pinimg.com/originals/18/87/c7/1887c706bf0539afb839d27e08f4b26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56" y="836712"/>
            <a:ext cx="3694488" cy="277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221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319906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smtClean="0"/>
              <a:t>Нанесение грима на лицо актера требует </a:t>
            </a:r>
          </a:p>
          <a:p>
            <a:r>
              <a:rPr lang="ru-RU" sz="2600" dirty="0" smtClean="0"/>
              <a:t>определенной последовательности: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п</a:t>
            </a:r>
            <a:r>
              <a:rPr lang="ru-RU" sz="2600" dirty="0" smtClean="0"/>
              <a:t>одготовка рабочего места и инструментов;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п</a:t>
            </a:r>
            <a:r>
              <a:rPr lang="ru-RU" sz="2600" dirty="0" smtClean="0"/>
              <a:t>одготовка красок;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п</a:t>
            </a:r>
            <a:r>
              <a:rPr lang="ru-RU" sz="2600" dirty="0" smtClean="0"/>
              <a:t>одготовка лица;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/>
              <a:t>Нанесение основного тона;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/>
              <a:t>Проработка основных деталей лица: брови, </a:t>
            </a:r>
          </a:p>
          <a:p>
            <a:r>
              <a:rPr lang="ru-RU" sz="2600" dirty="0"/>
              <a:t> </a:t>
            </a:r>
            <a:r>
              <a:rPr lang="ru-RU" sz="2600" dirty="0" smtClean="0"/>
              <a:t>    глаза, нос, губы, подбородок, щеки лоб и др.</a:t>
            </a:r>
          </a:p>
          <a:p>
            <a:r>
              <a:rPr lang="ru-RU" sz="2600" dirty="0" smtClean="0"/>
              <a:t>Так формируется образ.</a:t>
            </a:r>
            <a:endParaRPr lang="ru-RU" sz="2600" dirty="0"/>
          </a:p>
        </p:txBody>
      </p:sp>
      <p:pic>
        <p:nvPicPr>
          <p:cNvPr id="21506" name="Picture 2" descr="https://avatars.mds.yandex.net/get-pdb/28866/d2275ca4-a197-4424-9c16-ae988b9169cd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776936" cy="270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costmart.ru/wp-content/uploads/2018/4738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0" y="4036423"/>
            <a:ext cx="4015632" cy="267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448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932" y="44624"/>
            <a:ext cx="8442136" cy="1293028"/>
          </a:xfrm>
        </p:spPr>
        <p:txBody>
          <a:bodyPr/>
          <a:lstStyle/>
          <a:p>
            <a:pPr algn="ctr"/>
            <a:r>
              <a:rPr lang="ru-RU" dirty="0" smtClean="0"/>
              <a:t>Правила нанесения грима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" y="980728"/>
            <a:ext cx="7955280" cy="406908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Некоторые правила нанесения грима, которые легли в основу сценического макияжа, могут пригодиться не только гримерам в профессиональных театральных труппах, а и тем, кто занимается в школьных либо любительских театрах. П</a:t>
            </a:r>
            <a:r>
              <a:rPr lang="ru-RU" sz="2400" dirty="0" smtClean="0"/>
              <a:t>режде </a:t>
            </a:r>
            <a:r>
              <a:rPr lang="ru-RU" sz="2400" dirty="0"/>
              <a:t>чем узнать, как гримировать актера и подготовить его к появлению во всей красе на публике, надо подготовить лицо для театрального макияжа, чтобы избежать нежелательной аллергической реакции и прочих возможных последствий.</a:t>
            </a:r>
          </a:p>
        </p:txBody>
      </p:sp>
      <p:pic>
        <p:nvPicPr>
          <p:cNvPr id="22530" name="Picture 2" descr="https://i1.wp.com/gidpokraske.ru/wp-content/uploads/2017/08/574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2914515" cy="194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avatars.mds.yandex.net/get-pdb/28866/3516bd17-75ce-422c-ac5e-853445c6b7cf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85" y="4725144"/>
            <a:ext cx="1800200" cy="194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37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originals/82/6e/34/826e3435296fa49f909838af3a2c99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976664" cy="448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2" y="62068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Грим играет огромную роль в спектакле, </a:t>
            </a:r>
            <a:r>
              <a:rPr lang="ru-RU" dirty="0" smtClean="0"/>
              <a:t>празднике, представлении</a:t>
            </a:r>
            <a:r>
              <a:rPr lang="ru-RU" dirty="0"/>
              <a:t>. </a:t>
            </a:r>
          </a:p>
          <a:p>
            <a:pPr algn="just"/>
            <a:r>
              <a:rPr lang="ru-RU" dirty="0"/>
              <a:t>Он является одним из ведущих компонентов образа и </a:t>
            </a:r>
          </a:p>
          <a:p>
            <a:pPr algn="just"/>
            <a:r>
              <a:rPr lang="ru-RU" dirty="0"/>
              <a:t>помогает раскрыть характер роли актера.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5303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377940" cy="1293028"/>
          </a:xfrm>
        </p:spPr>
        <p:txBody>
          <a:bodyPr/>
          <a:lstStyle/>
          <a:p>
            <a:r>
              <a:rPr lang="ru-RU" dirty="0" smtClean="0"/>
              <a:t>ПОДГОТОВКА ЛИЦА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7955280" cy="187220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Повседневный и сценический грим – две кардинально разные вещи. Поэтому, прежде чем приступить к нанесению театрального грима, </a:t>
            </a:r>
            <a:r>
              <a:rPr lang="ru-RU" dirty="0" smtClean="0"/>
              <a:t>специалисты </a:t>
            </a:r>
            <a:r>
              <a:rPr lang="ru-RU" dirty="0"/>
              <a:t>рекомендуют полностью очистить кожу лица.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016" y="3062953"/>
            <a:ext cx="3456384" cy="335943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17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7" y="0"/>
            <a:ext cx="6377940" cy="1293028"/>
          </a:xfrm>
        </p:spPr>
        <p:txBody>
          <a:bodyPr/>
          <a:lstStyle/>
          <a:p>
            <a:r>
              <a:rPr lang="ru-RU" dirty="0" smtClean="0"/>
              <a:t>ПОДГОТОВКА ЛИЦА</a:t>
            </a:r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124744"/>
            <a:ext cx="835821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Уберите волосы с лица при помощи заколок или повязки на голову;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/>
              <a:t> </a:t>
            </a:r>
            <a:r>
              <a:rPr lang="ru-RU" sz="2400" dirty="0" smtClean="0"/>
              <a:t>Умойтесь </a:t>
            </a:r>
            <a:r>
              <a:rPr lang="ru-RU" sz="2400" dirty="0"/>
              <a:t>мягким мылом, либо очистите кожу при помощи пенки для </a:t>
            </a:r>
            <a:r>
              <a:rPr lang="ru-RU" sz="2400" dirty="0" smtClean="0"/>
              <a:t>умывания или салфетки;</a:t>
            </a:r>
            <a:endParaRPr lang="ru-RU" sz="2400" dirty="0"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Нанести питательный крем на лицо;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Наложить на лицо основу - тональный крем, с помощью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спонжа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(поролона) или кисти.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26626" name="Picture 2" descr="https://mtdata.ru/u5/photo25B9/20406384761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52539"/>
            <a:ext cx="3437112" cy="257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3444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7924800" cy="1143000"/>
          </a:xfrm>
        </p:spPr>
        <p:txBody>
          <a:bodyPr/>
          <a:lstStyle/>
          <a:p>
            <a:pPr algn="ctr"/>
            <a:r>
              <a:rPr lang="ru-RU" dirty="0" smtClean="0"/>
              <a:t>ОСНОВА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640960" cy="25202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/>
              <a:t>Следующим правилом нанесения грима является наложение основы. Ее нужно растушевывать по направлению к шее. Твердую по консистенции основу можно смягчить, слегка увлажнив смоченной в воде губкой. Если «по роли» цвет кожи у актера темнее, чем на самом деле, то основой покрываются все открытые участки кожи, порой, даже руки. Для создания теней и бликов, очень актуальных для сценического макияжа, скомбинируйте более темный и более светлый тона основы, подчеркните контуры лица. Также при помощи бликов можно изменять форму лица, визуально удлинить нос, и добиться других </a:t>
            </a:r>
            <a:r>
              <a:rPr lang="ru-RU" sz="1800" dirty="0" smtClean="0"/>
              <a:t>эффектов. И можно наносить грим.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971691"/>
            <a:ext cx="2472556" cy="3589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1" y="2988722"/>
            <a:ext cx="5818952" cy="3559259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5271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gym1505.ru/sites/default/files/news/grim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176464" cy="522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9872" y="476672"/>
            <a:ext cx="3235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Образцы грима для детей</a:t>
            </a:r>
            <a:endParaRPr lang="ru-RU" dirty="0"/>
          </a:p>
        </p:txBody>
      </p:sp>
      <p:pic>
        <p:nvPicPr>
          <p:cNvPr id="25602" name="Picture 2" descr="https://www.vl.ru/afisha/uploads/events/ec7/41516_big.jpeg?v=14927612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15062"/>
            <a:ext cx="3960440" cy="525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5006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088"/>
            <a:ext cx="7200800" cy="762000"/>
          </a:xfrm>
        </p:spPr>
        <p:txBody>
          <a:bodyPr>
            <a:normAutofit/>
          </a:bodyPr>
          <a:lstStyle/>
          <a:p>
            <a:pPr lvl="0"/>
            <a:r>
              <a:rPr lang="ru-RU" sz="4400" b="1" cap="none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№ </a:t>
            </a:r>
            <a:r>
              <a:rPr lang="ru-RU" sz="4400" b="1" cap="none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 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cap="none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Эскиз грима»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028654"/>
            <a:ext cx="4214810" cy="235688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Учитывая особенности лица на эскизе  подобрать роль и нарисовать эскиз грима актера по желанию.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2338" y="5733256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Эскиз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грима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1028" name="Picture 4" descr="https://i.pinimg.com/originals/33/0e/42/330e42811cf752296d53a5813251f6e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97" y="762000"/>
            <a:ext cx="372676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96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64477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№ 2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Наложение грима»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464477" y="1215718"/>
            <a:ext cx="80010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Разделитесь по группам по три человека. Определитесь, кто будет актер, кто гример 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кто ассистент гримера.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Командная работа. Нанесите грим,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соблюдая все правила.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s://i.pinimg.com/736x/7c/be/69/7cbe69bccf860a88aa03930780dc68a8--creative-makeup-face-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62487"/>
            <a:ext cx="2213367" cy="295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fishki.net/upload/post/201404/29/1265028/2_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18813"/>
            <a:ext cx="2017032" cy="302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8755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260648"/>
            <a:ext cx="83582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Итак, вспомним правила наложения грима: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Уберите волосы с лица при помощи заколок или повязки на голову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Очистить кожу салфеткой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Нанести питательный крем на лицо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Наложить на лицо основу - тональный крем, с помощью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спонжа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(поролона) или кисти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теперь «гример» и «ассистент» наносит грим «актеру».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s://sc01.alicdn.com/kf/HTB16QcuOFXXXXcjaXXXq6xXFXXXm/225310451/HTB16QcuOFXXXXcjaXXXq6xXFXXX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11635"/>
            <a:ext cx="2740968" cy="27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4tololo.ru/sites/default/files/images/201324111700113227.jpg?itok=wifiw9p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99730"/>
            <a:ext cx="1794370" cy="269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2666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908720"/>
            <a:ext cx="5004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alibri" pitchFamily="34" charset="0"/>
                <a:cs typeface="Times New Roman" pitchFamily="18" charset="0"/>
              </a:rPr>
              <a:t>По окончании работы сделайте фото</a:t>
            </a:r>
          </a:p>
        </p:txBody>
      </p:sp>
      <p:pic>
        <p:nvPicPr>
          <p:cNvPr id="4098" name="Picture 2" descr="https://i.pinimg.com/736x/e3/97/82/e39782e852b95e73fd75ab0dcc6e2f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76" y="1700808"/>
            <a:ext cx="351399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7031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048000"/>
            <a:ext cx="4953000" cy="809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Творческих успехов!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02820" y="4194406"/>
            <a:ext cx="63578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В создании презентации были использованы материалы из </a:t>
            </a:r>
            <a:r>
              <a:rPr lang="ru-RU" sz="1200" dirty="0" err="1" smtClean="0"/>
              <a:t>интернет-ресурсов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0241" y="4808183"/>
            <a:ext cx="6120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1400" u="sng" dirty="0">
                <a:solidFill>
                  <a:srgbClr val="0000FF"/>
                </a:solidFill>
                <a:latin typeface="Century Gothic" panose="020B0502020202020204" pitchFamily="34" charset="0"/>
                <a:ea typeface="Times New Roman" panose="02020603050405020304" pitchFamily="18" charset="0"/>
                <a:hlinkClick r:id="rId2"/>
              </a:rPr>
              <a:t>http://videoforme.ru/wiki/grim-i-makiyazh/teatralnyj-grim-sekrety</a:t>
            </a:r>
            <a:r>
              <a:rPr lang="ru-RU" sz="1400" dirty="0"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1400" u="sng" dirty="0">
                <a:solidFill>
                  <a:srgbClr val="0000FF"/>
                </a:solidFill>
                <a:latin typeface="Century Gothic" panose="020B0502020202020204" pitchFamily="34" charset="0"/>
                <a:ea typeface="Times New Roman" panose="02020603050405020304" pitchFamily="18" charset="0"/>
                <a:hlinkClick r:id="rId3"/>
              </a:rPr>
              <a:t>https://grimshop.ru/zhirnyy-grim/</a:t>
            </a:r>
            <a:endParaRPr lang="ru-RU" sz="14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1400" u="sng" dirty="0">
                <a:solidFill>
                  <a:srgbClr val="0000FF"/>
                </a:solidFill>
                <a:latin typeface="Century Gothic" panose="020B0502020202020204" pitchFamily="34" charset="0"/>
                <a:ea typeface="Times New Roman" panose="02020603050405020304" pitchFamily="18" charset="0"/>
                <a:hlinkClick r:id="rId4"/>
              </a:rPr>
              <a:t>http://ja-rastu.ru/all/312-detskiy-grim.html</a:t>
            </a:r>
            <a:endParaRPr lang="ru-RU" sz="14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53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4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театрального грима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225" y="795536"/>
            <a:ext cx="7924800" cy="411480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История грима уходит корнями в далекие времена, когда наши предки во время обрядов, должны были преображаться. В древности актеры так разрисовывали свои лица, что внешне становились похожи на маски. </a:t>
            </a:r>
          </a:p>
        </p:txBody>
      </p:sp>
      <p:pic>
        <p:nvPicPr>
          <p:cNvPr id="3074" name="Picture 2" descr="http://www.3dmir.ru/zbrush/dead-silence-sto/1_clip_image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149" y="3007620"/>
            <a:ext cx="3857094" cy="308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ytimg.com/vi/L56iEHRDOV8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r="9306"/>
          <a:stretch/>
        </p:blipFill>
        <p:spPr bwMode="auto">
          <a:xfrm>
            <a:off x="395536" y="2996952"/>
            <a:ext cx="445847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160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7924800" cy="4114800"/>
          </a:xfrm>
        </p:spPr>
        <p:txBody>
          <a:bodyPr/>
          <a:lstStyle/>
          <a:p>
            <a:pPr algn="just"/>
            <a:r>
              <a:rPr lang="ru-RU" dirty="0"/>
              <a:t> </a:t>
            </a:r>
            <a:r>
              <a:rPr lang="ru-RU" sz="2400" dirty="0"/>
              <a:t>В Древней Греции актеры вместо грима использовали маски, но они не могли передать полноту чувств, поэтому со временем от масок отказались и начали гримироваться.</a:t>
            </a:r>
          </a:p>
        </p:txBody>
      </p:sp>
      <p:pic>
        <p:nvPicPr>
          <p:cNvPr id="2050" name="Picture 2" descr="https://avatars.mds.yandex.net/get-pdb/2809981/8f5bab49-2deb-4c22-a22d-d059b847f0f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91488"/>
            <a:ext cx="5112567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054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7924800" cy="2880320"/>
          </a:xfrm>
        </p:spPr>
        <p:txBody>
          <a:bodyPr/>
          <a:lstStyle/>
          <a:p>
            <a:pPr algn="just"/>
            <a:r>
              <a:rPr lang="ru-RU" dirty="0"/>
              <a:t>В средние века скоморохи, жонглёры, актеры разрисовывали свои лица сажей, соком растений. В каждую театральную эпоху(классицизм, романтизм, реализм) - использовали свою технику грима и таким образом совершенствовали его. Чтобы умело загримироваться, актер должен изучить своё лицо, знать расположение мышц, складки, выпуклости.  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628800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</p:txBody>
      </p:sp>
      <p:pic>
        <p:nvPicPr>
          <p:cNvPr id="3074" name="Picture 2" descr="https://mtdata.ru/u24/photo4EE1/20593138576-0/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r="3350" b="9661"/>
          <a:stretch/>
        </p:blipFill>
        <p:spPr bwMode="auto">
          <a:xfrm>
            <a:off x="595754" y="2780928"/>
            <a:ext cx="3960440" cy="269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5754" y="5733256"/>
            <a:ext cx="39597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Кожаные маски скоморохов из Новгорода 12 в. </a:t>
            </a:r>
            <a:endParaRPr lang="ru-RU" sz="1200" dirty="0"/>
          </a:p>
        </p:txBody>
      </p:sp>
      <p:pic>
        <p:nvPicPr>
          <p:cNvPr id="3076" name="Picture 4" descr="https://sun9-28.userapi.com/c855636/v855636642/1e79d9/QYgvR5aqK_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150" y="2731931"/>
            <a:ext cx="3384376" cy="340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82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4901" y="980728"/>
            <a:ext cx="7315200" cy="1428760"/>
          </a:xfrm>
        </p:spPr>
        <p:txBody>
          <a:bodyPr/>
          <a:lstStyle/>
          <a:p>
            <a:pPr algn="just"/>
            <a:r>
              <a:rPr lang="ru-RU" sz="2400" dirty="0" smtClean="0"/>
              <a:t>   Особенность китайского, индийского и японского и других  театров Востока - характерный яркий грим. </a:t>
            </a:r>
            <a:endParaRPr lang="ru-RU" sz="2400" dirty="0"/>
          </a:p>
        </p:txBody>
      </p:sp>
      <p:pic>
        <p:nvPicPr>
          <p:cNvPr id="11266" name="Picture 2" descr="C:\Documents and Settings\Марина\Рабочий стол\грим\beijing-opera-8873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2404201"/>
            <a:ext cx="6552728" cy="3943551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2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623894" y="764704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Идеализированный, обобщённый грим был создан театром </a:t>
            </a:r>
            <a:r>
              <a:rPr lang="ru-RU" dirty="0" smtClean="0">
                <a:hlinkClick r:id="rId2" tooltip="Классицизм"/>
              </a:rPr>
              <a:t>классицизма</a:t>
            </a:r>
            <a:r>
              <a:rPr lang="ru-RU" dirty="0" smtClean="0"/>
              <a:t>. Во 2-й половине XVIII века делались попытки придать гриму большую характерность, индивидуальную выразительность</a:t>
            </a:r>
            <a:endParaRPr lang="ru-RU" dirty="0"/>
          </a:p>
        </p:txBody>
      </p:sp>
      <p:pic>
        <p:nvPicPr>
          <p:cNvPr id="6" name="Picture 2" descr="C:\Documents and Settings\Марина\Рабочий стол\грим\Грим в работе над ролью придавал. Вражья сила. К. С. Станиславск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80" y="2420888"/>
            <a:ext cx="5636829" cy="361884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75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997</TotalTime>
  <Words>1854</Words>
  <Application>Microsoft Office PowerPoint</Application>
  <PresentationFormat>Экран (4:3)</PresentationFormat>
  <Paragraphs>169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3" baseType="lpstr">
      <vt:lpstr>Arial</vt:lpstr>
      <vt:lpstr>Calibri</vt:lpstr>
      <vt:lpstr>Century Gothic</vt:lpstr>
      <vt:lpstr>Times New Roman</vt:lpstr>
      <vt:lpstr>След самолета</vt:lpstr>
      <vt:lpstr>Искусство грима</vt:lpstr>
      <vt:lpstr>Что такое грим?</vt:lpstr>
      <vt:lpstr>Презентация PowerPoint</vt:lpstr>
      <vt:lpstr>Презентация PowerPoint</vt:lpstr>
      <vt:lpstr>История театрального грима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Искусство грима в кино</vt:lpstr>
      <vt:lpstr>Презентация PowerPoint</vt:lpstr>
      <vt:lpstr>Презентация PowerPoint</vt:lpstr>
      <vt:lpstr>Виды грима. </vt:lpstr>
      <vt:lpstr>Презентация PowerPoint</vt:lpstr>
      <vt:lpstr>Живописный грим</vt:lpstr>
      <vt:lpstr>Живописный грим</vt:lpstr>
      <vt:lpstr>Презентация PowerPoint</vt:lpstr>
      <vt:lpstr>Объемный грим</vt:lpstr>
      <vt:lpstr>Презентация PowerPoint</vt:lpstr>
      <vt:lpstr>Грим с использованием силикона и латекса</vt:lpstr>
      <vt:lpstr>Презентация PowerPoint</vt:lpstr>
      <vt:lpstr>Презентация PowerPoint</vt:lpstr>
      <vt:lpstr>Мужской театральный грим. </vt:lpstr>
      <vt:lpstr>Постижёрные изделия </vt:lpstr>
      <vt:lpstr>Презентация PowerPoint</vt:lpstr>
      <vt:lpstr>Презентация PowerPoint</vt:lpstr>
      <vt:lpstr>Правила нанесения грима</vt:lpstr>
      <vt:lpstr>ПОДГОТОВКА ЛИЦА</vt:lpstr>
      <vt:lpstr>ПОДГОТОВКА ЛИЦА</vt:lpstr>
      <vt:lpstr>ОСНОВА</vt:lpstr>
      <vt:lpstr>Презентация PowerPoint</vt:lpstr>
      <vt:lpstr>Задание № 1  «Эскиз грима»</vt:lpstr>
      <vt:lpstr>Презентация PowerPoint</vt:lpstr>
      <vt:lpstr>Презентация PowerPoint</vt:lpstr>
      <vt:lpstr>Презентация PowerPoint</vt:lpstr>
      <vt:lpstr>Творческих успехов!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грима.</dc:title>
  <dc:creator>Инна Михайловна</dc:creator>
  <cp:lastModifiedBy>Пользователь Windows</cp:lastModifiedBy>
  <cp:revision>69</cp:revision>
  <dcterms:created xsi:type="dcterms:W3CDTF">2019-10-06T17:47:44Z</dcterms:created>
  <dcterms:modified xsi:type="dcterms:W3CDTF">2021-11-26T06:18:11Z</dcterms:modified>
</cp:coreProperties>
</file>