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95" r:id="rId4"/>
    <p:sldId id="28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6" r:id="rId15"/>
    <p:sldId id="269" r:id="rId16"/>
    <p:sldId id="271" r:id="rId17"/>
    <p:sldId id="270" r:id="rId18"/>
    <p:sldId id="272" r:id="rId19"/>
    <p:sldId id="273" r:id="rId20"/>
    <p:sldId id="274" r:id="rId21"/>
    <p:sldId id="275" r:id="rId22"/>
    <p:sldId id="276" r:id="rId23"/>
    <p:sldId id="278" r:id="rId24"/>
    <p:sldId id="279" r:id="rId25"/>
    <p:sldId id="280" r:id="rId26"/>
    <p:sldId id="300" r:id="rId27"/>
    <p:sldId id="285" r:id="rId28"/>
    <p:sldId id="281" r:id="rId29"/>
    <p:sldId id="282" r:id="rId30"/>
    <p:sldId id="283" r:id="rId31"/>
    <p:sldId id="286" r:id="rId32"/>
    <p:sldId id="288" r:id="rId33"/>
    <p:sldId id="289" r:id="rId34"/>
    <p:sldId id="290" r:id="rId35"/>
    <p:sldId id="291" r:id="rId36"/>
    <p:sldId id="292" r:id="rId37"/>
    <p:sldId id="293" r:id="rId38"/>
    <p:sldId id="296" r:id="rId39"/>
    <p:sldId id="297" r:id="rId40"/>
    <p:sldId id="298" r:id="rId41"/>
    <p:sldId id="299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4863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7B5C6-7AA6-4CAF-8DEC-830ABA0F067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1BB9E-F4A2-4892-A701-C64A7BC4C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38" y="153034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FF"/>
                </a:solidFill>
              </a:rPr>
              <a:t/>
            </a:r>
            <a:br>
              <a:rPr lang="ru-RU" b="1" i="1" dirty="0" smtClean="0">
                <a:solidFill>
                  <a:srgbClr val="FF00FF"/>
                </a:solidFill>
              </a:rPr>
            </a:br>
            <a:r>
              <a:rPr lang="ru-RU" b="1" i="1" dirty="0" smtClean="0">
                <a:solidFill>
                  <a:srgbClr val="FF00FF"/>
                </a:solidFill>
              </a:rPr>
              <a:t>«Сборник словарных слов и приёмы их  запоминания в 3 </a:t>
            </a:r>
            <a:r>
              <a:rPr lang="ru-RU" b="1" i="1" smtClean="0">
                <a:solidFill>
                  <a:srgbClr val="FF00FF"/>
                </a:solidFill>
              </a:rPr>
              <a:t>классе </a:t>
            </a:r>
            <a:r>
              <a:rPr lang="ru-RU" b="1" i="1" smtClean="0">
                <a:solidFill>
                  <a:srgbClr val="FF00FF"/>
                </a:solidFill>
              </a:rPr>
              <a:t> </a:t>
            </a:r>
            <a:r>
              <a:rPr lang="ru-RU" b="1" i="1" smtClean="0">
                <a:solidFill>
                  <a:srgbClr val="FF00FF"/>
                </a:solidFill>
              </a:rPr>
              <a:t>к</a:t>
            </a:r>
            <a:r>
              <a:rPr lang="ru-RU" b="1" i="1" smtClean="0">
                <a:solidFill>
                  <a:srgbClr val="FF00FF"/>
                </a:solidFill>
              </a:rPr>
              <a:t>  </a:t>
            </a:r>
            <a:r>
              <a:rPr lang="ru-RU" b="1" i="1" dirty="0" smtClean="0">
                <a:solidFill>
                  <a:srgbClr val="FF00FF"/>
                </a:solidFill>
              </a:rPr>
              <a:t>учебнику А.В.Поляковой»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i="1" dirty="0">
              <a:solidFill>
                <a:srgbClr val="FF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4176730"/>
            <a:ext cx="3286148" cy="1752600"/>
          </a:xfrm>
        </p:spPr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</a:rPr>
              <a:t>Составила учитель начальных классов МАОУ СОШ № 49 г. Улан-Удэ</a:t>
            </a:r>
          </a:p>
          <a:p>
            <a: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</a:rPr>
              <a:t>Зубкова Н.П.</a:t>
            </a:r>
            <a:endParaRPr lang="ru-RU" sz="1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48639"/>
                </a:solidFill>
              </a:rPr>
              <a:t>Закрепление:</a:t>
            </a:r>
            <a:br>
              <a:rPr lang="ru-RU" sz="2800" b="1" dirty="0" smtClean="0">
                <a:solidFill>
                  <a:srgbClr val="048639"/>
                </a:solidFill>
              </a:rPr>
            </a:br>
            <a:r>
              <a:rPr lang="ru-RU" sz="2800" b="1" dirty="0" smtClean="0">
                <a:solidFill>
                  <a:srgbClr val="048639"/>
                </a:solidFill>
              </a:rPr>
              <a:t>Вставьте словарные слова 3 группы в текст.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861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Железнодорожный …………………  ,голосистый   ………………    ,российский ……………………….,</a:t>
            </a:r>
          </a:p>
          <a:p>
            <a:pPr>
              <a:buNone/>
            </a:pPr>
            <a:r>
              <a:rPr lang="ru-RU" dirty="0" smtClean="0"/>
              <a:t>высокая     …………   ,длинная  ……………  ,</a:t>
            </a:r>
          </a:p>
          <a:p>
            <a:pPr>
              <a:buNone/>
            </a:pPr>
            <a:r>
              <a:rPr lang="ru-RU" dirty="0" smtClean="0"/>
              <a:t>главная   ………………….  ,школьный   ………………………. ,стеклянный    ………………….  ,</a:t>
            </a:r>
          </a:p>
          <a:p>
            <a:pPr>
              <a:buNone/>
            </a:pPr>
            <a:r>
              <a:rPr lang="ru-RU" dirty="0" smtClean="0"/>
              <a:t>становится  ………………………   .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143372" y="1385886"/>
            <a:ext cx="1643074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гон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42910" y="1885952"/>
            <a:ext cx="2357454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357818" y="1957390"/>
            <a:ext cx="2000264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фу</a:t>
            </a:r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бол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214546" y="2528894"/>
            <a:ext cx="1643074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сина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500694" y="2528894"/>
            <a:ext cx="2000264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алл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ея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2143108" y="3071810"/>
            <a:ext cx="1928826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714348" y="3571876"/>
            <a:ext cx="3214710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журный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786446" y="3600464"/>
            <a:ext cx="2786082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квар</a:t>
            </a:r>
            <a:r>
              <a:rPr lang="ru-RU" sz="4400" b="1" dirty="0" smtClean="0">
                <a:solidFill>
                  <a:srgbClr val="FF0000"/>
                </a:solidFill>
              </a:rPr>
              <a:t>и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ум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2714612" y="4243406"/>
            <a:ext cx="2786082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щ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котн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4 группа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82904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к..</a:t>
            </a:r>
            <a:r>
              <a:rPr lang="ru-RU" sz="4400" b="1" dirty="0" err="1" smtClean="0"/>
              <a:t>ртоф</a:t>
            </a:r>
            <a:r>
              <a:rPr lang="ru-RU" sz="4400" b="1" dirty="0" smtClean="0"/>
              <a:t>…ль</a:t>
            </a:r>
          </a:p>
          <a:p>
            <a:pPr>
              <a:buNone/>
            </a:pPr>
            <a:r>
              <a:rPr lang="ru-RU" sz="4400" b="1" dirty="0" smtClean="0"/>
              <a:t>п..м..</a:t>
            </a:r>
            <a:r>
              <a:rPr lang="ru-RU" sz="4400" b="1" dirty="0" err="1" smtClean="0"/>
              <a:t>дор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ур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жай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л….ко</a:t>
            </a:r>
          </a:p>
          <a:p>
            <a:pPr>
              <a:buNone/>
            </a:pPr>
            <a:r>
              <a:rPr lang="ru-RU" sz="4400" b="1" dirty="0" smtClean="0"/>
              <a:t>б…</a:t>
            </a:r>
            <a:r>
              <a:rPr lang="ru-RU" sz="4400" b="1" dirty="0" err="1" smtClean="0"/>
              <a:t>бл</a:t>
            </a:r>
            <a:r>
              <a:rPr lang="ru-RU" sz="4400" b="1" dirty="0" smtClean="0"/>
              <a:t>…..</a:t>
            </a:r>
            <a:r>
              <a:rPr lang="ru-RU" sz="4400" b="1" dirty="0" err="1" smtClean="0"/>
              <a:t>тека</a:t>
            </a:r>
            <a:endParaRPr lang="ru-RU" sz="4400" b="1" dirty="0" smtClean="0"/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643438" y="1571612"/>
            <a:ext cx="364333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ртира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ябрь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з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лкон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00166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71472" y="164305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071670" y="164305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071670" y="235743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71472" y="243996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285852" y="2428868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85918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928662" y="322578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500166" y="394016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00034" y="3929066"/>
            <a:ext cx="1143008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ег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643174" y="47148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571604" y="4786322"/>
            <a:ext cx="1143008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42910" y="4868858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072198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029232" y="157161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286380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857752" y="243996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857752" y="307181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786446" y="322578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857884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4857752" y="401160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572132" y="472598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814918" y="4868858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048639"/>
                </a:solidFill>
              </a:rPr>
              <a:t>Закрепление: Подбери однокоренные прилагательные  к словам 4 группы:</a:t>
            </a:r>
            <a:endParaRPr lang="ru-RU" sz="3200" b="1" dirty="0">
              <a:solidFill>
                <a:srgbClr val="048639"/>
              </a:solidFill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471858" cy="4114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к..</a:t>
            </a:r>
            <a:r>
              <a:rPr lang="ru-RU" sz="4400" b="1" dirty="0" err="1" smtClean="0"/>
              <a:t>ртоф</a:t>
            </a:r>
            <a:r>
              <a:rPr lang="ru-RU" sz="4400" b="1" dirty="0" smtClean="0"/>
              <a:t>…ль</a:t>
            </a:r>
          </a:p>
          <a:p>
            <a:pPr>
              <a:buNone/>
            </a:pPr>
            <a:r>
              <a:rPr lang="ru-RU" sz="4400" b="1" dirty="0" smtClean="0"/>
              <a:t>п..м..</a:t>
            </a:r>
            <a:r>
              <a:rPr lang="ru-RU" sz="4400" b="1" dirty="0" err="1" smtClean="0"/>
              <a:t>дор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ур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жай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л…</a:t>
            </a:r>
            <a:r>
              <a:rPr lang="ru-RU" sz="4400" b="1" dirty="0" err="1" smtClean="0"/>
              <a:t>гко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б…</a:t>
            </a:r>
            <a:r>
              <a:rPr lang="ru-RU" sz="4400" b="1" dirty="0" err="1" smtClean="0"/>
              <a:t>бл</a:t>
            </a:r>
            <a:r>
              <a:rPr lang="ru-RU" sz="4400" b="1" dirty="0" smtClean="0"/>
              <a:t>…..</a:t>
            </a:r>
            <a:r>
              <a:rPr lang="ru-RU" sz="4400" b="1" dirty="0" err="1" smtClean="0"/>
              <a:t>тека</a:t>
            </a:r>
            <a:endParaRPr lang="ru-RU" sz="4400" b="1" dirty="0" smtClean="0"/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500430" y="1643050"/>
            <a:ext cx="45720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ртоф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ь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ный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000364" y="2428868"/>
            <a:ext cx="45720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lang="ru-RU" sz="4400" b="1" dirty="0" smtClean="0"/>
              <a:t>п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/>
              <a:t>м</a:t>
            </a:r>
            <a:r>
              <a:rPr lang="ru-RU" sz="4400" b="1" dirty="0" smtClean="0">
                <a:solidFill>
                  <a:srgbClr val="FF0000"/>
                </a:solidFill>
              </a:rPr>
              <a:t>и</a:t>
            </a:r>
            <a:r>
              <a:rPr lang="ru-RU" sz="4400" b="1" dirty="0" smtClean="0"/>
              <a:t>дор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ный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500298" y="3214686"/>
            <a:ext cx="45720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-ур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жайный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071670" y="4000504"/>
            <a:ext cx="45720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-лё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500430" y="4857760"/>
            <a:ext cx="45720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бл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ио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ый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48639"/>
                </a:solidFill>
              </a:rPr>
              <a:t>Закрепление: Подбери однокоренные прилагательные  к словам 4 группы:</a:t>
            </a:r>
            <a:endParaRPr lang="ru-RU" sz="3200" dirty="0"/>
          </a:p>
        </p:txBody>
      </p:sp>
      <p:sp>
        <p:nvSpPr>
          <p:cNvPr id="4" name="Содержимое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29717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ртира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4400" b="1" dirty="0" err="1" smtClean="0"/>
              <a:t>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ябрь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4400" b="1" dirty="0" err="1" smtClean="0"/>
              <a:t>з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4400" b="1" dirty="0" smtClean="0"/>
              <a:t>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лкон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4400" b="1" dirty="0" smtClean="0"/>
              <a:t>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928926" y="1571612"/>
            <a:ext cx="45720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-кв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ртирный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500298" y="2357430"/>
            <a:ext cx="45720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оя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брьский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428860" y="3214686"/>
            <a:ext cx="45720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шний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357422" y="4000504"/>
            <a:ext cx="3071834" cy="78581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лконный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285984" y="4786322"/>
            <a:ext cx="3571900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lang="ru-RU" sz="4400" b="1" dirty="0" smtClean="0"/>
              <a:t>б</a:t>
            </a: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r>
              <a:rPr lang="ru-RU" sz="4400" b="1" dirty="0" smtClean="0"/>
              <a:t>нанов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ый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5 группа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361473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…бе</a:t>
            </a:r>
            <a:r>
              <a:rPr lang="ru-RU" sz="4400" b="1" dirty="0" smtClean="0">
                <a:solidFill>
                  <a:srgbClr val="048639"/>
                </a:solidFill>
              </a:rPr>
              <a:t>д</a:t>
            </a:r>
          </a:p>
          <a:p>
            <a:pPr>
              <a:buNone/>
            </a:pPr>
            <a:r>
              <a:rPr lang="ru-RU" sz="4400" b="1" dirty="0" smtClean="0"/>
              <a:t>уж..</a:t>
            </a:r>
            <a:r>
              <a:rPr lang="ru-RU" sz="4400" b="1" dirty="0" err="1" smtClean="0"/>
              <a:t>н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з</a:t>
            </a:r>
            <a:r>
              <a:rPr lang="ru-RU" sz="4400" b="1" dirty="0" smtClean="0"/>
              <a:t>…мл…</a:t>
            </a:r>
            <a:r>
              <a:rPr lang="ru-RU" sz="4400" b="1" dirty="0" err="1" smtClean="0"/>
              <a:t>ника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пш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ница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к…см…на..</a:t>
            </a:r>
            <a:r>
              <a:rPr lang="ru-RU" sz="4400" b="1" dirty="0" smtClean="0">
                <a:solidFill>
                  <a:srgbClr val="048639"/>
                </a:solidFill>
              </a:rPr>
              <a:t>т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43438" y="1643050"/>
            <a:ext cx="3643338" cy="4214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р..стен….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уратн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…г…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зин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рьер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йн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42976" y="142873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82" y="1571612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229709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28662" y="2428868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428860" y="308290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00034" y="3214686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571604" y="3214686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857356" y="386872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000100" y="400050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357422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00034" y="4786322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500166" y="4857760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428860" y="4786322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643570" y="157161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714876" y="1643050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286512" y="1714488"/>
            <a:ext cx="85725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857884" y="235743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857752" y="2500306"/>
            <a:ext cx="85725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кк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6500826" y="2500306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6215074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4786314" y="328612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357818" y="328612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714876" y="4071942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857884" y="400050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5715008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4857752" y="4929198"/>
            <a:ext cx="114300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асс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48639"/>
                </a:solidFill>
              </a:rPr>
              <a:t>Закрепление: Допиши предложения со словарными  словами  5 группы: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7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Папа приготовил вкусный   …..                          .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71472" y="2285992"/>
            <a:ext cx="8229600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 приготовил              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                         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71472" y="3000372"/>
            <a:ext cx="8229600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Моя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сестра собрала     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                         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28596" y="3929066"/>
            <a:ext cx="8229600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Хлеб пекут из                    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                         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71472" y="4714884"/>
            <a:ext cx="7929618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Юрий Гагарин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                         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286380" y="1571612"/>
            <a:ext cx="207170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…бед</a:t>
            </a:r>
            <a:endParaRPr kumimoji="0" lang="ru-RU" sz="4400" b="1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857752" y="2285992"/>
            <a:ext cx="207170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у</a:t>
            </a:r>
            <a:r>
              <a:rPr kumimoji="0" lang="ru-RU" sz="44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ж..</a:t>
            </a:r>
            <a:r>
              <a:rPr kumimoji="0" lang="ru-RU" sz="4400" b="1" i="0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</a:t>
            </a:r>
            <a:endParaRPr kumimoji="0" lang="ru-RU" sz="4400" b="1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143372" y="2928934"/>
            <a:ext cx="4000528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</a:t>
            </a:r>
            <a:r>
              <a:rPr kumimoji="0" lang="ru-RU" sz="44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..мл…</a:t>
            </a:r>
            <a:r>
              <a:rPr kumimoji="0" lang="ru-RU" sz="4400" b="1" i="0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нику</a:t>
            </a:r>
            <a:endParaRPr kumimoji="0" lang="ru-RU" sz="4400" b="1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857620" y="3857628"/>
            <a:ext cx="392909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</a:t>
            </a: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</a:t>
            </a: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</a:t>
            </a: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ницы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500430" y="4643446"/>
            <a:ext cx="478634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к</a:t>
            </a: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…см…</a:t>
            </a: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навт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572132" y="1500174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786446" y="2285992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048639"/>
                </a:solidFill>
                <a:latin typeface="+mj-lt"/>
                <a:ea typeface="+mj-ea"/>
                <a:cs typeface="+mj-cs"/>
              </a:rPr>
              <a:t>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857752" y="2928934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857884" y="2928934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214942" y="3857628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714876" y="4643446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048639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715008" y="4643446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048639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48639"/>
                </a:solidFill>
              </a:rPr>
              <a:t>Закрепление: Допиши предложения со словарными  словами  5 группы:</a:t>
            </a:r>
            <a:endParaRPr lang="ru-RU" sz="3200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642910" y="1785926"/>
            <a:ext cx="7929618" cy="685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Кактус</a:t>
            </a:r>
            <a:r>
              <a:rPr kumimoji="0" lang="ru-RU" sz="5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это  комнатное            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          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                         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642910" y="2428868"/>
            <a:ext cx="7929618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Пиши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тетради       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                         !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714348" y="3286124"/>
            <a:ext cx="7929618" cy="685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500" dirty="0" smtClean="0"/>
              <a:t>Я пошла в овощной</a:t>
            </a:r>
            <a:r>
              <a:rPr kumimoji="0" lang="ru-RU" sz="3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                         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642910" y="4000504"/>
            <a:ext cx="7929618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Лошадь</a:t>
            </a:r>
            <a:r>
              <a:rPr kumimoji="0" lang="ru-RU" sz="3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прыгнула через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                         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642910" y="4786322"/>
            <a:ext cx="8072494" cy="1357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городе построили плавательный               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                         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072066" y="1785926"/>
            <a:ext cx="321471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р</a:t>
            </a:r>
            <a:r>
              <a:rPr kumimoji="0" lang="ru-RU" sz="44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  </a:t>
            </a:r>
            <a:r>
              <a:rPr kumimoji="0" lang="ru-RU" sz="4400" b="1" i="0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стение</a:t>
            </a:r>
            <a:endParaRPr kumimoji="0" lang="ru-RU" sz="4400" b="1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14810" y="2428868"/>
            <a:ext cx="407196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…..</a:t>
            </a:r>
            <a:r>
              <a:rPr kumimoji="0" lang="ru-RU" sz="4400" b="1" i="0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уратно</a:t>
            </a:r>
            <a:endParaRPr kumimoji="0" lang="ru-RU" sz="4400" b="1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572000" y="3214686"/>
            <a:ext cx="371477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м</a:t>
            </a:r>
            <a:r>
              <a:rPr kumimoji="0" lang="ru-RU" sz="44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…га…</a:t>
            </a:r>
            <a:r>
              <a:rPr kumimoji="0" lang="ru-RU" sz="4400" b="1" i="0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зин</a:t>
            </a:r>
            <a:endParaRPr kumimoji="0" lang="ru-RU" sz="4400" b="1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429256" y="4071942"/>
            <a:ext cx="207170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б</a:t>
            </a:r>
            <a:r>
              <a:rPr kumimoji="0" lang="ru-RU" sz="44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</a:t>
            </a:r>
            <a:r>
              <a:rPr kumimoji="0" lang="ru-RU" sz="4400" b="1" i="0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рьер</a:t>
            </a:r>
            <a:endParaRPr kumimoji="0" lang="ru-RU" sz="4400" b="1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714348" y="5429264"/>
            <a:ext cx="3643338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б</a:t>
            </a:r>
            <a:r>
              <a:rPr kumimoji="0" lang="ru-RU" sz="44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…….</a:t>
            </a:r>
            <a:r>
              <a:rPr kumimoji="0" lang="ru-RU" sz="4400" b="1" i="0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йн</a:t>
            </a:r>
            <a:r>
              <a:rPr kumimoji="0" lang="ru-RU" sz="44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.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715008" y="1785926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572000" y="2428868"/>
            <a:ext cx="1500198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акк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500694" y="3214686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6286512" y="3214686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715008" y="4071942"/>
            <a:ext cx="6429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048639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571604" y="5429264"/>
            <a:ext cx="121444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6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00175"/>
            <a:ext cx="3786214" cy="41434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к…л…</a:t>
            </a:r>
            <a:r>
              <a:rPr lang="ru-RU" sz="4400" b="1" dirty="0" err="1" smtClean="0"/>
              <a:t>ндарь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ст..лица</a:t>
            </a:r>
          </a:p>
          <a:p>
            <a:pPr>
              <a:buNone/>
            </a:pPr>
            <a:r>
              <a:rPr lang="ru-RU" sz="4400" b="1" dirty="0" smtClean="0"/>
              <a:t>в..</a:t>
            </a:r>
            <a:r>
              <a:rPr lang="ru-RU" sz="4400" b="1" dirty="0" err="1" smtClean="0"/>
              <a:t>скр</a:t>
            </a:r>
            <a:r>
              <a:rPr lang="ru-RU" sz="4400" b="1" dirty="0" smtClean="0"/>
              <a:t>.. </a:t>
            </a:r>
            <a:r>
              <a:rPr lang="ru-RU" sz="4400" b="1" dirty="0" err="1" smtClean="0"/>
              <a:t>сенье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ч..</a:t>
            </a:r>
            <a:r>
              <a:rPr lang="ru-RU" sz="4400" b="1" dirty="0" err="1" smtClean="0"/>
              <a:t>твер</a:t>
            </a:r>
            <a:r>
              <a:rPr lang="ru-RU" sz="4400" b="1" dirty="0" err="1" smtClean="0">
                <a:solidFill>
                  <a:srgbClr val="048639"/>
                </a:solidFill>
              </a:rPr>
              <a:t>г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pPr>
              <a:buNone/>
            </a:pPr>
            <a:r>
              <a:rPr lang="ru-RU" sz="4400" b="1" dirty="0" smtClean="0"/>
              <a:t>…</a:t>
            </a:r>
            <a:r>
              <a:rPr lang="ru-RU" sz="4400" b="1" dirty="0" err="1" smtClean="0"/>
              <a:t>кскурсия</a:t>
            </a:r>
            <a:endParaRPr lang="ru-RU" sz="4400" b="1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786314" y="1500174"/>
            <a:ext cx="3714776" cy="40005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/>
              <a:t>к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..л…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гра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/>
              <a:t>м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…та….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/>
              <a:t>б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..тон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/>
              <a:t>б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4800" b="1" dirty="0" smtClean="0"/>
              <a:t>г…зон</a:t>
            </a:r>
            <a:endParaRPr lang="ru-RU" sz="2800" b="1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00298" y="142873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150017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57290" y="150017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71604" y="221455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14348" y="2357430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28860" y="300037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71472" y="3143248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14480" y="3143248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571604" y="378619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71472" y="3929066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643042" y="457200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57158" y="4786322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э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715140" y="12144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857752" y="150017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572132" y="150017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7072330" y="150017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мм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857884" y="214311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000628" y="2285992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6143636" y="2285992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лл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857752" y="3143248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643570" y="292893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5786446" y="378619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4929190" y="3929066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428596" y="5429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Закрепление: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Запиши слова с разными предлогами.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5715008" y="457200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4786314" y="471488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 группа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40042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х..…  ей</a:t>
            </a:r>
          </a:p>
          <a:p>
            <a:pPr>
              <a:buNone/>
            </a:pPr>
            <a:r>
              <a:rPr lang="ru-RU" sz="4400" b="1" dirty="0" err="1" smtClean="0"/>
              <a:t>ш</a:t>
            </a:r>
            <a:r>
              <a:rPr lang="ru-RU" sz="4400" b="1" dirty="0" smtClean="0"/>
              <a:t>……….</a:t>
            </a:r>
          </a:p>
          <a:p>
            <a:pPr>
              <a:buNone/>
            </a:pPr>
            <a:r>
              <a:rPr lang="ru-RU" sz="4400" b="1" dirty="0" err="1" smtClean="0"/>
              <a:t>медл</a:t>
            </a:r>
            <a:r>
              <a:rPr lang="ru-RU" sz="4400" b="1" dirty="0" smtClean="0"/>
              <a:t> ……о </a:t>
            </a:r>
          </a:p>
          <a:p>
            <a:pPr>
              <a:buNone/>
            </a:pPr>
            <a:r>
              <a:rPr lang="ru-RU" sz="4400" b="1" dirty="0" smtClean="0"/>
              <a:t>р……</a:t>
            </a:r>
            <a:r>
              <a:rPr lang="ru-RU" sz="4400" b="1" dirty="0" err="1" smtClean="0"/>
              <a:t>ка</a:t>
            </a:r>
            <a:r>
              <a:rPr lang="ru-RU" sz="4400" b="1" dirty="0" err="1" smtClean="0">
                <a:solidFill>
                  <a:srgbClr val="048639"/>
                </a:solidFill>
              </a:rPr>
              <a:t>з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pPr>
              <a:buNone/>
            </a:pPr>
            <a:r>
              <a:rPr lang="ru-RU" sz="4400" b="1" dirty="0" smtClean="0"/>
              <a:t>р……т..</a:t>
            </a:r>
            <a:r>
              <a:rPr lang="ru-RU" sz="4400" b="1" dirty="0" err="1" smtClean="0"/>
              <a:t>ян</a:t>
            </a:r>
            <a:r>
              <a:rPr lang="ru-RU" sz="4400" b="1" dirty="0" smtClean="0"/>
              <a:t>….</a:t>
            </a:r>
          </a:p>
          <a:p>
            <a:endParaRPr lang="ru-RU" sz="4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714876" y="1500175"/>
            <a:ext cx="3186106" cy="4357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э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л..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ктр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…во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….ль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т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…л…фон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тинки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43042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43042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85786" y="1714488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окк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28662" y="2500306"/>
            <a:ext cx="178595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оссе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85786" y="315434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643042" y="3357562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енн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85918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2910" y="4143380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асс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000232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42910" y="4929198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асс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500166" y="4857760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500298" y="4929198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929454" y="143983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143504" y="1643050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6215074" y="1571612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072066" y="221455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715008" y="2428868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286512" y="307181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857752" y="3214686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572132" y="3214686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4929190" y="4000504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572132" y="385762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286512" y="464344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4929190" y="4857760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5572132" y="4857760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48639"/>
                </a:solidFill>
              </a:rPr>
              <a:t>Закрепление для группы 7: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48639"/>
                </a:solidFill>
              </a:rPr>
              <a:t>Заменить одним словом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043494" cy="75722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Командная игра на льду.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143504" y="1589093"/>
            <a:ext cx="2328850" cy="6968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х..…   ей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00694" y="1643050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окк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71472" y="2285992"/>
            <a:ext cx="5000660" cy="614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Скоростная  автодорога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286380" y="2285992"/>
            <a:ext cx="2328850" cy="6968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ш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715008" y="2285992"/>
            <a:ext cx="178595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оссе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00034" y="3000372"/>
            <a:ext cx="671517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Небольшое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прозаическое </a:t>
            </a:r>
            <a:r>
              <a:rPr lang="ru-RU" sz="3200" dirty="0" err="1" smtClean="0"/>
              <a:t> 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произведение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357818" y="3143248"/>
            <a:ext cx="2143140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р……</a:t>
            </a:r>
            <a:r>
              <a:rPr lang="ru-RU" sz="4400" b="1" dirty="0" err="1" smtClean="0"/>
              <a:t>ка</a:t>
            </a:r>
            <a:r>
              <a:rPr lang="ru-RU" sz="4400" b="1" dirty="0" err="1" smtClean="0">
                <a:solidFill>
                  <a:srgbClr val="048639"/>
                </a:solidFill>
              </a:rPr>
              <a:t>з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572132" y="3143248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асс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500034" y="4143380"/>
            <a:ext cx="671517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00034" y="4143380"/>
            <a:ext cx="671517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 smtClean="0"/>
              <a:t>Пространство, разделяющее два пункта.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3857620" y="4643446"/>
            <a:ext cx="3786214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р……</a:t>
            </a:r>
            <a:r>
              <a:rPr lang="ru-RU" sz="4400" b="1" dirty="0" err="1" smtClean="0"/>
              <a:t>тоян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071934" y="4714884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асс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786446" y="4714884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/>
              <a:t>               </a:t>
            </a:r>
            <a:r>
              <a:rPr lang="ru-RU" sz="2400" b="1" u="sng" dirty="0" smtClean="0">
                <a:solidFill>
                  <a:srgbClr val="048639"/>
                </a:solidFill>
              </a:rPr>
              <a:t>Описание презентации:  </a:t>
            </a:r>
            <a:r>
              <a:rPr lang="ru-RU" sz="2400" dirty="0" smtClean="0"/>
              <a:t>Все словарные слова 3 класса к учебнику  А.В. Поляковой  я разбила на группы по 10 слов. Для запоминания нужно брать  от 5 до 10 слов на неделю . Заниматься нужно ежедневно по 5 – 10 минут на каждую группу .Для запоминания словарных слов на уроке русского языка я использую приём «Мелькания».  «Мелькание»-это  выскакивание букв. Такой приём отлично помогает запоминать слова, тренируя память. Детям интересно , что буквы выскакивают  и они их угадывают. Они называют букву, а учитель нажатием показывает. Если много ошибок, нужно возвращаться на начало и повторять и повторять. Также здесь я размещаю документ всех словарных слов. Такой лист есть у всех детей. Очень удобно задавать детям учить слова по группам.</a:t>
            </a:r>
          </a:p>
          <a:p>
            <a:pPr>
              <a:buNone/>
            </a:pPr>
            <a:r>
              <a:rPr lang="ru-RU" sz="2400" dirty="0" smtClean="0"/>
              <a:t>            Также в презентации, есть этап закрепления работы над словарными словами.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48639"/>
                </a:solidFill>
              </a:rPr>
              <a:t>Закрепление для группы 7: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48639"/>
                </a:solidFill>
              </a:rPr>
              <a:t>Заменить одним словом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043494" cy="7572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Неавтономный локомотив .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600736" y="1589093"/>
            <a:ext cx="3257544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эл</a:t>
            </a:r>
            <a:r>
              <a:rPr lang="ru-RU" sz="4400" b="1" dirty="0" smtClean="0"/>
              <a:t>….</a:t>
            </a:r>
            <a:r>
              <a:rPr lang="ru-RU" sz="4400" b="1" dirty="0" err="1" smtClean="0"/>
              <a:t>ктр</a:t>
            </a:r>
            <a:r>
              <a:rPr lang="ru-RU" sz="4400" b="1" dirty="0" smtClean="0"/>
              <a:t>…воз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282" y="2357430"/>
            <a:ext cx="6357982" cy="164307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 smtClean="0"/>
              <a:t> Совокупность передвижных или встроенных изделий для обстановки жилых и общественных помещений и различных зон пребывания человека.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500034" y="4143380"/>
            <a:ext cx="671517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072198" y="1643050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286644" y="1643050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5172108" y="4214818"/>
            <a:ext cx="3257544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…ль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6072198" y="4214818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Содержимое 2"/>
          <p:cNvSpPr txBox="1">
            <a:spLocks/>
          </p:cNvSpPr>
          <p:nvPr/>
        </p:nvSpPr>
        <p:spPr>
          <a:xfrm>
            <a:off x="428596" y="4857760"/>
            <a:ext cx="5072098" cy="12858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 smtClean="0"/>
              <a:t> Аппарат для передачи и приёма звука на расстоянии.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Содержимое 2"/>
          <p:cNvSpPr txBox="1">
            <a:spLocks/>
          </p:cNvSpPr>
          <p:nvPr/>
        </p:nvSpPr>
        <p:spPr>
          <a:xfrm>
            <a:off x="4643438" y="5500702"/>
            <a:ext cx="3257544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т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л...фон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4786314" y="5500702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500694" y="5500702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9" grpId="0"/>
      <p:bldP spid="20" grpId="0"/>
      <p:bldP spid="21" grpId="0"/>
      <p:bldP spid="22" grpId="0"/>
      <p:bldP spid="23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48639"/>
                </a:solidFill>
              </a:rPr>
              <a:t>Закрепление для группы 7: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48639"/>
                </a:solidFill>
              </a:rPr>
              <a:t>Заменить одним словом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543560" cy="12572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Обувь, закрывающая ногу по щиколотку.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500034" y="4143380"/>
            <a:ext cx="671517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4672042" y="2160597"/>
            <a:ext cx="3257544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б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тинки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929190" y="2143116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3105835"/>
            <a:ext cx="6357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Маслянистая мазь, получаемая из нефти (используется в медицине и технике).</a:t>
            </a:r>
            <a:endParaRPr lang="ru-RU" sz="3200" dirty="0"/>
          </a:p>
        </p:txBody>
      </p:sp>
      <p:sp>
        <p:nvSpPr>
          <p:cNvPr id="24" name="Содержимое 2"/>
          <p:cNvSpPr txBox="1">
            <a:spLocks/>
          </p:cNvSpPr>
          <p:nvPr/>
        </p:nvSpPr>
        <p:spPr>
          <a:xfrm>
            <a:off x="3428992" y="4286256"/>
            <a:ext cx="3257544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лин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714744" y="4286256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4286248" y="4286256"/>
            <a:ext cx="71438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4857760"/>
            <a:ext cx="6357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Назови антоним к слову медленно.</a:t>
            </a:r>
            <a:endParaRPr lang="ru-RU" sz="3200" dirty="0"/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3571868" y="5500702"/>
            <a:ext cx="3257544" cy="6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медл</a:t>
            </a: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……. о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714876" y="5500702"/>
            <a:ext cx="1643074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енн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4" grpId="0"/>
      <p:bldP spid="25" grpId="0"/>
      <p:bldP spid="29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8 группа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071546"/>
            <a:ext cx="271464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за…тр..</a:t>
            </a:r>
          </a:p>
          <a:p>
            <a:pPr>
              <a:buNone/>
            </a:pPr>
            <a:r>
              <a:rPr lang="ru-RU" sz="4400" b="1" dirty="0" smtClean="0"/>
              <a:t>лес. </a:t>
            </a:r>
            <a:r>
              <a:rPr lang="ru-RU" sz="4400" b="1" dirty="0" err="1" smtClean="0"/>
              <a:t>ница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б…лот…</a:t>
            </a:r>
          </a:p>
          <a:p>
            <a:pPr>
              <a:buNone/>
            </a:pPr>
            <a:r>
              <a:rPr lang="ru-RU" sz="4400" b="1" dirty="0" smtClean="0"/>
              <a:t>с…лома</a:t>
            </a:r>
          </a:p>
          <a:p>
            <a:pPr>
              <a:buNone/>
            </a:pPr>
            <a:r>
              <a:rPr lang="ru-RU" sz="4400" b="1" dirty="0" smtClean="0"/>
              <a:t>…</a:t>
            </a:r>
            <a:r>
              <a:rPr lang="ru-RU" sz="4400" b="1" dirty="0" err="1" smtClean="0"/>
              <a:t>птека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00562" y="1142984"/>
            <a:ext cx="335758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err="1" smtClean="0"/>
              <a:t>д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кабрь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/>
              <a:t>..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нварь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т…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релка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/>
              <a:t>в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…с…лёк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вб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зи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00100" y="1071546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28662" y="107154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857356" y="1071546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00100" y="178592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85852" y="1928802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т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14480" y="264318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000100" y="264318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143108" y="264318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643042" y="342900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928662" y="342900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571604" y="421481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42910" y="428625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786314" y="114298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572132" y="107154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357686" y="207167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429256" y="192880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714876" y="292893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500694" y="278605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786314" y="385762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500694" y="378619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215074" y="357187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6072198" y="457200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71472" y="5500678"/>
            <a:ext cx="8229600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Закрепление для  8  группы :</a:t>
            </a:r>
            <a:r>
              <a:rPr lang="ru-RU" sz="3200" b="1" dirty="0" smtClean="0">
                <a:solidFill>
                  <a:srgbClr val="048639"/>
                </a:solidFill>
              </a:rPr>
              <a:t>образуйте родственные слова от словарных слов.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71546"/>
            <a:ext cx="340042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ф…враль</a:t>
            </a:r>
          </a:p>
          <a:p>
            <a:pPr>
              <a:buNone/>
            </a:pPr>
            <a:r>
              <a:rPr lang="ru-RU" sz="4400" b="1" dirty="0" smtClean="0"/>
              <a:t>к…</a:t>
            </a:r>
            <a:r>
              <a:rPr lang="ru-RU" sz="4400" b="1" dirty="0" err="1" smtClean="0"/>
              <a:t>ртина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вал…</a:t>
            </a:r>
            <a:r>
              <a:rPr lang="ru-RU" sz="4400" b="1" dirty="0" err="1" smtClean="0"/>
              <a:t>нки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п…сок</a:t>
            </a:r>
          </a:p>
          <a:p>
            <a:pPr>
              <a:buNone/>
            </a:pPr>
            <a:r>
              <a:rPr lang="ru-RU" sz="4400" b="1" dirty="0" smtClean="0"/>
              <a:t>сев…</a:t>
            </a:r>
            <a:r>
              <a:rPr lang="ru-RU" sz="4400" b="1" dirty="0" err="1" smtClean="0"/>
              <a:t>р</a:t>
            </a:r>
            <a:endParaRPr lang="ru-RU" sz="4400" b="1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429124" y="1000108"/>
            <a:ext cx="35719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200" b="1" dirty="0" smtClean="0"/>
              <a:t>…</a:t>
            </a:r>
            <a:r>
              <a:rPr kumimoji="0" lang="ru-RU" sz="5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нж</a:t>
            </a:r>
            <a:r>
              <a:rPr kumimoji="0" lang="ru-RU" sz="5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5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нер</a:t>
            </a:r>
            <a:endParaRPr kumimoji="0" lang="ru-RU" sz="5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200" b="1" dirty="0" smtClean="0"/>
              <a:t>к</a:t>
            </a:r>
            <a:r>
              <a:rPr kumimoji="0" lang="ru-RU" sz="5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5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стрюля</a:t>
            </a:r>
            <a:endParaRPr kumimoji="0" lang="ru-RU" sz="5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200" b="1" dirty="0" err="1" smtClean="0"/>
              <a:t>р</a:t>
            </a:r>
            <a:r>
              <a:rPr kumimoji="0" lang="ru-RU" sz="5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…кета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200" b="1" dirty="0" smtClean="0"/>
              <a:t>…</a:t>
            </a:r>
            <a:r>
              <a:rPr kumimoji="0" lang="ru-RU" sz="5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лу</a:t>
            </a:r>
            <a:r>
              <a:rPr kumimoji="0" lang="ru-RU" sz="5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бь</a:t>
            </a:r>
            <a:endParaRPr kumimoji="0" lang="ru-RU" sz="52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9 группа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28794" y="100010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28662" y="107154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85918" y="178592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57224" y="192880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57224" y="264318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428728" y="271462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00166" y="342900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928662" y="350043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57224" y="422591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57290" y="428625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572264" y="100010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429124" y="107154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715008" y="107154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143636" y="185736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714876" y="200024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572132" y="285749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786314" y="300037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214942" y="378619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357686" y="392906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вг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71472" y="5143520"/>
            <a:ext cx="8229600" cy="1500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Закрепление для  9  группы :</a:t>
            </a:r>
          </a:p>
          <a:p>
            <a:pPr lvl="0">
              <a:spcBef>
                <a:spcPct val="0"/>
              </a:spcBef>
            </a:pPr>
            <a:r>
              <a:rPr lang="ru-RU" sz="3200" b="1" dirty="0" smtClean="0">
                <a:solidFill>
                  <a:srgbClr val="048639"/>
                </a:solidFill>
              </a:rPr>
              <a:t>Запишите слова, располагая их в алфавитном порядке.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10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571612"/>
            <a:ext cx="318610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т…</a:t>
            </a:r>
            <a:r>
              <a:rPr lang="ru-RU" sz="4000" b="1" dirty="0" err="1" smtClean="0"/>
              <a:t>блетка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т…</a:t>
            </a:r>
            <a:r>
              <a:rPr lang="ru-RU" sz="4000" b="1" dirty="0" err="1" smtClean="0"/>
              <a:t>а</a:t>
            </a:r>
            <a:r>
              <a:rPr lang="ru-RU" sz="4000" b="1" dirty="0" err="1" smtClean="0">
                <a:solidFill>
                  <a:srgbClr val="FF0000"/>
                </a:solidFill>
              </a:rPr>
              <a:t>тр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000" b="1" dirty="0" err="1" smtClean="0"/>
              <a:t>адр</a:t>
            </a:r>
            <a:r>
              <a:rPr lang="ru-RU" sz="4000" b="1" dirty="0" smtClean="0"/>
              <a:t>…с</a:t>
            </a:r>
          </a:p>
          <a:p>
            <a:pPr>
              <a:buNone/>
            </a:pPr>
            <a:r>
              <a:rPr lang="ru-RU" sz="4000" b="1" dirty="0" smtClean="0"/>
              <a:t>тр……</a:t>
            </a:r>
            <a:r>
              <a:rPr lang="ru-RU" sz="4000" b="1" dirty="0" err="1" smtClean="0"/>
              <a:t>вай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х…</a:t>
            </a:r>
            <a:r>
              <a:rPr lang="ru-RU" sz="4000" b="1" dirty="0" err="1" smtClean="0"/>
              <a:t>роший</a:t>
            </a:r>
            <a:endParaRPr lang="ru-RU" sz="4000" b="1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714876" y="1643050"/>
            <a:ext cx="318610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ч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рный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зде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>
                <a:solidFill>
                  <a:srgbClr val="FF0000"/>
                </a:solidFill>
              </a:rPr>
              <a:t>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…р…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ди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г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рнир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г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рбарий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28794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00100" y="157161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57290" y="221455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00100" y="228599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292893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571604" y="300037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214546" y="364331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285852" y="3786190"/>
            <a:ext cx="92869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ам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714480" y="442913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000100" y="450057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000628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929190" y="171448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ё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929322" y="235743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929190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643702" y="315434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214942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929322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857884" y="401160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857752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857884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857752" y="492919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17615"/>
            <a:ext cx="37147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…</a:t>
            </a:r>
            <a:r>
              <a:rPr lang="ru-RU" sz="4400" b="1" dirty="0" err="1" smtClean="0"/>
              <a:t>десь</a:t>
            </a:r>
            <a:endParaRPr lang="ru-RU" sz="4400" b="1" dirty="0" smtClean="0"/>
          </a:p>
          <a:p>
            <a:pPr algn="ctr">
              <a:buNone/>
            </a:pPr>
            <a:r>
              <a:rPr lang="ru-RU" sz="4400" b="1" dirty="0" err="1" smtClean="0"/>
              <a:t>вч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ра</a:t>
            </a: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г…</a:t>
            </a:r>
            <a:r>
              <a:rPr lang="ru-RU" sz="4400" b="1" dirty="0" err="1" smtClean="0"/>
              <a:t>то</a:t>
            </a:r>
            <a:r>
              <a:rPr lang="ru-RU" sz="4400" b="1" dirty="0" err="1" smtClean="0">
                <a:solidFill>
                  <a:srgbClr val="048639"/>
                </a:solidFill>
              </a:rPr>
              <a:t>в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pPr algn="ctr">
              <a:buNone/>
            </a:pPr>
            <a:r>
              <a:rPr lang="ru-RU" sz="4400" b="1" dirty="0" smtClean="0"/>
              <a:t>ч…</a:t>
            </a:r>
            <a:r>
              <a:rPr lang="ru-RU" sz="4400" b="1" dirty="0" err="1" smtClean="0"/>
              <a:t>твер</a:t>
            </a:r>
            <a:r>
              <a:rPr lang="ru-RU" sz="4400" b="1" dirty="0" err="1" smtClean="0">
                <a:solidFill>
                  <a:srgbClr val="048639"/>
                </a:solidFill>
              </a:rPr>
              <a:t>г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pPr algn="ctr">
              <a:buNone/>
            </a:pPr>
            <a:r>
              <a:rPr lang="ru-RU" sz="4400" b="1" dirty="0" smtClean="0"/>
              <a:t>до </a:t>
            </a:r>
            <a:r>
              <a:rPr lang="ru-RU" sz="4400" b="1" dirty="0" err="1" smtClean="0">
                <a:solidFill>
                  <a:srgbClr val="FF0000"/>
                </a:solidFill>
              </a:rPr>
              <a:t>_</a:t>
            </a:r>
            <a:r>
              <a:rPr lang="ru-RU" sz="4400" b="1" dirty="0" err="1" smtClean="0"/>
              <a:t>св</a:t>
            </a:r>
            <a:r>
              <a:rPr lang="ru-RU" sz="4400" b="1" dirty="0" smtClean="0"/>
              <a:t>…дан…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11 группа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357818" y="1117615"/>
            <a:ext cx="318610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…сток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з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ап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рячий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г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…разд…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мп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00166" y="114298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786050" y="179702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071670" y="192880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28860" y="265428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85918" y="278605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500298" y="342900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571604" y="357187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928926" y="422591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214546" y="435769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500430" y="435769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ия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7072330" y="108264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215074" y="114298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286512" y="178592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6858016" y="192880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715140" y="265428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6000760" y="271462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643702" y="344009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929322" y="357187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7429520" y="357187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286512" y="421481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6286512" y="435769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7358082" y="435769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48639"/>
                </a:solidFill>
              </a:rPr>
              <a:t>Закрепление: Запишите  слова в два столбика: в первый столбик – с согласными на конце слова, во второй –с гласными на конце слова.</a:t>
            </a:r>
            <a:endParaRPr lang="ru-RU" sz="2400" b="1" dirty="0">
              <a:solidFill>
                <a:srgbClr val="048639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…</a:t>
            </a:r>
            <a:r>
              <a:rPr lang="ru-RU" sz="4800" b="1" dirty="0" err="1" smtClean="0"/>
              <a:t>десь</a:t>
            </a:r>
            <a:r>
              <a:rPr lang="ru-RU" sz="4800" b="1" dirty="0" smtClean="0"/>
              <a:t>, </a:t>
            </a:r>
            <a:r>
              <a:rPr lang="ru-RU" sz="4800" b="1" dirty="0" err="1" smtClean="0"/>
              <a:t>вч</a:t>
            </a:r>
            <a:r>
              <a:rPr lang="ru-RU" sz="4800" b="1" dirty="0" smtClean="0"/>
              <a:t>…</a:t>
            </a:r>
            <a:r>
              <a:rPr lang="ru-RU" sz="4800" b="1" dirty="0" err="1" smtClean="0"/>
              <a:t>ра</a:t>
            </a:r>
            <a:r>
              <a:rPr lang="ru-RU" sz="4800" b="1" dirty="0" smtClean="0"/>
              <a:t>, г…</a:t>
            </a:r>
            <a:r>
              <a:rPr lang="ru-RU" sz="4800" b="1" dirty="0" err="1" smtClean="0"/>
              <a:t>то</a:t>
            </a:r>
            <a:r>
              <a:rPr lang="ru-RU" sz="4800" b="1" dirty="0" err="1" smtClean="0">
                <a:solidFill>
                  <a:srgbClr val="048639"/>
                </a:solidFill>
              </a:rPr>
              <a:t>в</a:t>
            </a:r>
            <a:r>
              <a:rPr lang="ru-RU" sz="4800" b="1" dirty="0" smtClean="0">
                <a:solidFill>
                  <a:srgbClr val="048639"/>
                </a:solidFill>
              </a:rPr>
              <a:t>,</a:t>
            </a:r>
          </a:p>
          <a:p>
            <a:pPr>
              <a:buNone/>
            </a:pPr>
            <a:r>
              <a:rPr lang="ru-RU" sz="4800" b="1" dirty="0" smtClean="0"/>
              <a:t>ч…</a:t>
            </a:r>
            <a:r>
              <a:rPr lang="ru-RU" sz="4800" b="1" dirty="0" err="1" smtClean="0"/>
              <a:t>твер</a:t>
            </a:r>
            <a:r>
              <a:rPr lang="ru-RU" sz="4800" b="1" dirty="0" err="1" smtClean="0">
                <a:solidFill>
                  <a:srgbClr val="048639"/>
                </a:solidFill>
              </a:rPr>
              <a:t>г</a:t>
            </a:r>
            <a:r>
              <a:rPr lang="ru-RU" sz="4800" b="1" dirty="0" smtClean="0">
                <a:solidFill>
                  <a:srgbClr val="048639"/>
                </a:solidFill>
              </a:rPr>
              <a:t>, </a:t>
            </a:r>
            <a:r>
              <a:rPr lang="ru-RU" sz="4800" b="1" dirty="0" smtClean="0"/>
              <a:t>до </a:t>
            </a:r>
            <a:r>
              <a:rPr lang="ru-RU" sz="4800" b="1" dirty="0" err="1" smtClean="0">
                <a:solidFill>
                  <a:srgbClr val="FF0000"/>
                </a:solidFill>
              </a:rPr>
              <a:t>_</a:t>
            </a:r>
            <a:r>
              <a:rPr lang="ru-RU" sz="4800" b="1" dirty="0" err="1" smtClean="0"/>
              <a:t>св</a:t>
            </a:r>
            <a:r>
              <a:rPr lang="ru-RU" sz="4800" b="1" dirty="0" smtClean="0"/>
              <a:t>…дан…, в…сток, </a:t>
            </a:r>
            <a:r>
              <a:rPr lang="ru-RU" sz="4800" b="1" dirty="0" err="1" smtClean="0"/>
              <a:t>зап</a:t>
            </a:r>
            <a:r>
              <a:rPr lang="ru-RU" sz="4800" b="1" dirty="0" smtClean="0"/>
              <a:t>…</a:t>
            </a:r>
            <a:r>
              <a:rPr lang="ru-RU" sz="4800" b="1" dirty="0" err="1" smtClean="0">
                <a:solidFill>
                  <a:srgbClr val="048639"/>
                </a:solidFill>
              </a:rPr>
              <a:t>д</a:t>
            </a:r>
            <a:r>
              <a:rPr lang="ru-RU" sz="4800" b="1" dirty="0" smtClean="0">
                <a:solidFill>
                  <a:srgbClr val="048639"/>
                </a:solidFill>
              </a:rPr>
              <a:t>, </a:t>
            </a:r>
            <a:r>
              <a:rPr lang="ru-RU" sz="4800" b="1" dirty="0" smtClean="0"/>
              <a:t>г…</a:t>
            </a:r>
            <a:r>
              <a:rPr lang="ru-RU" sz="4800" b="1" dirty="0" err="1" smtClean="0"/>
              <a:t>рячий</a:t>
            </a:r>
            <a:r>
              <a:rPr lang="ru-RU" sz="4800" b="1" dirty="0" smtClean="0"/>
              <a:t>, </a:t>
            </a:r>
          </a:p>
          <a:p>
            <a:pPr lvl="0">
              <a:buNone/>
              <a:defRPr/>
            </a:pPr>
            <a:r>
              <a:rPr lang="ru-RU" sz="4800" b="1" dirty="0" smtClean="0"/>
              <a:t>г…разд…, </a:t>
            </a:r>
            <a:r>
              <a:rPr lang="ru-RU" sz="4800" b="1" dirty="0" err="1" smtClean="0"/>
              <a:t>дж</a:t>
            </a:r>
            <a:r>
              <a:rPr lang="ru-RU" sz="4800" b="1" dirty="0" smtClean="0"/>
              <a:t>…</a:t>
            </a:r>
            <a:r>
              <a:rPr lang="ru-RU" sz="4800" b="1" dirty="0" err="1" smtClean="0"/>
              <a:t>мп</a:t>
            </a:r>
            <a:r>
              <a:rPr lang="ru-RU" sz="4800" b="1" dirty="0" smtClean="0"/>
              <a:t>…р.</a:t>
            </a: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357818" y="1785926"/>
            <a:ext cx="318610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17615"/>
            <a:ext cx="3714776" cy="538321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400" b="1" dirty="0" smtClean="0"/>
              <a:t>…</a:t>
            </a:r>
            <a:r>
              <a:rPr lang="ru-RU" sz="4400" b="1" dirty="0" err="1" smtClean="0"/>
              <a:t>десь</a:t>
            </a: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г…</a:t>
            </a:r>
            <a:r>
              <a:rPr lang="ru-RU" sz="4400" b="1" dirty="0" err="1" smtClean="0"/>
              <a:t>то</a:t>
            </a:r>
            <a:r>
              <a:rPr lang="ru-RU" sz="4400" b="1" dirty="0" err="1" smtClean="0">
                <a:solidFill>
                  <a:srgbClr val="048639"/>
                </a:solidFill>
              </a:rPr>
              <a:t>в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pPr algn="ctr">
              <a:buNone/>
            </a:pPr>
            <a:r>
              <a:rPr lang="ru-RU" sz="4400" b="1" dirty="0" smtClean="0"/>
              <a:t>ч…</a:t>
            </a:r>
            <a:r>
              <a:rPr lang="ru-RU" sz="4400" b="1" dirty="0" err="1" smtClean="0"/>
              <a:t>твер</a:t>
            </a:r>
            <a:r>
              <a:rPr lang="ru-RU" sz="4400" b="1" dirty="0" err="1" smtClean="0">
                <a:solidFill>
                  <a:srgbClr val="048639"/>
                </a:solidFill>
              </a:rPr>
              <a:t>г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pPr algn="ctr">
              <a:buNone/>
            </a:pPr>
            <a:r>
              <a:rPr lang="ru-RU" sz="4400" b="1" dirty="0" smtClean="0"/>
              <a:t>в…сток</a:t>
            </a:r>
          </a:p>
          <a:p>
            <a:pPr lvl="0" algn="ctr">
              <a:buNone/>
              <a:defRPr/>
            </a:pPr>
            <a:r>
              <a:rPr lang="ru-RU" sz="4400" b="1" dirty="0" err="1" smtClean="0"/>
              <a:t>зап</a:t>
            </a:r>
            <a:r>
              <a:rPr lang="ru-RU" sz="4400" b="1" dirty="0" smtClean="0"/>
              <a:t>…</a:t>
            </a:r>
            <a:r>
              <a:rPr lang="ru-RU" sz="4400" b="1" dirty="0" err="1" smtClean="0">
                <a:solidFill>
                  <a:srgbClr val="048639"/>
                </a:solidFill>
              </a:rPr>
              <a:t>д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pPr lvl="0" algn="ctr">
              <a:buNone/>
              <a:defRPr/>
            </a:pPr>
            <a:r>
              <a:rPr lang="ru-RU" sz="4400" b="1" dirty="0" smtClean="0"/>
              <a:t>г…</a:t>
            </a:r>
            <a:r>
              <a:rPr lang="ru-RU" sz="4400" b="1" dirty="0" err="1" smtClean="0"/>
              <a:t>рячий</a:t>
            </a:r>
            <a:endParaRPr lang="ru-RU" sz="4400" b="1" dirty="0" smtClean="0"/>
          </a:p>
          <a:p>
            <a:pPr algn="ctr">
              <a:buNone/>
              <a:defRPr/>
            </a:pPr>
            <a:r>
              <a:rPr lang="ru-RU" sz="4400" b="1" dirty="0" err="1" smtClean="0"/>
              <a:t>дж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мп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р</a:t>
            </a:r>
            <a:endParaRPr lang="ru-RU" sz="4400" b="1" dirty="0" smtClean="0"/>
          </a:p>
          <a:p>
            <a:pPr lvl="0" algn="ctr">
              <a:buNone/>
              <a:defRPr/>
            </a:pPr>
            <a:endParaRPr lang="ru-RU" sz="4400" b="1" dirty="0" smtClean="0"/>
          </a:p>
          <a:p>
            <a:pPr lvl="0" algn="ctr">
              <a:buNone/>
              <a:defRPr/>
            </a:pPr>
            <a:endParaRPr lang="ru-RU" sz="4400" b="1" dirty="0" smtClean="0">
              <a:solidFill>
                <a:srgbClr val="048639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Проверка: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357818" y="1117615"/>
            <a:ext cx="318610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00166" y="114298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28860" y="171448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85918" y="178592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500298" y="242886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571604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571736" y="321468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714480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785918" y="385762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357422" y="400050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2143108" y="464344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428728" y="478632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785918" y="536892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714480" y="550070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857488" y="550070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Содержимое 2"/>
          <p:cNvSpPr txBox="1">
            <a:spLocks/>
          </p:cNvSpPr>
          <p:nvPr/>
        </p:nvSpPr>
        <p:spPr>
          <a:xfrm>
            <a:off x="4500562" y="1214422"/>
            <a:ext cx="3714776" cy="5383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вч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ра</a:t>
            </a:r>
            <a:endParaRPr lang="ru-RU" sz="4400" b="1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 св…дан…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г…разд…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6715140" y="115408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000760" y="12858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6715140" y="192880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6000760" y="207167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7358082" y="2071678"/>
            <a:ext cx="85725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ия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5357818" y="285749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6072198" y="271462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6929454" y="278605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4114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ж…</a:t>
            </a:r>
            <a:r>
              <a:rPr lang="ru-RU" sz="4400" b="1" dirty="0" err="1" smtClean="0"/>
              <a:t>лтый</a:t>
            </a:r>
            <a:endParaRPr lang="ru-RU" sz="4400" b="1" dirty="0" smtClean="0"/>
          </a:p>
          <a:p>
            <a:pPr algn="ctr">
              <a:buNone/>
            </a:pPr>
            <a:r>
              <a:rPr lang="ru-RU" sz="4400" b="1" dirty="0" err="1" smtClean="0"/>
              <a:t>инт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ресный</a:t>
            </a: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пр…красный</a:t>
            </a:r>
          </a:p>
          <a:p>
            <a:pPr algn="ctr">
              <a:buNone/>
            </a:pPr>
            <a:r>
              <a:rPr lang="ru-RU" sz="4400" b="1" dirty="0" smtClean="0"/>
              <a:t>ин…</a:t>
            </a:r>
            <a:r>
              <a:rPr lang="ru-RU" sz="4400" b="1" dirty="0" err="1" smtClean="0"/>
              <a:t>й</a:t>
            </a:r>
            <a:r>
              <a:rPr lang="ru-RU" sz="4400" b="1" dirty="0" smtClean="0"/>
              <a:t> </a:t>
            </a:r>
          </a:p>
          <a:p>
            <a:pPr algn="ctr">
              <a:buNone/>
            </a:pPr>
            <a:r>
              <a:rPr lang="ru-RU" sz="4400" b="1" dirty="0" smtClean="0"/>
              <a:t>мес…</a:t>
            </a:r>
            <a:r>
              <a:rPr lang="ru-RU" sz="4400" b="1" dirty="0" err="1" smtClean="0"/>
              <a:t>ц</a:t>
            </a:r>
            <a:endParaRPr lang="ru-RU" sz="4400" b="1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12  группа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743480" y="1214422"/>
            <a:ext cx="318610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…стёр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…за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н…лев…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…р…ж…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…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85918" y="100010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14480" y="121442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ё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428860" y="193990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43042" y="207167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28860" y="278605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428728" y="285749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14480" y="357187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357422" y="364331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928794" y="435769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28860" y="442913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я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500826" y="108264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643570" y="121442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357950" y="192880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715008" y="207167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6215074" y="271462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500694" y="285749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6786578" y="285749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786578" y="342900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6715140" y="364331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ё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286380" y="364331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000760" y="364331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286512" y="435769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572132" y="450057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48639"/>
                </a:solidFill>
              </a:rPr>
              <a:t>Закрепление: Запишите  слова в два столбика: в первый столбик – с мягкими согласными на конце слова, во второй – с твёрдыми  согласными на конце слова.</a:t>
            </a:r>
            <a:endParaRPr lang="ru-RU" sz="2400" b="1" dirty="0">
              <a:solidFill>
                <a:srgbClr val="048639"/>
              </a:solidFill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35433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Ж…</a:t>
            </a:r>
            <a:r>
              <a:rPr lang="ru-RU" sz="4400" b="1" dirty="0" err="1" smtClean="0"/>
              <a:t>лтый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инт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ресный</a:t>
            </a:r>
            <a:r>
              <a:rPr lang="ru-RU" sz="4400" b="1" dirty="0" smtClean="0"/>
              <a:t>, пр…красный , ин…</a:t>
            </a:r>
            <a:r>
              <a:rPr lang="ru-RU" sz="4400" b="1" dirty="0" err="1" smtClean="0"/>
              <a:t>й</a:t>
            </a:r>
            <a:r>
              <a:rPr lang="ru-RU" sz="4400" b="1" dirty="0" smtClean="0"/>
              <a:t> , мес…</a:t>
            </a:r>
            <a:r>
              <a:rPr lang="ru-RU" sz="4400" b="1" dirty="0" err="1" smtClean="0"/>
              <a:t>ц</a:t>
            </a:r>
            <a:r>
              <a:rPr lang="ru-RU" sz="4400" b="1" dirty="0" smtClean="0"/>
              <a:t>, к…стёр , н…за</a:t>
            </a:r>
            <a:r>
              <a:rPr lang="ru-RU" sz="4400" b="1" dirty="0" smtClean="0">
                <a:solidFill>
                  <a:srgbClr val="048639"/>
                </a:solidFill>
              </a:rPr>
              <a:t>д , </a:t>
            </a:r>
            <a:r>
              <a:rPr lang="ru-RU" sz="4400" b="1" dirty="0" smtClean="0"/>
              <a:t>н…лев…, д…р…ж…</a:t>
            </a:r>
            <a:r>
              <a:rPr lang="ru-RU" sz="4400" b="1" dirty="0" err="1" smtClean="0"/>
              <a:t>р</a:t>
            </a:r>
            <a:r>
              <a:rPr lang="ru-RU" sz="4400" b="1" dirty="0" smtClean="0"/>
              <a:t> , …но</a:t>
            </a:r>
            <a:r>
              <a:rPr lang="ru-RU" sz="4400" b="1" dirty="0" smtClean="0">
                <a:solidFill>
                  <a:srgbClr val="048639"/>
                </a:solidFill>
              </a:rPr>
              <a:t>т.</a:t>
            </a:r>
            <a:endParaRPr lang="ru-RU" b="1" dirty="0" smtClean="0">
              <a:solidFill>
                <a:srgbClr val="048639"/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743480" y="1214422"/>
            <a:ext cx="318610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7165" t="24622" r="21603" b="13820"/>
          <a:stretch>
            <a:fillRect/>
          </a:stretch>
        </p:blipFill>
        <p:spPr bwMode="auto">
          <a:xfrm>
            <a:off x="0" y="0"/>
            <a:ext cx="9144000" cy="516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7057" t="64649" r="18704" b="15820"/>
          <a:stretch>
            <a:fillRect/>
          </a:stretch>
        </p:blipFill>
        <p:spPr bwMode="auto">
          <a:xfrm>
            <a:off x="0" y="5072074"/>
            <a:ext cx="9144000" cy="156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4114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ж…</a:t>
            </a:r>
            <a:r>
              <a:rPr lang="ru-RU" sz="4400" b="1" dirty="0" err="1" smtClean="0"/>
              <a:t>лтый</a:t>
            </a:r>
            <a:endParaRPr lang="ru-RU" sz="4400" b="1" dirty="0" smtClean="0"/>
          </a:p>
          <a:p>
            <a:pPr algn="ctr">
              <a:buNone/>
            </a:pPr>
            <a:r>
              <a:rPr lang="ru-RU" sz="4400" b="1" dirty="0" err="1" smtClean="0"/>
              <a:t>инт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ресный</a:t>
            </a: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пр…красный</a:t>
            </a:r>
          </a:p>
          <a:p>
            <a:pPr algn="ctr">
              <a:buNone/>
            </a:pPr>
            <a:r>
              <a:rPr lang="ru-RU" sz="4400" b="1" dirty="0" smtClean="0"/>
              <a:t>ин…</a:t>
            </a:r>
            <a:r>
              <a:rPr lang="ru-RU" sz="4400" b="1" dirty="0" err="1" smtClean="0"/>
              <a:t>й</a:t>
            </a:r>
            <a:r>
              <a:rPr lang="ru-RU" sz="4400" b="1" dirty="0" smtClean="0"/>
              <a:t> </a:t>
            </a:r>
          </a:p>
          <a:p>
            <a:pPr algn="ctr">
              <a:buNone/>
            </a:pPr>
            <a:endParaRPr lang="ru-RU" sz="4400" b="1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48639"/>
                </a:solidFill>
              </a:rPr>
              <a:t>Проверка:</a:t>
            </a:r>
            <a:endParaRPr lang="ru-RU" b="1" dirty="0">
              <a:solidFill>
                <a:srgbClr val="048639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743480" y="1214422"/>
            <a:ext cx="318610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…стёр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…за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…р…ж…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…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м…</a:t>
            </a:r>
            <a:r>
              <a:rPr lang="ru-RU" sz="4400" b="1" dirty="0" err="1" smtClean="0"/>
              <a:t>сяц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85918" y="100010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14480" y="121442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ё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428860" y="193990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43042" y="207167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28860" y="278605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428728" y="285749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14480" y="357187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357422" y="364331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500826" y="108264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643570" y="121442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357950" y="192880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715008" y="207167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858016" y="257174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6715140" y="278605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ё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286380" y="285749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929322" y="285749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286512" y="35829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786446" y="442913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6429388" y="435769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5500694" y="364331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357158" y="5214950"/>
            <a:ext cx="5500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Какое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слово осталось?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786446" y="5374203"/>
            <a:ext cx="21531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4400" b="1" dirty="0" smtClean="0"/>
              <a:t>н…лев…</a:t>
            </a: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6715140" y="529748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6072198" y="535782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7286644" y="542926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19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12 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571612"/>
            <a:ext cx="290035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н…прав…</a:t>
            </a:r>
          </a:p>
          <a:p>
            <a:pPr>
              <a:buNone/>
            </a:pPr>
            <a:r>
              <a:rPr lang="ru-RU" sz="4400" b="1" dirty="0" smtClean="0"/>
              <a:t>тракт…</a:t>
            </a:r>
            <a:r>
              <a:rPr lang="ru-RU" sz="4400" b="1" dirty="0" err="1" smtClean="0"/>
              <a:t>р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к…</a:t>
            </a:r>
            <a:r>
              <a:rPr lang="ru-RU" sz="4400" b="1" dirty="0" err="1" smtClean="0"/>
              <a:t>мбайн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ж…</a:t>
            </a:r>
            <a:r>
              <a:rPr lang="ru-RU" sz="4400" b="1" dirty="0" err="1" smtClean="0"/>
              <a:t>вотн</a:t>
            </a:r>
            <a:r>
              <a:rPr lang="ru-RU" sz="4400" b="1" dirty="0" smtClean="0"/>
              <a:t>….</a:t>
            </a:r>
          </a:p>
          <a:p>
            <a:pPr>
              <a:buNone/>
            </a:pPr>
            <a:r>
              <a:rPr lang="ru-RU" sz="4400" b="1" dirty="0" smtClean="0"/>
              <a:t>г…рой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857752" y="1571612"/>
            <a:ext cx="290035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с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одня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т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перь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err="1" smtClean="0"/>
              <a:t>п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…беда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ж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ж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…тон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85984" y="151127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157161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488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71604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285984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28860" y="307181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285852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071670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428728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857488" y="4000504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928794" y="47148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214414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643570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929190" y="1571612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ег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715008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000628" y="235743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786446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072066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857884" y="47148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214942" y="400050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6081722" y="40814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214942" y="478632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357158" y="5715000"/>
            <a:ext cx="8229600" cy="6429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Закрепление:</a:t>
            </a:r>
            <a:r>
              <a:rPr lang="ru-RU" sz="2400" b="1" dirty="0" smtClean="0">
                <a:solidFill>
                  <a:srgbClr val="048639"/>
                </a:solidFill>
              </a:rPr>
              <a:t>Запиши  слова  с разными предлогами.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290035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з…се…</a:t>
            </a:r>
            <a:r>
              <a:rPr lang="ru-RU" sz="4400" b="1" dirty="0" err="1" smtClean="0"/>
              <a:t>ть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р.. </a:t>
            </a:r>
            <a:r>
              <a:rPr lang="ru-RU" sz="4400" b="1" dirty="0" err="1" smtClean="0"/>
              <a:t>шать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слыш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ть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ж…</a:t>
            </a:r>
            <a:r>
              <a:rPr lang="ru-RU" sz="4400" b="1" dirty="0" err="1" smtClean="0"/>
              <a:t>нглёр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з</a:t>
            </a:r>
            <a:r>
              <a:rPr lang="ru-RU" sz="4400" b="1" dirty="0" smtClean="0"/>
              <a:t>…бота</a:t>
            </a:r>
            <a:endParaRPr lang="ru-RU" b="1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43438" y="1643050"/>
            <a:ext cx="290035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гар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…г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лов</a:t>
            </a:r>
            <a:r>
              <a:rPr lang="ru-RU" sz="4400" b="1" dirty="0" smtClean="0"/>
              <a:t>…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…кат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з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ам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ы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ан…в…с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5852" y="157161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500166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71604" y="236852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14348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000100" y="315434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14480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000232" y="394016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8578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357290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42910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429256" y="157161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857752" y="171448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000760" y="235743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857752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6572264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500694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857752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857752" y="400050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072198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4857752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429256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6072198" y="492919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13  группа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14348" y="5643578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48639"/>
                </a:solidFill>
              </a:rPr>
              <a:t>Закрепление: Образовать новое слово при помощи суффикса </a:t>
            </a:r>
            <a:endParaRPr lang="ru-RU" sz="2400" b="1" dirty="0">
              <a:solidFill>
                <a:srgbClr val="04863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47185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err="1" smtClean="0"/>
              <a:t>з</a:t>
            </a:r>
            <a:r>
              <a:rPr lang="ru-RU" sz="4400" b="1" dirty="0" smtClean="0"/>
              <a:t>…п…</a:t>
            </a:r>
            <a:r>
              <a:rPr lang="ru-RU" sz="4400" b="1" dirty="0" err="1" smtClean="0"/>
              <a:t>ведни</a:t>
            </a:r>
            <a:r>
              <a:rPr lang="ru-RU" sz="4400" b="1" dirty="0" err="1" smtClean="0">
                <a:solidFill>
                  <a:srgbClr val="048639"/>
                </a:solidFill>
              </a:rPr>
              <a:t>к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pPr>
              <a:buNone/>
            </a:pPr>
            <a:r>
              <a:rPr lang="ru-RU" sz="4400" b="1" dirty="0" err="1" smtClean="0"/>
              <a:t>з</a:t>
            </a:r>
            <a:r>
              <a:rPr lang="ru-RU" sz="4400" b="1" dirty="0" smtClean="0"/>
              <a:t>…п…тая</a:t>
            </a:r>
          </a:p>
          <a:p>
            <a:pPr>
              <a:buNone/>
            </a:pPr>
            <a:r>
              <a:rPr lang="ru-RU" sz="4400" b="1" dirty="0" err="1" smtClean="0"/>
              <a:t>з</a:t>
            </a:r>
            <a:r>
              <a:rPr lang="ru-RU" sz="4400" b="1" dirty="0" smtClean="0"/>
              <a:t>…стё</a:t>
            </a:r>
            <a:r>
              <a:rPr lang="ru-RU" sz="4400" b="1" dirty="0" smtClean="0">
                <a:solidFill>
                  <a:srgbClr val="048639"/>
                </a:solidFill>
              </a:rPr>
              <a:t>ж</a:t>
            </a:r>
            <a:r>
              <a:rPr lang="ru-RU" sz="4400" b="1" dirty="0" smtClean="0"/>
              <a:t>ка</a:t>
            </a:r>
          </a:p>
          <a:p>
            <a:pPr>
              <a:buNone/>
            </a:pPr>
            <a:r>
              <a:rPr lang="ru-RU" sz="4400" b="1" dirty="0" smtClean="0"/>
              <a:t>…дан…..</a:t>
            </a:r>
          </a:p>
          <a:p>
            <a:pPr>
              <a:buNone/>
            </a:pPr>
            <a:r>
              <a:rPr lang="ru-RU" sz="4400" b="1" dirty="0" err="1" smtClean="0"/>
              <a:t>зр</a:t>
            </a:r>
            <a:r>
              <a:rPr lang="ru-RU" sz="4400" b="1" dirty="0" smtClean="0"/>
              <a:t>…ч…к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857752" y="1643051"/>
            <a:ext cx="3071834" cy="4143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и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нт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рьер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и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ску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…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морка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000232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157161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57290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28794" y="235743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2910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85852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500166" y="307181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42910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42976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859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715008" y="2500306"/>
            <a:ext cx="114300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сс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14480" y="47148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928662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571604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643702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572132" y="171448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429256" y="32257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571604" y="4071942"/>
            <a:ext cx="114300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858016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643570" y="236852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786314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715008" y="400050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07206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000760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857884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5072066" y="492919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14  группа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857224" y="5715016"/>
            <a:ext cx="6572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48639"/>
                </a:solidFill>
              </a:rPr>
              <a:t>Закрепление: Выпишите слова, в которых есть мягкие согласные.</a:t>
            </a:r>
            <a:endParaRPr lang="ru-RU" sz="2800" b="1" dirty="0">
              <a:solidFill>
                <a:srgbClr val="04863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32898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к…</a:t>
            </a:r>
            <a:r>
              <a:rPr lang="ru-RU" sz="4400" b="1" dirty="0" err="1" smtClean="0"/>
              <a:t>мыш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к…п…тан</a:t>
            </a:r>
          </a:p>
          <a:p>
            <a:pPr>
              <a:buNone/>
            </a:pPr>
            <a:r>
              <a:rPr lang="ru-RU" sz="4400" b="1" dirty="0" smtClean="0"/>
              <a:t>к…при</a:t>
            </a:r>
            <a:r>
              <a:rPr lang="ru-RU" sz="4400" b="1" dirty="0" smtClean="0">
                <a:solidFill>
                  <a:srgbClr val="048639"/>
                </a:solidFill>
              </a:rPr>
              <a:t>з</a:t>
            </a:r>
          </a:p>
          <a:p>
            <a:pPr>
              <a:buNone/>
            </a:pPr>
            <a:r>
              <a:rPr lang="ru-RU" sz="4400" b="1" dirty="0" smtClean="0"/>
              <a:t>к…</a:t>
            </a:r>
            <a:r>
              <a:rPr lang="ru-RU" sz="4400" b="1" dirty="0" err="1" smtClean="0"/>
              <a:t>нг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ру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ко…</a:t>
            </a:r>
            <a:r>
              <a:rPr lang="ru-RU" sz="4400" b="1" dirty="0" err="1" smtClean="0">
                <a:solidFill>
                  <a:srgbClr val="048639"/>
                </a:solidFill>
              </a:rPr>
              <a:t>ш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14810" y="1571612"/>
            <a:ext cx="271464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…рёк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…л…я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…мед….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15  группа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71604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910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000232" y="236852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2910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357290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14480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42910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285984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42910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571604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14348" y="47148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928662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786446" y="142873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429124" y="157161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072066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ы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500694" y="229709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429124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072066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143504" y="307181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429124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715008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143504" y="394016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429124" y="400050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286380" y="4000504"/>
            <a:ext cx="114300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нн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5214942" y="47148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4429124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5786446" y="4857760"/>
            <a:ext cx="85725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ия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57224" y="5857892"/>
            <a:ext cx="6143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48639"/>
                </a:solidFill>
              </a:rPr>
              <a:t>Закрепление: Письмо по памяти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282891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к…</a:t>
            </a:r>
            <a:r>
              <a:rPr lang="ru-RU" sz="4400" b="1" dirty="0" err="1" smtClean="0"/>
              <a:t>мпания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к…</a:t>
            </a:r>
            <a:r>
              <a:rPr lang="ru-RU" sz="4400" b="1" dirty="0" err="1" smtClean="0"/>
              <a:t>нтроль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к…</a:t>
            </a:r>
            <a:r>
              <a:rPr lang="ru-RU" sz="4400" b="1" dirty="0" err="1" smtClean="0"/>
              <a:t>пее</a:t>
            </a:r>
            <a:r>
              <a:rPr lang="ru-RU" sz="4400" b="1" dirty="0" err="1" smtClean="0">
                <a:solidFill>
                  <a:srgbClr val="048639"/>
                </a:solidFill>
              </a:rPr>
              <a:t>чк</a:t>
            </a:r>
            <a:r>
              <a:rPr lang="ru-RU" sz="4400" b="1" dirty="0" err="1" smtClean="0"/>
              <a:t>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к…</a:t>
            </a:r>
            <a:r>
              <a:rPr lang="ru-RU" sz="4400" b="1" dirty="0" err="1" smtClean="0"/>
              <a:t>рзина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косм…</a:t>
            </a:r>
            <a:r>
              <a:rPr lang="ru-RU" sz="4400" b="1" dirty="0" smtClean="0">
                <a:solidFill>
                  <a:srgbClr val="048639"/>
                </a:solidFill>
              </a:rPr>
              <a:t>с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16  группа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643438" y="1571612"/>
            <a:ext cx="282891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стюм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тлета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л…вина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л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донь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л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аз…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85918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910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28794" y="236852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2910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428728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42910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43042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2910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42910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571604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715008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857752" y="157161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715008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857752" y="235743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572132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857752" y="314324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643570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857752" y="400050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857752" y="472598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357818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57224" y="5857892"/>
            <a:ext cx="6143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48639"/>
                </a:solidFill>
              </a:rPr>
              <a:t>Закрепление: Письмо по памяти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54329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л…</a:t>
            </a:r>
            <a:r>
              <a:rPr lang="ru-RU" sz="4400" b="1" dirty="0" err="1" smtClean="0"/>
              <a:t>генда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ле</a:t>
            </a:r>
            <a:r>
              <a:rPr lang="ru-RU" sz="4400" b="1" dirty="0" smtClean="0"/>
              <a:t>…</a:t>
            </a:r>
            <a:r>
              <a:rPr lang="ru-RU" sz="4400" b="1" dirty="0" err="1" smtClean="0">
                <a:solidFill>
                  <a:srgbClr val="048639"/>
                </a:solidFill>
              </a:rPr>
              <a:t>чк</a:t>
            </a:r>
            <a:r>
              <a:rPr lang="ru-RU" sz="4400" b="1" dirty="0" err="1" smtClean="0"/>
              <a:t>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л…</a:t>
            </a:r>
            <a:r>
              <a:rPr lang="ru-RU" sz="4400" b="1" dirty="0" err="1" smtClean="0"/>
              <a:t>мон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л…т…р…тура</a:t>
            </a:r>
          </a:p>
          <a:p>
            <a:pPr>
              <a:buNone/>
            </a:pPr>
            <a:r>
              <a:rPr lang="ru-RU" sz="4400" b="1" dirty="0" smtClean="0"/>
              <a:t>ли…..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17  группа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786314" y="1643050"/>
            <a:ext cx="304323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л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…пата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кушка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рш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дуза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910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14348" y="236852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00100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500166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14348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643174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14348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285852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00232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14348" y="47148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000100" y="4857760"/>
            <a:ext cx="107157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шь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715008" y="157161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000628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6000760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000628" y="2500306"/>
            <a:ext cx="107157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ай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929322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786446" y="32257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143504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6500826" y="401160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07206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857884" y="479742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143504" y="492919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5786" y="5443381"/>
            <a:ext cx="7929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48639"/>
                </a:solidFill>
              </a:rPr>
              <a:t>Выпишите слова в два столбика: в первый столбик с гласной на конце слова, во второй столбик с согласной на конце.</a:t>
            </a:r>
            <a:endParaRPr lang="ru-RU" sz="2400" b="1" dirty="0">
              <a:solidFill>
                <a:srgbClr val="04863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40042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м…</a:t>
            </a:r>
            <a:r>
              <a:rPr lang="ru-RU" sz="4400" b="1" dirty="0" err="1" smtClean="0"/>
              <a:t>лодия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м…</a:t>
            </a:r>
            <a:r>
              <a:rPr lang="ru-RU" sz="4400" b="1" dirty="0" err="1" smtClean="0"/>
              <a:t>чта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м…</a:t>
            </a:r>
            <a:r>
              <a:rPr lang="ru-RU" sz="4400" b="1" dirty="0" err="1" smtClean="0"/>
              <a:t>кр</a:t>
            </a:r>
            <a:r>
              <a:rPr lang="ru-RU" sz="4400" b="1" dirty="0" smtClean="0"/>
              <a:t>…фон</a:t>
            </a:r>
          </a:p>
          <a:p>
            <a:pPr>
              <a:buNone/>
            </a:pPr>
            <a:r>
              <a:rPr lang="ru-RU" sz="4400" b="1" dirty="0" smtClean="0"/>
              <a:t>м…</a:t>
            </a:r>
            <a:r>
              <a:rPr lang="ru-RU" sz="4400" b="1" dirty="0" err="1" smtClean="0"/>
              <a:t>кстура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м…</a:t>
            </a:r>
            <a:r>
              <a:rPr lang="ru-RU" sz="4400" b="1" dirty="0" err="1" smtClean="0"/>
              <a:t>моза</a:t>
            </a:r>
            <a:endParaRPr lang="ru-RU" sz="4400" b="1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18  группа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00562" y="1714488"/>
            <a:ext cx="35719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…нута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тив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м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тылёк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зусть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н……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н…чай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00166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85786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43042" y="235743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14348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571736" y="315434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85786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85918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928794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8578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643042" y="47148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85786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572132" y="164305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857752" y="178592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429256" y="242886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786314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143636" y="321468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857752" y="335756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572132" y="400050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714876" y="4143380"/>
            <a:ext cx="92869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6500826" y="479742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4643438" y="4929198"/>
            <a:ext cx="121444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евз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786446" y="492919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214414" y="5786454"/>
            <a:ext cx="67151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48639"/>
                </a:solidFill>
              </a:rPr>
              <a:t>Закрепление:Запишите</a:t>
            </a:r>
            <a:r>
              <a:rPr lang="ru-RU" sz="2800" b="1" dirty="0" smtClean="0">
                <a:solidFill>
                  <a:srgbClr val="048639"/>
                </a:solidFill>
              </a:rPr>
              <a:t> слова, располагая их в алфавитном порядке.</a:t>
            </a:r>
            <a:endParaRPr lang="ru-RU" sz="2800" b="1" dirty="0">
              <a:solidFill>
                <a:srgbClr val="04863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04323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..бучен….</a:t>
            </a:r>
          </a:p>
          <a:p>
            <a:pPr>
              <a:buNone/>
            </a:pPr>
            <a:r>
              <a:rPr lang="ru-RU" sz="4400" b="1" dirty="0" smtClean="0"/>
              <a:t>…г…</a:t>
            </a:r>
            <a:r>
              <a:rPr lang="ru-RU" sz="4400" b="1" dirty="0" err="1" smtClean="0"/>
              <a:t>рчение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…д…к…лон</a:t>
            </a:r>
          </a:p>
          <a:p>
            <a:pPr>
              <a:buNone/>
            </a:pPr>
            <a:r>
              <a:rPr lang="ru-RU" sz="4400" b="1" dirty="0" smtClean="0"/>
              <a:t>…д…ял…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0" y="1643050"/>
            <a:ext cx="304323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зно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рник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…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к…ан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…л…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….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моним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571604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157161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71670" y="1643050"/>
            <a:ext cx="10001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000232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000100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142976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785918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500298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571604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859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14297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071670" y="400050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500562" y="171448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500694" y="157161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143636" y="242886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500562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143504" y="250030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572132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500562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143504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4572000" y="400050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07206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78644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5500694" y="479742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4643438" y="492919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3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19  группа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42910" y="5643578"/>
            <a:ext cx="67866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48639"/>
                </a:solidFill>
              </a:rPr>
              <a:t>Закрепление: Составьте словосочетания </a:t>
            </a:r>
          </a:p>
          <a:p>
            <a:r>
              <a:rPr lang="ru-RU" sz="2400" b="1" dirty="0" smtClean="0">
                <a:solidFill>
                  <a:srgbClr val="048639"/>
                </a:solidFill>
              </a:rPr>
              <a:t>используя данные словарные слова. </a:t>
            </a:r>
            <a:endParaRPr lang="ru-RU" sz="2400" b="1" dirty="0">
              <a:solidFill>
                <a:srgbClr val="04863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297179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…</a:t>
            </a:r>
            <a:r>
              <a:rPr lang="ru-RU" sz="4400" b="1" dirty="0" err="1" smtClean="0"/>
              <a:t>рат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р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…</a:t>
            </a:r>
            <a:r>
              <a:rPr lang="ru-RU" sz="4400" b="1" dirty="0" err="1" smtClean="0"/>
              <a:t>санка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отд…</a:t>
            </a:r>
            <a:r>
              <a:rPr lang="ru-RU" sz="4400" b="1" dirty="0" err="1" smtClean="0"/>
              <a:t>х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…</a:t>
            </a:r>
            <a:r>
              <a:rPr lang="ru-RU" sz="4400" b="1" dirty="0" err="1" smtClean="0"/>
              <a:t>тец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…т…плен….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857752" y="1714488"/>
            <a:ext cx="29717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……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ено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тчизна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…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чаг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п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п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ри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42976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20  группа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71604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071538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214414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ы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000100" y="394016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8596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00232" y="471488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8596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000100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571736" y="4929198"/>
            <a:ext cx="92869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643570" y="164305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857752" y="1785926"/>
            <a:ext cx="92869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отт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715008" y="242886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786314" y="257174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500694" y="321468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857752" y="335756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857884" y="407194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143504" y="414338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857884" y="485776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072066" y="492919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57290" y="5857892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48639"/>
                </a:solidFill>
              </a:rPr>
              <a:t>Закрепление: Составьте предложения используя  данные словарные слова. </a:t>
            </a:r>
            <a:endParaRPr lang="ru-RU" sz="2400" b="1" dirty="0">
              <a:solidFill>
                <a:srgbClr val="04863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48639"/>
                </a:solidFill>
              </a:rPr>
              <a:t>План работы над </a:t>
            </a:r>
            <a:br>
              <a:rPr lang="ru-RU" b="1" dirty="0" smtClean="0">
                <a:solidFill>
                  <a:srgbClr val="048639"/>
                </a:solidFill>
              </a:rPr>
            </a:br>
            <a:r>
              <a:rPr lang="ru-RU" b="1" dirty="0" smtClean="0">
                <a:solidFill>
                  <a:srgbClr val="048639"/>
                </a:solidFill>
              </a:rPr>
              <a:t>словарными словами</a:t>
            </a:r>
            <a:endParaRPr lang="ru-RU" b="1" dirty="0">
              <a:solidFill>
                <a:srgbClr val="04863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u="sng" dirty="0" smtClean="0"/>
              <a:t>1 этап: </a:t>
            </a:r>
            <a:r>
              <a:rPr lang="ru-RU" dirty="0" smtClean="0"/>
              <a:t>Прочитай всю группу слов, расставь ударение и расскажи какая буква опасна для написания, обрати внимание на буквы закрашенные зелёным цветом, их можно объяснить, применив правило .</a:t>
            </a:r>
          </a:p>
          <a:p>
            <a:pPr>
              <a:buNone/>
            </a:pPr>
            <a:r>
              <a:rPr lang="ru-RU" u="sng" dirty="0" smtClean="0"/>
              <a:t>2 этап: </a:t>
            </a:r>
            <a:r>
              <a:rPr lang="ru-RU" dirty="0" smtClean="0"/>
              <a:t>Объясни значение непонятных слов.</a:t>
            </a:r>
          </a:p>
          <a:p>
            <a:pPr>
              <a:buNone/>
            </a:pPr>
            <a:r>
              <a:rPr lang="ru-RU" u="sng" dirty="0" smtClean="0"/>
              <a:t>3 этап </a:t>
            </a:r>
            <a:r>
              <a:rPr lang="ru-RU" dirty="0" smtClean="0"/>
              <a:t>и следующие: Назови пропущенные буквы. Учитель показывает буквы, если всё правильно то ты молодец! </a:t>
            </a:r>
          </a:p>
          <a:p>
            <a:pPr>
              <a:buNone/>
            </a:pPr>
            <a:r>
              <a:rPr lang="ru-RU" u="sng" dirty="0" smtClean="0"/>
              <a:t>4.этап: </a:t>
            </a:r>
            <a:r>
              <a:rPr lang="ru-RU" smtClean="0"/>
              <a:t>Напиши слова, </a:t>
            </a:r>
            <a:r>
              <a:rPr lang="ru-RU" dirty="0" smtClean="0"/>
              <a:t>сверься с презентацией.</a:t>
            </a:r>
          </a:p>
          <a:p>
            <a:pPr>
              <a:buNone/>
            </a:pPr>
            <a:r>
              <a:rPr lang="ru-RU" u="sng" dirty="0" smtClean="0"/>
              <a:t>4  этап. </a:t>
            </a:r>
            <a:r>
              <a:rPr lang="ru-RU" dirty="0" smtClean="0"/>
              <a:t>Выполни упражнения для закрепления.</a:t>
            </a:r>
          </a:p>
          <a:p>
            <a:pPr>
              <a:buNone/>
            </a:pPr>
            <a:r>
              <a:rPr lang="ru-RU" u="sng" dirty="0" smtClean="0"/>
              <a:t>5 этап: </a:t>
            </a:r>
            <a:r>
              <a:rPr lang="ru-RU" dirty="0" smtClean="0"/>
              <a:t>Можно провести диктант группы словарных слов.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500174"/>
            <a:ext cx="297179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п…</a:t>
            </a:r>
            <a:r>
              <a:rPr lang="ru-RU" sz="4400" b="1" dirty="0" err="1" smtClean="0"/>
              <a:t>люля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пом</a:t>
            </a:r>
            <a:r>
              <a:rPr lang="ru-RU" sz="4400" b="1" dirty="0" smtClean="0"/>
              <a:t>…</a:t>
            </a:r>
            <a:r>
              <a:rPr lang="ru-RU" sz="4400" b="1" dirty="0" err="1" smtClean="0">
                <a:solidFill>
                  <a:srgbClr val="048639"/>
                </a:solidFill>
              </a:rPr>
              <a:t>щь</a:t>
            </a:r>
            <a:endParaRPr lang="ru-RU" sz="4400" b="1" dirty="0" smtClean="0">
              <a:solidFill>
                <a:srgbClr val="048639"/>
              </a:solidFill>
            </a:endParaRPr>
          </a:p>
          <a:p>
            <a:pPr>
              <a:buNone/>
            </a:pPr>
            <a:r>
              <a:rPr lang="ru-RU" sz="4400" b="1" dirty="0" smtClean="0"/>
              <a:t>п…ср…</a:t>
            </a:r>
            <a:r>
              <a:rPr lang="ru-RU" sz="4400" b="1" dirty="0" err="1" smtClean="0"/>
              <a:t>ди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п…</a:t>
            </a:r>
            <a:r>
              <a:rPr lang="ru-RU" sz="4400" b="1" dirty="0" smtClean="0">
                <a:solidFill>
                  <a:srgbClr val="048639"/>
                </a:solidFill>
              </a:rPr>
              <a:t>чт</a:t>
            </a:r>
            <a:r>
              <a:rPr lang="ru-RU" sz="4400" b="1" dirty="0" smtClean="0"/>
              <a:t>..ль…</a:t>
            </a:r>
            <a:r>
              <a:rPr lang="ru-RU" sz="4400" b="1" dirty="0" err="1" smtClean="0"/>
              <a:t>н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п…</a:t>
            </a:r>
            <a:r>
              <a:rPr lang="ru-RU" sz="4400" b="1" dirty="0" err="1" smtClean="0"/>
              <a:t>эзия</a:t>
            </a:r>
            <a:endParaRPr lang="ru-RU" sz="4400" b="1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21  группа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857752" y="1571612"/>
            <a:ext cx="29717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р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епл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зетка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оз…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гры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с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..р…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фан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57356" y="135729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42976" y="150017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71538" y="221455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85918" y="235743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714612" y="300037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071538" y="314324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000232" y="314324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857488" y="378619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786050" y="392906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071538" y="392906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928794" y="392906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500166" y="457200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071538" y="478632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143504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000760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786446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072066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143504" y="307181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643570" y="3214686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ы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429388" y="394016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000628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572132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214414" y="5500702"/>
            <a:ext cx="7143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48639"/>
                </a:solidFill>
              </a:rPr>
              <a:t>Закрепление: Подберите к словарным словам однокоренные слова разных частей речи. </a:t>
            </a:r>
            <a:endParaRPr lang="ru-RU" sz="2800" b="1" dirty="0">
              <a:solidFill>
                <a:srgbClr val="04863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0048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err="1" smtClean="0"/>
              <a:t>сах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р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с…</a:t>
            </a:r>
            <a:r>
              <a:rPr lang="ru-RU" sz="4400" b="1" dirty="0" err="1" smtClean="0"/>
              <a:t>дло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сув</a:t>
            </a:r>
            <a:r>
              <a:rPr lang="ru-RU" sz="4400" b="1" dirty="0" smtClean="0"/>
              <a:t>…</a:t>
            </a:r>
            <a:r>
              <a:rPr lang="ru-RU" sz="4400" b="1" dirty="0" err="1" smtClean="0"/>
              <a:t>нир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т…пл…во</a:t>
            </a:r>
            <a:r>
              <a:rPr lang="ru-RU" sz="4400" b="1" dirty="0" smtClean="0">
                <a:solidFill>
                  <a:srgbClr val="048639"/>
                </a:solidFill>
              </a:rPr>
              <a:t>з</a:t>
            </a:r>
          </a:p>
          <a:p>
            <a:pPr>
              <a:buNone/>
            </a:pPr>
            <a:r>
              <a:rPr lang="ru-RU" sz="4400" b="1" dirty="0" smtClean="0"/>
              <a:t>т..</a:t>
            </a:r>
            <a:r>
              <a:rPr lang="ru-RU" sz="4400" b="1" dirty="0" err="1" smtClean="0"/>
              <a:t>рмом</a:t>
            </a:r>
            <a:r>
              <a:rPr lang="ru-RU" sz="4400" b="1" dirty="0" smtClean="0"/>
              <a:t>……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071934" y="1785926"/>
            <a:ext cx="471490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т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нсляц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у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вид…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ть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ф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…л…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гизм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х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удож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…..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ый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ито</a:t>
            </a: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endParaRPr kumimoji="0" lang="ru-RU" sz="3200" b="1" i="0" u="sng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22  группа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42976" y="164305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43042" y="235743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2910" y="242886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857356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42976" y="328612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285984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2910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571604" y="407194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643042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71472" y="485776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285984" y="4857760"/>
            <a:ext cx="107157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етр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715008" y="171448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572000" y="1857364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6215074" y="1785926"/>
            <a:ext cx="107157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ия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572000" y="250030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214942" y="2643182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643702" y="335756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43438" y="342900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286380" y="342900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000760" y="3429000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4929190" y="407194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5572132" y="4214818"/>
            <a:ext cx="7143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6572264" y="4214818"/>
            <a:ext cx="128588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енн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428728" y="5857892"/>
            <a:ext cx="71704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48639"/>
                </a:solidFill>
              </a:rPr>
              <a:t>Закрепление: Сгруппируйте слова по темам:</a:t>
            </a:r>
          </a:p>
          <a:p>
            <a:r>
              <a:rPr lang="ru-RU" sz="2800" b="1" dirty="0" smtClean="0">
                <a:solidFill>
                  <a:srgbClr val="048639"/>
                </a:solidFill>
              </a:rPr>
              <a:t>«Вокзал» , «Киностудия»</a:t>
            </a:r>
            <a:endParaRPr lang="ru-RU" sz="2800" b="1" dirty="0">
              <a:solidFill>
                <a:srgbClr val="04863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9" grpId="0"/>
      <p:bldP spid="30" grpId="0"/>
      <p:bldP spid="31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3286148" cy="3714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err="1"/>
              <a:t>з</a:t>
            </a:r>
            <a:r>
              <a:rPr lang="ru-RU" sz="4000" b="1" dirty="0" err="1" smtClean="0"/>
              <a:t>дра</a:t>
            </a:r>
            <a:r>
              <a:rPr lang="ru-RU" sz="4000" b="1" dirty="0" smtClean="0"/>
              <a:t>…</a:t>
            </a:r>
            <a:r>
              <a:rPr lang="ru-RU" sz="4000" b="1" dirty="0" err="1" smtClean="0"/>
              <a:t>ствуйте</a:t>
            </a:r>
            <a:endParaRPr lang="ru-RU" sz="4000" dirty="0"/>
          </a:p>
          <a:p>
            <a:pPr>
              <a:buNone/>
            </a:pPr>
            <a:r>
              <a:rPr lang="ru-RU" sz="4000" b="1" dirty="0"/>
              <a:t>б</a:t>
            </a:r>
            <a:r>
              <a:rPr lang="ru-RU" sz="4000" b="1" dirty="0" smtClean="0"/>
              <a:t>..</a:t>
            </a:r>
            <a:r>
              <a:rPr lang="ru-RU" sz="4000" b="1" dirty="0" err="1" smtClean="0"/>
              <a:t>га</a:t>
            </a:r>
            <a:r>
              <a:rPr lang="ru-RU" sz="4000" b="1" u="sng" dirty="0" err="1" smtClean="0">
                <a:solidFill>
                  <a:srgbClr val="00B050"/>
                </a:solidFill>
              </a:rPr>
              <a:t>ж</a:t>
            </a:r>
            <a:endParaRPr lang="ru-RU" sz="4000" u="sng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b="1" dirty="0"/>
              <a:t>в</a:t>
            </a:r>
            <a:r>
              <a:rPr lang="ru-RU" sz="4000" b="1" dirty="0" smtClean="0"/>
              <a:t>…. зал</a:t>
            </a:r>
            <a:endParaRPr lang="ru-RU" sz="4000" dirty="0"/>
          </a:p>
          <a:p>
            <a:pPr>
              <a:buNone/>
            </a:pPr>
            <a:r>
              <a:rPr lang="ru-RU" sz="4000" b="1" dirty="0"/>
              <a:t>с</a:t>
            </a:r>
            <a:r>
              <a:rPr lang="ru-RU" sz="4000" b="1" dirty="0" smtClean="0"/>
              <a:t>..</a:t>
            </a:r>
            <a:r>
              <a:rPr lang="ru-RU" sz="4000" b="1" dirty="0" err="1" smtClean="0"/>
              <a:t>нтябрь</a:t>
            </a:r>
            <a:endParaRPr lang="ru-RU" sz="4000" dirty="0"/>
          </a:p>
          <a:p>
            <a:pPr>
              <a:buNone/>
            </a:pPr>
            <a:r>
              <a:rPr lang="ru-RU" sz="4000" b="1" dirty="0"/>
              <a:t>у</a:t>
            </a:r>
            <a:r>
              <a:rPr lang="ru-RU" sz="4000" b="1" dirty="0" smtClean="0"/>
              <a:t>л..</a:t>
            </a:r>
            <a:r>
              <a:rPr lang="ru-RU" sz="4000" b="1" dirty="0" err="1" smtClean="0"/>
              <a:t>ца</a:t>
            </a:r>
            <a:r>
              <a:rPr lang="ru-RU" sz="4000" b="1" dirty="0" smtClean="0"/>
              <a:t> </a:t>
            </a:r>
            <a:endParaRPr lang="ru-RU" sz="4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929190" y="1643050"/>
            <a:ext cx="3286148" cy="35718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b="1" dirty="0"/>
              <a:t>т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 пор 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р..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сун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 </a:t>
            </a:r>
            <a: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b="1" dirty="0" smtClean="0"/>
              <a:t>..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льбом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b="1" dirty="0" smtClean="0"/>
              <a:t>..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бр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..ко</a:t>
            </a:r>
            <a: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b="1" dirty="0" smtClean="0"/>
              <a:t>..то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гр.. </a:t>
            </a:r>
            <a:r>
              <a:rPr kumimoji="0" lang="ru-RU" sz="36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</a:t>
            </a:r>
            <a:endParaRPr kumimoji="0" lang="ru-RU" sz="3600" b="0" i="0" u="sng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 группа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14456" y="1654148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42976" y="150017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71538" y="228599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28638" y="235743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14348" y="307181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214414" y="3357570"/>
            <a:ext cx="9000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214414" y="2643190"/>
            <a:ext cx="9000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2910" y="307181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b="1" u="sng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r>
              <a:rPr lang="ru-RU" sz="43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к</a:t>
            </a: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8596" y="386872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429256" y="3786198"/>
            <a:ext cx="9000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600604" y="429735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ав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85720" y="4071950"/>
            <a:ext cx="9000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42952" y="4572008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929190" y="1654148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429256" y="1142992"/>
            <a:ext cx="9000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429256" y="1785934"/>
            <a:ext cx="9000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957794" y="229709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886488" y="229709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743612" y="2428868"/>
            <a:ext cx="9000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714876" y="294003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929322" y="3071810"/>
            <a:ext cx="9000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4743480" y="358297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457860" y="358297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5857884" y="4214818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48639"/>
                </a:solidFill>
              </a:rPr>
              <a:t>Вставьте словарные слова 1 группы в текст.</a:t>
            </a:r>
            <a:endParaRPr lang="ru-RU" sz="3200" b="1" dirty="0">
              <a:solidFill>
                <a:srgbClr val="048639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43438" y="3886216"/>
            <a:ext cx="2714644" cy="828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/>
              <a:t>Здра</a:t>
            </a:r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r>
              <a:rPr lang="ru-RU" sz="3200" b="1" dirty="0" smtClean="0"/>
              <a:t>ствуйте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928662" y="3286124"/>
            <a:ext cx="1357322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lang="ru-RU" sz="3200" b="1" dirty="0" smtClean="0"/>
              <a:t>а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</a:t>
            </a: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901014" cy="36861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dirty="0" smtClean="0"/>
              <a:t>Был месяц …………… .   Поезд прибыл на ………….  города Москвы. У меня был тяжёлый ………..   . Я пошёл по широкой ………….  и сказал :………………., мой любимый город!</a:t>
            </a:r>
            <a:endParaRPr lang="ru-RU" sz="4400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071802" y="1600200"/>
            <a:ext cx="1785950" cy="828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/>
              <a:t>с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нтябрь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428992" y="2171704"/>
            <a:ext cx="1785950" cy="828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/>
              <a:t>в</a:t>
            </a:r>
            <a:r>
              <a:rPr lang="ru-RU" sz="3200" b="1" dirty="0" smtClean="0">
                <a:solidFill>
                  <a:srgbClr val="FF0000"/>
                </a:solidFill>
              </a:rPr>
              <a:t>ок</a:t>
            </a:r>
            <a:r>
              <a:rPr lang="ru-RU" sz="3200" b="1" dirty="0" smtClean="0"/>
              <a:t>зал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1071538" y="3857628"/>
            <a:ext cx="1285884" cy="828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ул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504351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/>
              <a:t>Олег открыл   </a:t>
            </a:r>
            <a:r>
              <a:rPr lang="ru-RU" sz="4400" b="1" dirty="0" smtClean="0">
                <a:solidFill>
                  <a:srgbClr val="0070C0"/>
                </a:solidFill>
              </a:rPr>
              <a:t>а</a:t>
            </a:r>
            <a:r>
              <a:rPr lang="ru-RU" sz="4400" dirty="0" smtClean="0"/>
              <a:t>……….   , чтобы нарисовать   </a:t>
            </a:r>
            <a:r>
              <a:rPr lang="ru-RU" sz="4400" b="1" dirty="0" smtClean="0">
                <a:solidFill>
                  <a:srgbClr val="0070C0"/>
                </a:solidFill>
              </a:rPr>
              <a:t>р</a:t>
            </a:r>
            <a:r>
              <a:rPr lang="ru-RU" sz="4400" dirty="0" smtClean="0"/>
              <a:t>…………..    .  Он нарисовал    </a:t>
            </a:r>
            <a:r>
              <a:rPr lang="ru-RU" sz="4400" b="1" dirty="0" smtClean="0">
                <a:solidFill>
                  <a:srgbClr val="0070C0"/>
                </a:solidFill>
              </a:rPr>
              <a:t>а </a:t>
            </a:r>
            <a:r>
              <a:rPr lang="ru-RU" sz="4400" b="1" dirty="0" smtClean="0"/>
              <a:t>………..</a:t>
            </a:r>
            <a:r>
              <a:rPr lang="ru-RU" sz="4400" dirty="0" smtClean="0"/>
              <a:t>.  .</a:t>
            </a:r>
          </a:p>
          <a:p>
            <a:pPr>
              <a:buNone/>
            </a:pPr>
            <a:r>
              <a:rPr lang="ru-RU" sz="4400" dirty="0" smtClean="0"/>
              <a:t>Под рисунком он написал свой </a:t>
            </a:r>
          </a:p>
          <a:p>
            <a:pPr>
              <a:buNone/>
            </a:pPr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0070C0"/>
                </a:solidFill>
              </a:rPr>
              <a:t>а</a:t>
            </a:r>
            <a:r>
              <a:rPr lang="ru-RU" sz="4400" dirty="0" smtClean="0"/>
              <a:t> …………….  .</a:t>
            </a:r>
          </a:p>
          <a:p>
            <a:pPr>
              <a:buNone/>
            </a:pPr>
            <a:r>
              <a:rPr lang="ru-RU" sz="4400" dirty="0" smtClean="0"/>
              <a:t>Что напишешь пером ,не вырубишь    </a:t>
            </a:r>
            <a:r>
              <a:rPr lang="ru-RU" sz="4400" b="1" dirty="0" smtClean="0">
                <a:solidFill>
                  <a:srgbClr val="0070C0"/>
                </a:solidFill>
              </a:rPr>
              <a:t>т</a:t>
            </a:r>
            <a:r>
              <a:rPr lang="ru-RU" sz="4400" dirty="0" smtClean="0"/>
              <a:t>…………. .  .</a:t>
            </a:r>
            <a:endParaRPr lang="ru-RU" sz="4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48639"/>
                </a:solidFill>
              </a:rPr>
              <a:t>Закрепление:</a:t>
            </a:r>
            <a:br>
              <a:rPr lang="ru-RU" sz="2800" b="1" dirty="0" smtClean="0">
                <a:solidFill>
                  <a:srgbClr val="048639"/>
                </a:solidFill>
              </a:rPr>
            </a:br>
            <a:r>
              <a:rPr lang="ru-RU" sz="2800" b="1" dirty="0" smtClean="0">
                <a:solidFill>
                  <a:srgbClr val="048639"/>
                </a:solidFill>
              </a:rPr>
              <a:t>Вставьте словарные слова 1 группы в текст.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857620" y="1285860"/>
            <a:ext cx="2357454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льбом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929058" y="1957390"/>
            <a:ext cx="2357454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р</a:t>
            </a:r>
            <a:r>
              <a:rPr lang="ru-RU" sz="4400" b="1" dirty="0" smtClean="0">
                <a:solidFill>
                  <a:srgbClr val="FF0000"/>
                </a:solidFill>
              </a:rPr>
              <a:t>и</a:t>
            </a:r>
            <a:r>
              <a:rPr lang="ru-RU" sz="4400" b="1" dirty="0" smtClean="0"/>
              <a:t>сун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rgbClr val="048639"/>
                </a:solidFill>
              </a:rPr>
              <a:t>к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857620" y="2643182"/>
            <a:ext cx="2357454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lang="ru-RU" sz="4400" b="1" dirty="0" err="1" smtClean="0"/>
              <a:t>бр</a:t>
            </a:r>
            <a:r>
              <a:rPr lang="ru-RU" sz="4400" b="1" dirty="0" err="1" smtClean="0">
                <a:solidFill>
                  <a:srgbClr val="FF0000"/>
                </a:solidFill>
              </a:rPr>
              <a:t>и</a:t>
            </a:r>
            <a:r>
              <a:rPr lang="ru-RU" sz="4400" b="1" dirty="0" err="1" smtClean="0"/>
              <a:t>ко</a:t>
            </a:r>
            <a:r>
              <a:rPr lang="ru-RU" sz="4400" b="1" dirty="0" err="1" smtClean="0">
                <a:solidFill>
                  <a:srgbClr val="048639"/>
                </a:solidFill>
              </a:rPr>
              <a:t>с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642910" y="4243406"/>
            <a:ext cx="3286148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втогра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786182" y="5715016"/>
            <a:ext cx="3286148" cy="82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ром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500175"/>
            <a:ext cx="2971792" cy="39290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….</a:t>
            </a:r>
            <a:r>
              <a:rPr lang="ru-RU" sz="4000" b="1" dirty="0" err="1" smtClean="0"/>
              <a:t>ру</a:t>
            </a:r>
            <a:r>
              <a:rPr lang="ru-RU" sz="4000" b="1" dirty="0" smtClean="0"/>
              <a:t>….</a:t>
            </a:r>
          </a:p>
          <a:p>
            <a:pPr>
              <a:buNone/>
            </a:pPr>
            <a:r>
              <a:rPr lang="ru-RU" sz="4000" b="1" dirty="0" smtClean="0"/>
              <a:t>л..пата </a:t>
            </a:r>
          </a:p>
          <a:p>
            <a:pPr>
              <a:buNone/>
            </a:pPr>
            <a:r>
              <a:rPr lang="ru-RU" sz="4000" b="1" dirty="0" smtClean="0"/>
              <a:t>г…</a:t>
            </a:r>
            <a:r>
              <a:rPr lang="ru-RU" sz="4000" b="1" dirty="0" err="1" smtClean="0"/>
              <a:t>то</a:t>
            </a:r>
            <a:r>
              <a:rPr lang="ru-RU" sz="4000" b="1" dirty="0" err="1" smtClean="0">
                <a:solidFill>
                  <a:srgbClr val="048639"/>
                </a:solidFill>
              </a:rPr>
              <a:t>в</a:t>
            </a:r>
            <a:endParaRPr lang="ru-RU" sz="4000" b="1" dirty="0" smtClean="0">
              <a:solidFill>
                <a:srgbClr val="048639"/>
              </a:solidFill>
            </a:endParaRPr>
          </a:p>
          <a:p>
            <a:pPr>
              <a:buNone/>
            </a:pPr>
            <a:r>
              <a:rPr lang="ru-RU" sz="4000" b="1" dirty="0" err="1" smtClean="0">
                <a:solidFill>
                  <a:srgbClr val="FF0000"/>
                </a:solidFill>
              </a:rPr>
              <a:t>ез</a:t>
            </a:r>
            <a:r>
              <a:rPr lang="ru-RU" sz="4000" b="1" dirty="0" err="1" smtClean="0"/>
              <a:t>д</a:t>
            </a:r>
            <a:r>
              <a:rPr lang="ru-RU" sz="4000" b="1" dirty="0" smtClean="0"/>
              <a:t>…..</a:t>
            </a:r>
          </a:p>
          <a:p>
            <a:pPr>
              <a:buNone/>
            </a:pPr>
            <a:r>
              <a:rPr lang="ru-RU" sz="4000" b="1" dirty="0" smtClean="0"/>
              <a:t>...</a:t>
            </a:r>
            <a:r>
              <a:rPr lang="ru-RU" sz="4000" b="1" dirty="0" err="1" smtClean="0"/>
              <a:t>гурец</a:t>
            </a:r>
            <a:endParaRPr lang="ru-RU" sz="4000" b="1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00208" y="274638"/>
            <a:ext cx="554356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2 группа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857752" y="1428736"/>
            <a:ext cx="29717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dirty="0" smtClean="0"/>
              <a:t>…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втобу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dirty="0" smtClean="0"/>
              <a:t>..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вт..м…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биль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dirty="0" smtClean="0"/>
              <a:t>м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dirty="0" smtClean="0"/>
              <a:t>а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вт..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dirty="0" smtClean="0"/>
              <a:t>…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кв…рель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57356" y="143983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28704" y="150017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вд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57398" y="150017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г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85918" y="3654412"/>
            <a:ext cx="135732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ить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214414" y="221455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928794" y="214311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857356" y="285749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171580" y="301147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071538" y="357187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214546" y="435769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028704" y="442913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643570" y="128586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672042" y="142873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786578" y="207167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643438" y="214311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386422" y="221455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6029364" y="214311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929322" y="278605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029232" y="285749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4786314" y="350043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357818" y="365441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6286512" y="421481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4714876" y="436879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5572132" y="436879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500034" y="51435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Закрепление:1.З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апомни слова.2.Напиши их в порядке увеличения слогов или в порядке уменьшения слогов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48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48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47185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в…гон</a:t>
            </a:r>
          </a:p>
          <a:p>
            <a:pPr>
              <a:buNone/>
            </a:pPr>
            <a:r>
              <a:rPr lang="ru-RU" sz="4400" b="1" dirty="0" smtClean="0"/>
              <a:t>с…л…вей</a:t>
            </a:r>
          </a:p>
          <a:p>
            <a:pPr>
              <a:buNone/>
            </a:pPr>
            <a:r>
              <a:rPr lang="ru-RU" sz="4400" b="1" dirty="0" smtClean="0"/>
              <a:t>фу..бол</a:t>
            </a:r>
          </a:p>
          <a:p>
            <a:pPr>
              <a:buNone/>
            </a:pPr>
            <a:r>
              <a:rPr lang="ru-RU" sz="4400" b="1" dirty="0" smtClean="0"/>
              <a:t>…</a:t>
            </a:r>
            <a:r>
              <a:rPr lang="ru-RU" sz="4400" b="1" dirty="0" err="1" smtClean="0"/>
              <a:t>сина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……</a:t>
            </a:r>
            <a:r>
              <a:rPr lang="ru-RU" sz="4400" b="1" dirty="0" err="1" smtClean="0"/>
              <a:t>ея</a:t>
            </a:r>
            <a:endParaRPr lang="ru-RU" sz="4400" b="1" dirty="0" smtClean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3 группа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672042" y="1500174"/>
            <a:ext cx="3543296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..рога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журный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/>
              <a:t>.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квар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ум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err="1" smtClean="0"/>
              <a:t>щ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котн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85852" y="151127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71472" y="164305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285984" y="236852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71472" y="243996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214414" y="251140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643042" y="314324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928662" y="321468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т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071538" y="392906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57158" y="4083040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214414" y="478632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57158" y="4868858"/>
            <a:ext cx="1071570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алл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572132" y="1439834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357686" y="401160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643570" y="2225652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857752" y="2368528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429256" y="3071810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786314" y="322578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886488" y="3143248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4857752" y="157161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286380" y="3857628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743612" y="3929066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</a:t>
            </a: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5643570" y="4643446"/>
            <a:ext cx="642942" cy="417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4957794" y="4714884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</a:t>
            </a:r>
            <a:endParaRPr kumimoji="0" lang="ru-RU" sz="4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6357950" y="4725982"/>
            <a:ext cx="828652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2022</Words>
  <Application>Microsoft Office PowerPoint</Application>
  <PresentationFormat>Экран (4:3)</PresentationFormat>
  <Paragraphs>1023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 «Сборник словарных слов и приёмы их  запоминания в 3 классе  к  учебнику А.В.Поляковой»  </vt:lpstr>
      <vt:lpstr>Слайд 2</vt:lpstr>
      <vt:lpstr>Слайд 3</vt:lpstr>
      <vt:lpstr>План работы над  словарными словами</vt:lpstr>
      <vt:lpstr>1 группа</vt:lpstr>
      <vt:lpstr>Вставьте словарные слова 1 группы в текст.</vt:lpstr>
      <vt:lpstr>Закрепление: Вставьте словарные слова 1 группы в текст.</vt:lpstr>
      <vt:lpstr>2 группа</vt:lpstr>
      <vt:lpstr>3 группа</vt:lpstr>
      <vt:lpstr>Закрепление: Вставьте словарные слова 3 группы в текст.</vt:lpstr>
      <vt:lpstr>4 группа </vt:lpstr>
      <vt:lpstr>Закрепление: Подбери однокоренные прилагательные  к словам 4 группы:</vt:lpstr>
      <vt:lpstr>Закрепление: Подбери однокоренные прилагательные  к словам 4 группы:</vt:lpstr>
      <vt:lpstr>5 группа</vt:lpstr>
      <vt:lpstr>Закрепление: Допиши предложения со словарными  словами  5 группы:</vt:lpstr>
      <vt:lpstr>Закрепление: Допиши предложения со словарными  словами  5 группы:</vt:lpstr>
      <vt:lpstr>6 группа</vt:lpstr>
      <vt:lpstr>7 группа</vt:lpstr>
      <vt:lpstr>Закрепление для группы 7:  Заменить одним словом.</vt:lpstr>
      <vt:lpstr>Закрепление для группы 7:  Заменить одним словом.</vt:lpstr>
      <vt:lpstr>Закрепление для группы 7:  Заменить одним словом.</vt:lpstr>
      <vt:lpstr>8 группа</vt:lpstr>
      <vt:lpstr>9 группа</vt:lpstr>
      <vt:lpstr>10 группа</vt:lpstr>
      <vt:lpstr>11 группа</vt:lpstr>
      <vt:lpstr>Закрепление: Запишите  слова в два столбика: в первый столбик – с согласными на конце слова, во второй –с гласными на конце слова.</vt:lpstr>
      <vt:lpstr>Проверка:</vt:lpstr>
      <vt:lpstr>12  группа</vt:lpstr>
      <vt:lpstr>Закрепление: Запишите  слова в два столбика: в первый столбик – с мягкими согласными на конце слова, во второй – с твёрдыми  согласными на конце слова.</vt:lpstr>
      <vt:lpstr>Проверка:</vt:lpstr>
      <vt:lpstr>12  группа</vt:lpstr>
      <vt:lpstr>13  группа</vt:lpstr>
      <vt:lpstr>14  группа</vt:lpstr>
      <vt:lpstr>15  группа</vt:lpstr>
      <vt:lpstr>16  группа</vt:lpstr>
      <vt:lpstr>17  группа</vt:lpstr>
      <vt:lpstr>18  группа</vt:lpstr>
      <vt:lpstr>19  группа</vt:lpstr>
      <vt:lpstr>20  группа</vt:lpstr>
      <vt:lpstr>21  группа</vt:lpstr>
      <vt:lpstr>22  группа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Словарные слова 3 класс к учебнику Полякова</dc:title>
  <dc:creator>OEM</dc:creator>
  <cp:lastModifiedBy>OEM</cp:lastModifiedBy>
  <cp:revision>122</cp:revision>
  <dcterms:created xsi:type="dcterms:W3CDTF">2021-11-07T03:04:24Z</dcterms:created>
  <dcterms:modified xsi:type="dcterms:W3CDTF">2021-11-24T05:54:37Z</dcterms:modified>
</cp:coreProperties>
</file>