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81" r:id="rId3"/>
    <p:sldId id="282" r:id="rId4"/>
    <p:sldId id="265" r:id="rId5"/>
    <p:sldId id="266" r:id="rId6"/>
    <p:sldId id="267" r:id="rId7"/>
    <p:sldId id="268" r:id="rId8"/>
    <p:sldId id="279" r:id="rId9"/>
    <p:sldId id="280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3" r:id="rId21"/>
  </p:sldIdLst>
  <p:sldSz cx="18288000" cy="10287000"/>
  <p:notesSz cx="6858000" cy="9144000"/>
  <p:embeddedFontLst>
    <p:embeddedFont>
      <p:font typeface="Monotype Corsiva" pitchFamily="66" charset="0"/>
      <p:italic r:id="rId22"/>
    </p:embeddedFont>
    <p:embeddedFont>
      <p:font typeface="TT Milks Casual 900 One" charset="-52"/>
      <p:regular r:id="rId23"/>
    </p:embeddedFont>
    <p:embeddedFont>
      <p:font typeface="Merriweather" charset="-5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-706" y="21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25000"/>
            </a:blip>
            <a:stretch>
              <a:fillRect t="-5555" b="-555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19064" y="1438923"/>
            <a:ext cx="12082253" cy="4462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802"/>
              </a:lnSpc>
            </a:pPr>
            <a:r>
              <a:rPr lang="ru-RU" sz="8800" b="1" dirty="0" smtClean="0">
                <a:solidFill>
                  <a:srgbClr val="043679"/>
                </a:solidFill>
                <a:latin typeface="Monotype Corsiva" pitchFamily="66" charset="0"/>
              </a:rPr>
              <a:t>Выслушай всех</a:t>
            </a:r>
          </a:p>
          <a:p>
            <a:pPr marL="0" lvl="0" indent="0" algn="ctr">
              <a:lnSpc>
                <a:spcPts val="5802"/>
              </a:lnSpc>
            </a:pPr>
            <a:endParaRPr lang="ru-RU" sz="8800" b="1" dirty="0" smtClean="0">
              <a:solidFill>
                <a:srgbClr val="043679"/>
              </a:solidFill>
              <a:latin typeface="Monotype Corsiva" pitchFamily="66" charset="0"/>
            </a:endParaRPr>
          </a:p>
          <a:p>
            <a:pPr marL="0" lvl="0" indent="0" algn="ctr">
              <a:lnSpc>
                <a:spcPts val="5802"/>
              </a:lnSpc>
            </a:pPr>
            <a:r>
              <a:rPr lang="ru-RU" sz="8800" b="1" dirty="0" smtClean="0">
                <a:solidFill>
                  <a:srgbClr val="043679"/>
                </a:solidFill>
                <a:latin typeface="Monotype Corsiva" pitchFamily="66" charset="0"/>
              </a:rPr>
              <a:t>Прислушивайся к немногим</a:t>
            </a:r>
          </a:p>
          <a:p>
            <a:pPr marL="0" lvl="0" indent="0" algn="ctr">
              <a:lnSpc>
                <a:spcPts val="5802"/>
              </a:lnSpc>
            </a:pPr>
            <a:endParaRPr lang="ru-RU" sz="8800" b="1" dirty="0" smtClean="0">
              <a:solidFill>
                <a:srgbClr val="043679"/>
              </a:solidFill>
              <a:latin typeface="Monotype Corsiva" pitchFamily="66" charset="0"/>
            </a:endParaRPr>
          </a:p>
          <a:p>
            <a:pPr marL="0" lvl="0" indent="0" algn="ctr">
              <a:lnSpc>
                <a:spcPts val="5802"/>
              </a:lnSpc>
            </a:pPr>
            <a:r>
              <a:rPr lang="ru-RU" sz="8800" b="1" dirty="0" smtClean="0">
                <a:solidFill>
                  <a:srgbClr val="043679"/>
                </a:solidFill>
                <a:latin typeface="Monotype Corsiva" pitchFamily="66" charset="0"/>
              </a:rPr>
              <a:t>Решай сам</a:t>
            </a:r>
            <a:endParaRPr lang="ru-RU" sz="8000" b="1" dirty="0" smtClean="0">
              <a:solidFill>
                <a:srgbClr val="043679"/>
              </a:solidFill>
              <a:latin typeface="Monotype Corsiva" pitchFamily="66" charset="0"/>
            </a:endParaRPr>
          </a:p>
          <a:p>
            <a:pPr marL="0" lvl="0" indent="0" algn="ctr">
              <a:lnSpc>
                <a:spcPts val="5802"/>
              </a:lnSpc>
            </a:pPr>
            <a:endParaRPr lang="en-US" sz="5802" dirty="0">
              <a:solidFill>
                <a:srgbClr val="043679"/>
              </a:solidFill>
              <a:latin typeface="Scripter"/>
            </a:endParaRPr>
          </a:p>
        </p:txBody>
      </p:sp>
      <p:sp>
        <p:nvSpPr>
          <p:cNvPr id="4" name="Freeform 4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801317" y="1028700"/>
            <a:ext cx="3531247" cy="8229600"/>
          </a:xfrm>
          <a:custGeom>
            <a:avLst/>
            <a:gdLst/>
            <a:ahLst/>
            <a:cxnLst/>
            <a:rect l="l" t="t" r="r" b="b"/>
            <a:pathLst>
              <a:path w="3531247" h="8229600">
                <a:moveTo>
                  <a:pt x="0" y="0"/>
                </a:moveTo>
                <a:lnTo>
                  <a:pt x="3531246" y="0"/>
                </a:lnTo>
                <a:lnTo>
                  <a:pt x="353124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147770" y="2934586"/>
            <a:ext cx="13992460" cy="5087896"/>
          </a:xfrm>
          <a:custGeom>
            <a:avLst/>
            <a:gdLst/>
            <a:ahLst/>
            <a:cxnLst/>
            <a:rect l="l" t="t" r="r" b="b"/>
            <a:pathLst>
              <a:path w="13992460" h="5087896">
                <a:moveTo>
                  <a:pt x="0" y="0"/>
                </a:moveTo>
                <a:lnTo>
                  <a:pt x="13992460" y="0"/>
                </a:lnTo>
                <a:lnTo>
                  <a:pt x="13992460" y="5087896"/>
                </a:lnTo>
                <a:lnTo>
                  <a:pt x="0" y="508789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t="-172597" b="-322564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1.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89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В таблице указаны средние цены (в рублях) на некоторые основные продукты питания в трех городах России.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8359775"/>
            <a:ext cx="162306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В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каком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из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этих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городов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цена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набора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состоящего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из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2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батонов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пшеничного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хлеба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, 3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кг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картофеля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и </a:t>
            </a:r>
            <a:r>
              <a:rPr lang="ru-RU" sz="3500" spc="105" dirty="0" smtClean="0">
                <a:solidFill>
                  <a:srgbClr val="043679"/>
                </a:solidFill>
                <a:latin typeface="Merriweather"/>
              </a:rPr>
              <a:t>2</a:t>
            </a:r>
            <a:r>
              <a:rPr lang="en-US" sz="3500" spc="105" dirty="0" smtClean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кг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говядины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наименьшая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576635" y="3161413"/>
            <a:ext cx="9134730" cy="2397551"/>
          </a:xfrm>
          <a:custGeom>
            <a:avLst/>
            <a:gdLst/>
            <a:ahLst/>
            <a:cxnLst/>
            <a:rect l="l" t="t" r="r" b="b"/>
            <a:pathLst>
              <a:path w="9134730" h="2397551">
                <a:moveTo>
                  <a:pt x="0" y="0"/>
                </a:moveTo>
                <a:lnTo>
                  <a:pt x="9134730" y="0"/>
                </a:lnTo>
                <a:lnTo>
                  <a:pt x="9134730" y="2397551"/>
                </a:lnTo>
                <a:lnTo>
                  <a:pt x="0" y="239755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l="-6036" t="-282865" r="-10422" b="-577379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ЗАДАНИЕ 2.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В таблице дан фрагмент расписания поездов дальнего следования, проходящих через станцию “«Екатеринбург-Пассажирский”.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8350250"/>
            <a:ext cx="16230600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3000"/>
              </a:lnSpc>
              <a:buFont typeface="Arial"/>
              <a:buChar char="•"/>
            </a:pP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Укажите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номер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поезда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прибывающего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из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Абакана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.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Из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Нижневартовска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.</a:t>
            </a:r>
          </a:p>
          <a:p>
            <a:pPr marL="647700" lvl="1" indent="-323850" algn="just">
              <a:lnSpc>
                <a:spcPts val="3000"/>
              </a:lnSpc>
              <a:buFont typeface="Arial"/>
              <a:buChar char="•"/>
            </a:pP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На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каком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пути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находится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поезд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отправляющийся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в 13:03? В 12:54?</a:t>
            </a:r>
          </a:p>
          <a:p>
            <a:pPr marL="647700" lvl="1" indent="-323850" algn="just">
              <a:lnSpc>
                <a:spcPts val="3000"/>
              </a:lnSpc>
              <a:buFont typeface="Arial"/>
              <a:buChar char="•"/>
            </a:pP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Сколько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минут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длится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стоянка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поезда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000" spc="89" dirty="0" err="1">
                <a:solidFill>
                  <a:srgbClr val="043679"/>
                </a:solidFill>
                <a:latin typeface="Merriweather"/>
              </a:rPr>
              <a:t>Владивосток-Москва</a:t>
            </a:r>
            <a:r>
              <a:rPr lang="en-US" sz="3000" spc="89" dirty="0">
                <a:solidFill>
                  <a:srgbClr val="043679"/>
                </a:solidFill>
                <a:latin typeface="Merriweather"/>
              </a:rPr>
              <a:t>? </a:t>
            </a:r>
          </a:p>
        </p:txBody>
      </p:sp>
      <p:sp>
        <p:nvSpPr>
          <p:cNvPr id="10" name="Freeform 10"/>
          <p:cNvSpPr/>
          <p:nvPr/>
        </p:nvSpPr>
        <p:spPr>
          <a:xfrm>
            <a:off x="4316885" y="5558964"/>
            <a:ext cx="9394480" cy="2560518"/>
          </a:xfrm>
          <a:custGeom>
            <a:avLst/>
            <a:gdLst/>
            <a:ahLst/>
            <a:cxnLst/>
            <a:rect l="l" t="t" r="r" b="b"/>
            <a:pathLst>
              <a:path w="9394480" h="2560518">
                <a:moveTo>
                  <a:pt x="0" y="0"/>
                </a:moveTo>
                <a:lnTo>
                  <a:pt x="9394480" y="0"/>
                </a:lnTo>
                <a:lnTo>
                  <a:pt x="9394480" y="2560518"/>
                </a:lnTo>
                <a:lnTo>
                  <a:pt x="0" y="2560518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l="-5846" t="-491893" r="-6947" b="-303698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572458" y="5143500"/>
            <a:ext cx="11143084" cy="4596932"/>
          </a:xfrm>
          <a:custGeom>
            <a:avLst/>
            <a:gdLst/>
            <a:ahLst/>
            <a:cxnLst/>
            <a:rect l="l" t="t" r="r" b="b"/>
            <a:pathLst>
              <a:path w="11143084" h="4596932">
                <a:moveTo>
                  <a:pt x="0" y="0"/>
                </a:moveTo>
                <a:lnTo>
                  <a:pt x="11143084" y="0"/>
                </a:lnTo>
                <a:lnTo>
                  <a:pt x="11143084" y="4596932"/>
                </a:lnTo>
                <a:lnTo>
                  <a:pt x="0" y="459693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l="-24729" t="-246085" b="-308226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3.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3146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По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правилам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авиакомпании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пассажир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может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провести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с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собой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салоне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самолета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ручную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кладь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размеры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которой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не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превышают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55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см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длину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, 40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см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высоту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, 20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см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ширину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и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масса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которой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не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превышает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10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кг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. </a:t>
            </a:r>
          </a:p>
          <a:p>
            <a:pPr algn="just">
              <a:lnSpc>
                <a:spcPts val="3500"/>
              </a:lnSpc>
            </a:pP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Таблица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содержит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данные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о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пяти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сумках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которые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сотрудники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авиакомпании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не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разрешили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взять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самолет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.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Нет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ли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ошибки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действиях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dirty="0" err="1">
                <a:solidFill>
                  <a:srgbClr val="043679"/>
                </a:solidFill>
                <a:latin typeface="Merriweather"/>
              </a:rPr>
              <a:t>сотрудников</a:t>
            </a:r>
            <a:r>
              <a:rPr lang="en-US" sz="3500" dirty="0">
                <a:solidFill>
                  <a:srgbClr val="043679"/>
                </a:solidFill>
                <a:latin typeface="Merriweather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25000"/>
            </a:blip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41799" y="1439801"/>
            <a:ext cx="3354847" cy="7818499"/>
          </a:xfrm>
          <a:custGeom>
            <a:avLst/>
            <a:gdLst/>
            <a:ahLst/>
            <a:cxnLst/>
            <a:rect l="l" t="t" r="r" b="b"/>
            <a:pathLst>
              <a:path w="3354847" h="7818499">
                <a:moveTo>
                  <a:pt x="0" y="0"/>
                </a:moveTo>
                <a:lnTo>
                  <a:pt x="3354846" y="0"/>
                </a:lnTo>
                <a:lnTo>
                  <a:pt x="3354846" y="7818499"/>
                </a:lnTo>
                <a:lnTo>
                  <a:pt x="0" y="781849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162240" y="4589780"/>
            <a:ext cx="11572550" cy="1193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9"/>
              </a:lnSpc>
              <a:spcBef>
                <a:spcPct val="0"/>
              </a:spcBef>
            </a:pPr>
            <a:r>
              <a:rPr lang="en-US" sz="4599" spc="2667">
                <a:solidFill>
                  <a:srgbClr val="043679"/>
                </a:solidFill>
                <a:latin typeface="TT Milks Casual 900 One"/>
              </a:rPr>
              <a:t>САМОСТОЯТЕЛЬНАЯ РАБОТА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5162240" y="7131866"/>
            <a:ext cx="11572550" cy="473897"/>
            <a:chOff x="0" y="0"/>
            <a:chExt cx="3367292" cy="13789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367292" cy="137891"/>
            </a:xfrm>
            <a:custGeom>
              <a:avLst/>
              <a:gdLst/>
              <a:ahLst/>
              <a:cxnLst/>
              <a:rect l="l" t="t" r="r" b="b"/>
              <a:pathLst>
                <a:path w="3367292" h="137891">
                  <a:moveTo>
                    <a:pt x="0" y="0"/>
                  </a:moveTo>
                  <a:lnTo>
                    <a:pt x="3367292" y="0"/>
                  </a:lnTo>
                  <a:lnTo>
                    <a:pt x="3367292" y="137891"/>
                  </a:lnTo>
                  <a:lnTo>
                    <a:pt x="0" y="137891"/>
                  </a:lnTo>
                  <a:lnTo>
                    <a:pt x="0" y="0"/>
                  </a:lnTo>
                </a:path>
              </a:pathLst>
            </a:custGeom>
            <a:solidFill>
              <a:srgbClr val="043679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45982" tIns="45982" rIns="45982" bIns="4598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162240" y="2934586"/>
            <a:ext cx="11572550" cy="473897"/>
            <a:chOff x="0" y="0"/>
            <a:chExt cx="3367292" cy="13789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367292" cy="137891"/>
            </a:xfrm>
            <a:custGeom>
              <a:avLst/>
              <a:gdLst/>
              <a:ahLst/>
              <a:cxnLst/>
              <a:rect l="l" t="t" r="r" b="b"/>
              <a:pathLst>
                <a:path w="3367292" h="137891">
                  <a:moveTo>
                    <a:pt x="0" y="0"/>
                  </a:moveTo>
                  <a:lnTo>
                    <a:pt x="3367292" y="0"/>
                  </a:lnTo>
                  <a:lnTo>
                    <a:pt x="3367292" y="137891"/>
                  </a:lnTo>
                  <a:lnTo>
                    <a:pt x="0" y="137891"/>
                  </a:lnTo>
                  <a:lnTo>
                    <a:pt x="0" y="0"/>
                  </a:lnTo>
                </a:path>
              </a:pathLst>
            </a:custGeom>
            <a:solidFill>
              <a:srgbClr val="0436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45982" tIns="45982" rIns="45982" bIns="4598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272065" y="3277486"/>
            <a:ext cx="13743870" cy="3000806"/>
          </a:xfrm>
          <a:custGeom>
            <a:avLst/>
            <a:gdLst/>
            <a:ahLst/>
            <a:cxnLst/>
            <a:rect l="l" t="t" r="r" b="b"/>
            <a:pathLst>
              <a:path w="13743870" h="3000806">
                <a:moveTo>
                  <a:pt x="0" y="0"/>
                </a:moveTo>
                <a:lnTo>
                  <a:pt x="13743870" y="0"/>
                </a:lnTo>
                <a:lnTo>
                  <a:pt x="13743870" y="3000806"/>
                </a:lnTo>
                <a:lnTo>
                  <a:pt x="0" y="300080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l="-27852" t="-646741" r="-17319" b="-692165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1.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89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В таблице даны рекомендации по выпечке кондитерских изделий в духовке — температура (°С) и время (мин.).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6541712"/>
            <a:ext cx="16230600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По данным таблицы определите наибольшую температуру выпекания заварных пирожных. Ответ дайте в градусах Цельсия.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023961" y="3256663"/>
            <a:ext cx="14240078" cy="3046845"/>
          </a:xfrm>
          <a:custGeom>
            <a:avLst/>
            <a:gdLst/>
            <a:ahLst/>
            <a:cxnLst/>
            <a:rect l="l" t="t" r="r" b="b"/>
            <a:pathLst>
              <a:path w="14240078" h="3046845">
                <a:moveTo>
                  <a:pt x="0" y="0"/>
                </a:moveTo>
                <a:lnTo>
                  <a:pt x="14240078" y="0"/>
                </a:lnTo>
                <a:lnTo>
                  <a:pt x="14240078" y="3046845"/>
                </a:lnTo>
                <a:lnTo>
                  <a:pt x="0" y="304684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t="-480161" b="-431282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2.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В таблице даны почтовые тарифы (в рублях) на стоимость пересылки письма в зависимости от его массы.</a:t>
            </a:r>
          </a:p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7024312"/>
            <a:ext cx="16230600" cy="460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Сколько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рублей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стоит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пересылка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ценного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письма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>
                <a:solidFill>
                  <a:srgbClr val="043679"/>
                </a:solidFill>
                <a:latin typeface="Merriweather"/>
              </a:rPr>
              <a:t>массой</a:t>
            </a:r>
            <a:r>
              <a:rPr lang="en-US" sz="3500" spc="105" dirty="0">
                <a:solidFill>
                  <a:srgbClr val="043679"/>
                </a:solidFill>
                <a:latin typeface="Merriweather"/>
              </a:rPr>
              <a:t> 65 г?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034139" y="2934586"/>
            <a:ext cx="14219722" cy="4117871"/>
          </a:xfrm>
          <a:custGeom>
            <a:avLst/>
            <a:gdLst/>
            <a:ahLst/>
            <a:cxnLst/>
            <a:rect l="l" t="t" r="r" b="b"/>
            <a:pathLst>
              <a:path w="14219722" h="4117871">
                <a:moveTo>
                  <a:pt x="0" y="0"/>
                </a:moveTo>
                <a:lnTo>
                  <a:pt x="14219722" y="0"/>
                </a:lnTo>
                <a:lnTo>
                  <a:pt x="14219722" y="4117871"/>
                </a:lnTo>
                <a:lnTo>
                  <a:pt x="0" y="411787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l="-12025" t="-510573" r="-10610" b="-305893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3.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В таблице показаны характеристики некоторых моделей телефонов.</a:t>
            </a:r>
          </a:p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7462032"/>
            <a:ext cx="16230600" cy="177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Евгений выбирает себе телефон. Телефон какой модели из предложенных ему следует купить, чтобы оперативная память у телефона была не меньше 5 ГБ и чтобы с помощью телефона можно было оплачивать покупки?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28207" y="4193737"/>
            <a:ext cx="16231093" cy="3031794"/>
          </a:xfrm>
          <a:custGeom>
            <a:avLst/>
            <a:gdLst/>
            <a:ahLst/>
            <a:cxnLst/>
            <a:rect l="l" t="t" r="r" b="b"/>
            <a:pathLst>
              <a:path w="16231093" h="3031794">
                <a:moveTo>
                  <a:pt x="0" y="0"/>
                </a:moveTo>
                <a:lnTo>
                  <a:pt x="16231093" y="0"/>
                </a:lnTo>
                <a:lnTo>
                  <a:pt x="16231093" y="3031794"/>
                </a:lnTo>
                <a:lnTo>
                  <a:pt x="0" y="303179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t="-492690" b="-565894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4.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1919988"/>
            <a:ext cx="16230600" cy="177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Сотрудник некоторой фирмы 29 июля 2019 года провёл опрос среди коллег и составил таблицу, в которой, помимо фамилии, имени, отчества и дня рождения, указал полное число лет на день опроса (возраст).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7787506"/>
            <a:ext cx="16230600" cy="460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ru-RU" sz="3500" spc="105" dirty="0" smtClean="0">
                <a:solidFill>
                  <a:srgbClr val="043679"/>
                </a:solidFill>
                <a:latin typeface="Merriweather"/>
              </a:rPr>
              <a:t>Сколько лет </a:t>
            </a:r>
            <a:r>
              <a:rPr lang="en-US" sz="3500" spc="105" dirty="0" smtClean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 smtClean="0">
                <a:solidFill>
                  <a:srgbClr val="043679"/>
                </a:solidFill>
                <a:latin typeface="Merriweather"/>
              </a:rPr>
              <a:t>Панфилов</a:t>
            </a:r>
            <a:r>
              <a:rPr lang="ru-RU" sz="3500" spc="105" dirty="0" smtClean="0">
                <a:solidFill>
                  <a:srgbClr val="043679"/>
                </a:solidFill>
                <a:latin typeface="Merriweather"/>
              </a:rPr>
              <a:t>ой</a:t>
            </a:r>
            <a:r>
              <a:rPr lang="en-US" sz="3500" spc="105" dirty="0" smtClean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 smtClean="0">
                <a:solidFill>
                  <a:srgbClr val="043679"/>
                </a:solidFill>
                <a:latin typeface="Merriweather"/>
              </a:rPr>
              <a:t>Елен</a:t>
            </a:r>
            <a:r>
              <a:rPr lang="ru-RU" sz="3500" spc="105" dirty="0" smtClean="0">
                <a:solidFill>
                  <a:srgbClr val="043679"/>
                </a:solidFill>
                <a:latin typeface="Merriweather"/>
              </a:rPr>
              <a:t>е</a:t>
            </a:r>
            <a:r>
              <a:rPr lang="en-US" sz="3500" spc="105" dirty="0" smtClean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500" spc="105" dirty="0" err="1" smtClean="0">
                <a:solidFill>
                  <a:srgbClr val="043679"/>
                </a:solidFill>
                <a:latin typeface="Merriweather"/>
              </a:rPr>
              <a:t>Георгиевн</a:t>
            </a:r>
            <a:r>
              <a:rPr lang="ru-RU" sz="3500" spc="105" dirty="0" smtClean="0">
                <a:solidFill>
                  <a:srgbClr val="043679"/>
                </a:solidFill>
                <a:latin typeface="Merriweather"/>
              </a:rPr>
              <a:t>е</a:t>
            </a:r>
            <a:r>
              <a:rPr lang="en-US" sz="3500" spc="105" dirty="0" smtClean="0">
                <a:solidFill>
                  <a:srgbClr val="043679"/>
                </a:solidFill>
                <a:latin typeface="Merriweather"/>
              </a:rPr>
              <a:t>?</a:t>
            </a:r>
            <a:endParaRPr lang="en-US" sz="3500" spc="105" dirty="0">
              <a:solidFill>
                <a:srgbClr val="043679"/>
              </a:solidFill>
              <a:latin typeface="Merriweath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496424" y="3306744"/>
            <a:ext cx="17755724" cy="3279363"/>
          </a:xfrm>
          <a:custGeom>
            <a:avLst/>
            <a:gdLst/>
            <a:ahLst/>
            <a:cxnLst/>
            <a:rect l="l" t="t" r="r" b="b"/>
            <a:pathLst>
              <a:path w="17755724" h="3279363">
                <a:moveTo>
                  <a:pt x="0" y="0"/>
                </a:moveTo>
                <a:lnTo>
                  <a:pt x="17755724" y="0"/>
                </a:lnTo>
                <a:lnTo>
                  <a:pt x="17755724" y="3279363"/>
                </a:lnTo>
                <a:lnTo>
                  <a:pt x="0" y="3279363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t="-572145" b="-499587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71737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>
                <a:solidFill>
                  <a:srgbClr val="043679"/>
                </a:solidFill>
                <a:latin typeface="TT Milks Casual 900 One"/>
              </a:rPr>
              <a:t>ЗАДАНИЕ 5. 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2057736"/>
            <a:ext cx="15866114" cy="877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21"/>
              </a:lnSpc>
            </a:pP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таблице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показано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сколько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дней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месяц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выпадали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осадки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Тюмени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течение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некоторого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года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7319053"/>
            <a:ext cx="15866114" cy="877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21"/>
              </a:lnSpc>
            </a:pP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Пользуясь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данными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представленными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таблице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найдите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,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сколько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дней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Тюмени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выпадал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снег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в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зимние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3421" spc="102" dirty="0" err="1">
                <a:solidFill>
                  <a:srgbClr val="043679"/>
                </a:solidFill>
                <a:latin typeface="Merriweather"/>
              </a:rPr>
              <a:t>месяцы</a:t>
            </a:r>
            <a:r>
              <a:rPr lang="en-US" sz="3421" spc="102" dirty="0">
                <a:solidFill>
                  <a:srgbClr val="043679"/>
                </a:solidFill>
                <a:latin typeface="Merriweather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1152525"/>
            <a:ext cx="16230600" cy="837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ОТВЕТЫ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3501528"/>
            <a:ext cx="16230600" cy="4103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1.240</a:t>
            </a:r>
          </a:p>
          <a:p>
            <a:pPr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2. 119</a:t>
            </a:r>
          </a:p>
          <a:p>
            <a:pPr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3. </a:t>
            </a:r>
            <a:r>
              <a:rPr lang="en-US" sz="6357" spc="190" dirty="0" smtClean="0">
                <a:solidFill>
                  <a:srgbClr val="043679"/>
                </a:solidFill>
                <a:latin typeface="TT Milks Casual 900 One"/>
              </a:rPr>
              <a:t>4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  <a:p>
            <a:pPr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4. </a:t>
            </a: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27</a:t>
            </a:r>
            <a:r>
              <a:rPr lang="en-US" sz="6357" spc="190" dirty="0" smtClean="0">
                <a:solidFill>
                  <a:srgbClr val="043679"/>
                </a:solidFill>
                <a:latin typeface="TT Milks Casual 900 One"/>
              </a:rPr>
              <a:t> 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  <a:p>
            <a:pPr marL="0" lvl="0" indent="0">
              <a:lnSpc>
                <a:spcPts val="6357"/>
              </a:lnSpc>
            </a:pPr>
            <a:r>
              <a:rPr lang="en-US" sz="6357" spc="190" dirty="0">
                <a:solidFill>
                  <a:srgbClr val="043679"/>
                </a:solidFill>
                <a:latin typeface="TT Milks Casual 900 One"/>
              </a:rPr>
              <a:t>5. 43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 rot="19364287">
            <a:off x="-2595345" y="-2634081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3438678">
            <a:off x="-2595345" y="8529019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 rot="8194709">
            <a:off x="16040560" y="8524600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3"/>
          <p:cNvSpPr/>
          <p:nvPr/>
        </p:nvSpPr>
        <p:spPr>
          <a:xfrm rot="3108883">
            <a:off x="16322991" y="-2057400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7"/>
          <p:cNvSpPr txBox="1"/>
          <p:nvPr/>
        </p:nvSpPr>
        <p:spPr>
          <a:xfrm>
            <a:off x="1028700" y="671737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Решите примеры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1655168" y="1687116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16+9=                                   5*20=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439144" y="2767236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25+34=                                   13*6=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1439144" y="3919364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52+49=                            10*100=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1151112" y="5071492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14-6=                                36:12=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1151112" y="6439644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23-7=                                55:11=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223120" y="7591772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32-8=                                  96:8=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1223120" y="8887916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45-19=                          160:20=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 rot="19251419">
            <a:off x="-2595345" y="-2680904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3663769">
            <a:off x="-3072636" y="8229599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 rot="8265698">
            <a:off x="15692657" y="858618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3"/>
          <p:cNvSpPr/>
          <p:nvPr/>
        </p:nvSpPr>
        <p:spPr>
          <a:xfrm rot="3195337">
            <a:off x="16230650" y="-1668282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6" name="Рисунок 5"/>
          <p:cNvPicPr/>
          <p:nvPr/>
        </p:nvPicPr>
        <p:blipFill>
          <a:blip r:embed="rId4" cstate="print"/>
          <a:srcRect l="36877" t="29048" r="14037" b="6190"/>
          <a:stretch>
            <a:fillRect/>
          </a:stretch>
        </p:blipFill>
        <p:spPr bwMode="auto">
          <a:xfrm>
            <a:off x="3167336" y="1903140"/>
            <a:ext cx="11593288" cy="7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07096" y="679004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smtClean="0">
                <a:solidFill>
                  <a:srgbClr val="043679"/>
                </a:solidFill>
                <a:latin typeface="TT Milks Casual 900 One"/>
              </a:rPr>
              <a:t>Задание № 7 ВПР</a:t>
            </a:r>
            <a:r>
              <a:rPr lang="en-US" sz="6357" spc="190" smtClean="0">
                <a:solidFill>
                  <a:srgbClr val="043679"/>
                </a:solidFill>
                <a:latin typeface="TT Milks Casual 900 One"/>
              </a:rPr>
              <a:t> 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 rot="19364287">
            <a:off x="-2595344" y="-2418057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8207109">
            <a:off x="15692657" y="8522882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 rot="13394314">
            <a:off x="-2320571" y="8523081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3"/>
          <p:cNvSpPr/>
          <p:nvPr/>
        </p:nvSpPr>
        <p:spPr>
          <a:xfrm rot="3196089">
            <a:off x="16158457" y="-1740312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7"/>
          <p:cNvSpPr txBox="1"/>
          <p:nvPr/>
        </p:nvSpPr>
        <p:spPr>
          <a:xfrm>
            <a:off x="1028700" y="671737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Найди ошибки и исправь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1112" y="2407196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19+27=36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9104" y="3343300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37-19=16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1007096" y="4279404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27+42=69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1007096" y="5215508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74-56=18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223120" y="7375748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49-32=17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1079104" y="6223620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r>
              <a:rPr lang="ru-RU" sz="6357" spc="190" dirty="0" smtClean="0">
                <a:solidFill>
                  <a:srgbClr val="043679"/>
                </a:solidFill>
                <a:latin typeface="TT Milks Casual 900 One"/>
              </a:rPr>
              <a:t>49+32=71</a:t>
            </a: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25000"/>
            </a:blip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5816" y="2934586"/>
            <a:ext cx="3982392" cy="5809856"/>
          </a:xfrm>
          <a:custGeom>
            <a:avLst/>
            <a:gdLst/>
            <a:ahLst/>
            <a:cxnLst/>
            <a:rect l="l" t="t" r="r" b="b"/>
            <a:pathLst>
              <a:path w="3982392" h="5809856">
                <a:moveTo>
                  <a:pt x="0" y="0"/>
                </a:moveTo>
                <a:lnTo>
                  <a:pt x="3982393" y="0"/>
                </a:lnTo>
                <a:lnTo>
                  <a:pt x="3982393" y="5809856"/>
                </a:lnTo>
                <a:lnTo>
                  <a:pt x="0" y="580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671737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471592" y="318964"/>
            <a:ext cx="11881320" cy="9848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организации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учебного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новом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учебном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необходимо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закупить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учебные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кабинеты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ученическую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мебель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мебель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учителей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just"/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кабинет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начальных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необходимо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приобрести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19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ученических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парт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38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стульев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и 1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стол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книжный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шкаф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классную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доску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компьютер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2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стенда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кабинет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математики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– 17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ученических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парт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34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2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компьютера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2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книжных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шкафа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2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классных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доски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стенда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; в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кабинет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информатики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- 10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ученических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парт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10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стульев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стол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книжный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шкаф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5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компьютеров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стенда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; в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кабинет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химии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- 15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ученических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парт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30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стульев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2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книжных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шкафа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стул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компьютера</a:t>
            </a:r>
            <a:r>
              <a:rPr lang="en-US" sz="4000" spc="105" dirty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sz="4000" spc="105" dirty="0" err="1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стенда</a:t>
            </a:r>
            <a:r>
              <a:rPr lang="en-US" sz="4000" spc="105" dirty="0" smtClean="0">
                <a:solidFill>
                  <a:srgbClr val="04367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spc="105" dirty="0">
              <a:solidFill>
                <a:srgbClr val="0436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1870883" y="-184069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362036" y="7365614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60"/>
                </a:moveTo>
                <a:lnTo>
                  <a:pt x="5468916" y="4335360"/>
                </a:lnTo>
                <a:lnTo>
                  <a:pt x="5468916" y="0"/>
                </a:lnTo>
                <a:lnTo>
                  <a:pt x="0" y="0"/>
                </a:lnTo>
                <a:lnTo>
                  <a:pt x="0" y="433536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750085" y="7565390"/>
            <a:ext cx="10509215" cy="1692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00"/>
              </a:lnSpc>
            </a:pPr>
            <a:r>
              <a:rPr lang="en-US" sz="4400" spc="132" dirty="0">
                <a:solidFill>
                  <a:srgbClr val="043679"/>
                </a:solidFill>
                <a:latin typeface="TT Milks Casual 900 One"/>
              </a:rPr>
              <a:t>В КАКОМ СЛУЧАЕ БЫЛО ЛЕГЧЕ ОТВЕТИТЬ НА ВОПРОС? ПО ТЕКСТУ ИЛИ ПО ТАБЛИЦЕ? </a:t>
            </a:r>
          </a:p>
        </p:txBody>
      </p:sp>
      <p:sp>
        <p:nvSpPr>
          <p:cNvPr id="7" name="AutoShape 7"/>
          <p:cNvSpPr/>
          <p:nvPr/>
        </p:nvSpPr>
        <p:spPr>
          <a:xfrm>
            <a:off x="2651760" y="2794701"/>
            <a:ext cx="13035929" cy="23812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2651760" y="3815525"/>
            <a:ext cx="13035929" cy="23812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2651760" y="4836350"/>
            <a:ext cx="13035929" cy="23812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51760" y="5857175"/>
            <a:ext cx="13035929" cy="23812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2651760" y="6877999"/>
            <a:ext cx="13035929" cy="23812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flipV="1">
            <a:off x="2651866" y="1727580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flipV="1">
            <a:off x="15615955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8233072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663491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flipV="1">
            <a:off x="11156909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flipV="1">
            <a:off x="12650967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4142037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6773897" y="1759593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5503658" y="1727580"/>
            <a:ext cx="47923" cy="519782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2803418" y="2243838"/>
            <a:ext cx="2676428" cy="460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3500" spc="105">
                <a:solidFill>
                  <a:srgbClr val="043679"/>
                </a:solidFill>
                <a:latin typeface="Merriweather"/>
              </a:rPr>
              <a:t>Кабинеты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803418" y="2909001"/>
            <a:ext cx="2676428" cy="855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800" spc="99" dirty="0" err="1">
                <a:solidFill>
                  <a:srgbClr val="043679"/>
                </a:solidFill>
                <a:latin typeface="Merriweather"/>
              </a:rPr>
              <a:t>Начальные</a:t>
            </a:r>
            <a:r>
              <a:rPr lang="en-US" sz="2800" spc="99" dirty="0">
                <a:solidFill>
                  <a:srgbClr val="043679"/>
                </a:solidFill>
                <a:latin typeface="Merriweather"/>
              </a:rPr>
              <a:t> </a:t>
            </a:r>
            <a:r>
              <a:rPr lang="en-US" sz="2800" spc="99" dirty="0" err="1">
                <a:solidFill>
                  <a:srgbClr val="043679"/>
                </a:solidFill>
                <a:latin typeface="Merriweather"/>
              </a:rPr>
              <a:t>классы</a:t>
            </a:r>
            <a:endParaRPr lang="en-US" sz="2800" spc="99" dirty="0">
              <a:solidFill>
                <a:srgbClr val="043679"/>
              </a:solidFill>
              <a:latin typeface="Merriweather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763509" y="4383642"/>
            <a:ext cx="2676428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 dirty="0" err="1">
                <a:solidFill>
                  <a:srgbClr val="043679"/>
                </a:solidFill>
                <a:latin typeface="Merriweather"/>
              </a:rPr>
              <a:t>Математика</a:t>
            </a:r>
            <a:endParaRPr lang="en-US" sz="2799" spc="83" dirty="0">
              <a:solidFill>
                <a:srgbClr val="043679"/>
              </a:solidFill>
              <a:latin typeface="Merriweather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651717" y="5466967"/>
            <a:ext cx="2929019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Информатика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724896" y="6428674"/>
            <a:ext cx="2929019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Химия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582127" y="2337818"/>
            <a:ext cx="12157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Парта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867577" y="3397951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19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888095" y="441560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17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5908612" y="543325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10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929130" y="6450899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15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089075" y="2337818"/>
            <a:ext cx="12157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Стул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236157" y="3397951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38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7236157" y="4446143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34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7236157" y="5436425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10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236157" y="6457249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30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409582" y="1939038"/>
            <a:ext cx="1215732" cy="765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2000" spc="60">
                <a:solidFill>
                  <a:srgbClr val="043679"/>
                </a:solidFill>
                <a:latin typeface="Merriweather"/>
              </a:rPr>
              <a:t>Стол учительский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676282" y="3425318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8752482" y="441560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-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8715550" y="5436425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8715550" y="6450899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-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9840001" y="1939038"/>
            <a:ext cx="1215732" cy="765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2000" spc="60">
                <a:solidFill>
                  <a:srgbClr val="043679"/>
                </a:solidFill>
                <a:latin typeface="Merriweather"/>
              </a:rPr>
              <a:t>Стул учительский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182901" y="3425318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182901" y="441560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0182901" y="5466967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0182901" y="6485824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1396827" y="2222566"/>
            <a:ext cx="1215732" cy="269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2000" spc="60">
                <a:solidFill>
                  <a:srgbClr val="043679"/>
                </a:solidFill>
                <a:latin typeface="Merriweather"/>
              </a:rPr>
              <a:t>Шкаф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571544" y="3425318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1571544" y="446659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1571544" y="6457249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2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1571544" y="543325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2798902" y="2222566"/>
            <a:ext cx="1215732" cy="269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2000" spc="60">
                <a:solidFill>
                  <a:srgbClr val="043679"/>
                </a:solidFill>
                <a:latin typeface="Merriweather"/>
              </a:rPr>
              <a:t>Доска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4232821" y="2268286"/>
            <a:ext cx="1786674" cy="224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00"/>
              </a:lnSpc>
            </a:pPr>
            <a:r>
              <a:rPr lang="en-US" sz="1700" spc="51">
                <a:solidFill>
                  <a:srgbClr val="043679"/>
                </a:solidFill>
                <a:latin typeface="Merriweather"/>
              </a:rPr>
              <a:t>Компьютер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3104870" y="3425318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13094177" y="446659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2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13094177" y="543325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-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094177" y="6504874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-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4623346" y="3425318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1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4632871" y="441560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2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4623346" y="5465000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5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4623346" y="6487792"/>
            <a:ext cx="603796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2799" spc="83">
                <a:solidFill>
                  <a:srgbClr val="043679"/>
                </a:solidFill>
                <a:latin typeface="Merriweather"/>
              </a:rPr>
              <a:t>3</a:t>
            </a: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2735288" y="1687116"/>
            <a:ext cx="128894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25000"/>
            </a:blip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41799" y="1439801"/>
            <a:ext cx="3354847" cy="7818499"/>
          </a:xfrm>
          <a:custGeom>
            <a:avLst/>
            <a:gdLst/>
            <a:ahLst/>
            <a:cxnLst/>
            <a:rect l="l" t="t" r="r" b="b"/>
            <a:pathLst>
              <a:path w="3354847" h="7818499">
                <a:moveTo>
                  <a:pt x="0" y="0"/>
                </a:moveTo>
                <a:lnTo>
                  <a:pt x="3354846" y="0"/>
                </a:lnTo>
                <a:lnTo>
                  <a:pt x="3354846" y="7818499"/>
                </a:lnTo>
                <a:lnTo>
                  <a:pt x="0" y="781849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607496" y="2911252"/>
            <a:ext cx="13249472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spc="3736" dirty="0">
                <a:solidFill>
                  <a:srgbClr val="043679"/>
                </a:solidFill>
                <a:latin typeface="TT Milks Casual 900 One"/>
              </a:rPr>
              <a:t>ТЕМА УРОКА:</a:t>
            </a:r>
          </a:p>
          <a:p>
            <a:pPr algn="ctr">
              <a:spcBef>
                <a:spcPct val="0"/>
              </a:spcBef>
            </a:pPr>
            <a:r>
              <a:rPr lang="ru-RU" sz="6600" spc="-150" dirty="0" smtClean="0">
                <a:solidFill>
                  <a:srgbClr val="043679"/>
                </a:solidFill>
                <a:latin typeface="TT Milks Casual 900 One"/>
              </a:rPr>
              <a:t>Представление числовой информации в таблицах</a:t>
            </a:r>
            <a:r>
              <a:rPr lang="en-US" sz="6600" spc="-150" dirty="0" smtClean="0">
                <a:solidFill>
                  <a:srgbClr val="043679"/>
                </a:solidFill>
                <a:latin typeface="TT Milks Casual 900 One"/>
              </a:rPr>
              <a:t> </a:t>
            </a:r>
            <a:endParaRPr lang="en-US" sz="6600" spc="-150" dirty="0">
              <a:solidFill>
                <a:srgbClr val="043679"/>
              </a:solidFill>
              <a:latin typeface="TT Milks Casual 900 One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5162240" y="7131866"/>
            <a:ext cx="11572550" cy="473897"/>
            <a:chOff x="0" y="0"/>
            <a:chExt cx="3367292" cy="13789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367292" cy="137891"/>
            </a:xfrm>
            <a:custGeom>
              <a:avLst/>
              <a:gdLst/>
              <a:ahLst/>
              <a:cxnLst/>
              <a:rect l="l" t="t" r="r" b="b"/>
              <a:pathLst>
                <a:path w="3367292" h="137891">
                  <a:moveTo>
                    <a:pt x="0" y="0"/>
                  </a:moveTo>
                  <a:lnTo>
                    <a:pt x="3367292" y="0"/>
                  </a:lnTo>
                  <a:lnTo>
                    <a:pt x="3367292" y="137891"/>
                  </a:lnTo>
                  <a:lnTo>
                    <a:pt x="0" y="137891"/>
                  </a:lnTo>
                  <a:lnTo>
                    <a:pt x="0" y="0"/>
                  </a:lnTo>
                </a:path>
              </a:pathLst>
            </a:custGeom>
            <a:solidFill>
              <a:srgbClr val="043679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45982" tIns="45982" rIns="45982" bIns="4598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111552" y="1327076"/>
            <a:ext cx="11572550" cy="473897"/>
            <a:chOff x="0" y="0"/>
            <a:chExt cx="3367292" cy="13789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367292" cy="137891"/>
            </a:xfrm>
            <a:custGeom>
              <a:avLst/>
              <a:gdLst/>
              <a:ahLst/>
              <a:cxnLst/>
              <a:rect l="l" t="t" r="r" b="b"/>
              <a:pathLst>
                <a:path w="3367292" h="137891">
                  <a:moveTo>
                    <a:pt x="0" y="0"/>
                  </a:moveTo>
                  <a:lnTo>
                    <a:pt x="3367292" y="0"/>
                  </a:lnTo>
                  <a:lnTo>
                    <a:pt x="3367292" y="137891"/>
                  </a:lnTo>
                  <a:lnTo>
                    <a:pt x="0" y="137891"/>
                  </a:lnTo>
                  <a:lnTo>
                    <a:pt x="0" y="0"/>
                  </a:lnTo>
                </a:path>
              </a:pathLst>
            </a:custGeom>
            <a:solidFill>
              <a:srgbClr val="0436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45982" tIns="45982" rIns="45982" bIns="4598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255267" flipV="1">
            <a:off x="15365894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4114800"/>
                </a:moveTo>
                <a:lnTo>
                  <a:pt x="5190688" y="4114800"/>
                </a:lnTo>
                <a:lnTo>
                  <a:pt x="5190688" y="0"/>
                </a:lnTo>
                <a:lnTo>
                  <a:pt x="0" y="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364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438342" flipV="1">
            <a:off x="-2018642" y="8783440"/>
            <a:ext cx="5468916" cy="4335359"/>
          </a:xfrm>
          <a:custGeom>
            <a:avLst/>
            <a:gdLst/>
            <a:ahLst/>
            <a:cxnLst/>
            <a:rect l="l" t="t" r="r" b="b"/>
            <a:pathLst>
              <a:path w="5468916" h="4335359">
                <a:moveTo>
                  <a:pt x="0" y="4335359"/>
                </a:moveTo>
                <a:lnTo>
                  <a:pt x="5468916" y="4335359"/>
                </a:lnTo>
                <a:lnTo>
                  <a:pt x="5468916" y="0"/>
                </a:lnTo>
                <a:lnTo>
                  <a:pt x="0" y="0"/>
                </a:lnTo>
                <a:lnTo>
                  <a:pt x="0" y="4335359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7717">
            <a:off x="16049124" y="7438545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63080" y="1831132"/>
            <a:ext cx="5224812" cy="5875879"/>
          </a:xfrm>
          <a:custGeom>
            <a:avLst/>
            <a:gdLst/>
            <a:ahLst/>
            <a:cxnLst/>
            <a:rect l="l" t="t" r="r" b="b"/>
            <a:pathLst>
              <a:path w="5224812" h="5875879">
                <a:moveTo>
                  <a:pt x="0" y="0"/>
                </a:moveTo>
                <a:lnTo>
                  <a:pt x="5224812" y="0"/>
                </a:lnTo>
                <a:lnTo>
                  <a:pt x="5224812" y="5875879"/>
                </a:lnTo>
                <a:lnTo>
                  <a:pt x="0" y="587587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607496" y="2983260"/>
            <a:ext cx="6698390" cy="4779301"/>
          </a:xfrm>
          <a:custGeom>
            <a:avLst/>
            <a:gdLst/>
            <a:ahLst/>
            <a:cxnLst/>
            <a:rect l="l" t="t" r="r" b="b"/>
            <a:pathLst>
              <a:path w="6698390" h="4779301">
                <a:moveTo>
                  <a:pt x="0" y="0"/>
                </a:moveTo>
                <a:lnTo>
                  <a:pt x="6698390" y="0"/>
                </a:lnTo>
                <a:lnTo>
                  <a:pt x="6698390" y="4779301"/>
                </a:lnTo>
                <a:lnTo>
                  <a:pt x="0" y="477930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592272" y="1327076"/>
            <a:ext cx="5166345" cy="6436436"/>
          </a:xfrm>
          <a:custGeom>
            <a:avLst/>
            <a:gdLst/>
            <a:ahLst/>
            <a:cxnLst/>
            <a:rect l="l" t="t" r="r" b="b"/>
            <a:pathLst>
              <a:path w="5166345" h="6436436">
                <a:moveTo>
                  <a:pt x="0" y="0"/>
                </a:moveTo>
                <a:lnTo>
                  <a:pt x="5166345" y="0"/>
                </a:lnTo>
                <a:lnTo>
                  <a:pt x="5166345" y="6436436"/>
                </a:lnTo>
                <a:lnTo>
                  <a:pt x="0" y="6436436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 b="-19801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8700" y="1182252"/>
            <a:ext cx="16230600" cy="86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7"/>
              </a:lnSpc>
            </a:pPr>
            <a:endParaRPr lang="en-US" sz="6357" spc="190" dirty="0">
              <a:solidFill>
                <a:srgbClr val="043679"/>
              </a:solidFill>
              <a:latin typeface="TT Milks Casual 900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 rot="19235288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3790054">
            <a:off x="-2950532" y="8229599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 rot="8284957">
            <a:off x="15692655" y="8583119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3"/>
          <p:cNvSpPr/>
          <p:nvPr/>
        </p:nvSpPr>
        <p:spPr>
          <a:xfrm rot="2273075">
            <a:off x="15692656" y="-2697367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8"/>
          <p:cNvSpPr txBox="1"/>
          <p:nvPr/>
        </p:nvSpPr>
        <p:spPr>
          <a:xfrm>
            <a:off x="1079104" y="1903140"/>
            <a:ext cx="16273808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/>
                </a:solidFill>
                <a:latin typeface="TT Milks Casual 900 One" charset="-52"/>
              </a:rPr>
              <a:t> Вопросы</a:t>
            </a:r>
          </a:p>
          <a:p>
            <a:r>
              <a:rPr lang="ru-RU" sz="6000" dirty="0" smtClean="0">
                <a:solidFill>
                  <a:schemeClr val="tx2"/>
                </a:solidFill>
                <a:latin typeface="TT Milks Casual 900 One" charset="-52"/>
              </a:rPr>
              <a:t>- Для чего используют таблицы?</a:t>
            </a:r>
          </a:p>
          <a:p>
            <a:r>
              <a:rPr lang="ru-RU" sz="6000" dirty="0" smtClean="0">
                <a:solidFill>
                  <a:schemeClr val="tx2"/>
                </a:solidFill>
                <a:latin typeface="TT Milks Casual 900 One" charset="-52"/>
              </a:rPr>
              <a:t>-Назовите элементы таблицы; виды таблиц.</a:t>
            </a:r>
          </a:p>
          <a:p>
            <a:r>
              <a:rPr lang="ru-RU" sz="6000" dirty="0" smtClean="0">
                <a:solidFill>
                  <a:schemeClr val="tx2"/>
                </a:solidFill>
                <a:latin typeface="TT Milks Casual 900 One" charset="-52"/>
              </a:rPr>
              <a:t>-Когда удобно использовать таблицы?</a:t>
            </a:r>
            <a:endParaRPr lang="ru-RU" sz="6000" dirty="0">
              <a:solidFill>
                <a:schemeClr val="tx2"/>
              </a:solidFill>
              <a:latin typeface="TT Milks Casual 900 One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 rot="19111192">
            <a:off x="-2389830" y="-2260916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3942299">
            <a:off x="-3054778" y="7909868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 rot="8039968">
            <a:off x="16096195" y="8229600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3"/>
          <p:cNvSpPr/>
          <p:nvPr/>
        </p:nvSpPr>
        <p:spPr>
          <a:xfrm rot="3395105">
            <a:off x="16347141" y="-1696678"/>
            <a:ext cx="5190688" cy="4114800"/>
          </a:xfrm>
          <a:custGeom>
            <a:avLst/>
            <a:gdLst/>
            <a:ahLst/>
            <a:cxnLst/>
            <a:rect l="l" t="t" r="r" b="b"/>
            <a:pathLst>
              <a:path w="5190688" h="4114800">
                <a:moveTo>
                  <a:pt x="0" y="0"/>
                </a:moveTo>
                <a:lnTo>
                  <a:pt x="5190688" y="0"/>
                </a:lnTo>
                <a:lnTo>
                  <a:pt x="5190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6" name="image6.jpeg"/>
          <p:cNvPicPr/>
          <p:nvPr/>
        </p:nvPicPr>
        <p:blipFill>
          <a:blip r:embed="rId4" cstate="print"/>
          <a:srcRect l="12106" t="25000" r="10722" b="21847"/>
          <a:stretch>
            <a:fillRect/>
          </a:stretch>
        </p:blipFill>
        <p:spPr>
          <a:xfrm>
            <a:off x="647056" y="823020"/>
            <a:ext cx="17209912" cy="8784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658</Words>
  <Application>Microsoft Office PowerPoint</Application>
  <PresentationFormat>Произвольный</PresentationFormat>
  <Paragraphs>105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Monotype Corsiva</vt:lpstr>
      <vt:lpstr>Scripter</vt:lpstr>
      <vt:lpstr>TT Milks Casual 900 One</vt:lpstr>
      <vt:lpstr>Times New Roman</vt:lpstr>
      <vt:lpstr>Merriweather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Informational TExts</dc:title>
  <dc:creator>имя</dc:creator>
  <cp:lastModifiedBy>User_7</cp:lastModifiedBy>
  <cp:revision>55</cp:revision>
  <dcterms:created xsi:type="dcterms:W3CDTF">2006-08-16T00:00:00Z</dcterms:created>
  <dcterms:modified xsi:type="dcterms:W3CDTF">2025-10-30T05:44:30Z</dcterms:modified>
  <dc:identifier>DAFtSS6mxmw</dc:identifier>
</cp:coreProperties>
</file>