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69" r:id="rId3"/>
    <p:sldId id="257" r:id="rId4"/>
    <p:sldId id="258" r:id="rId5"/>
    <p:sldId id="266" r:id="rId6"/>
    <p:sldId id="260" r:id="rId7"/>
    <p:sldId id="263" r:id="rId8"/>
    <p:sldId id="259" r:id="rId9"/>
    <p:sldId id="262" r:id="rId10"/>
    <p:sldId id="267" r:id="rId11"/>
    <p:sldId id="265" r:id="rId12"/>
    <p:sldId id="273" r:id="rId13"/>
    <p:sldId id="272" r:id="rId14"/>
    <p:sldId id="271" r:id="rId15"/>
    <p:sldId id="270" r:id="rId16"/>
    <p:sldId id="274" r:id="rId17"/>
  </p:sldIdLst>
  <p:sldSz cx="9144000" cy="6858000" type="screen4x3"/>
  <p:notesSz cx="6845300" cy="91963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5C2305"/>
    <a:srgbClr val="FFFFFF"/>
    <a:srgbClr val="339933"/>
    <a:srgbClr val="660066"/>
    <a:srgbClr val="006666"/>
    <a:srgbClr val="009999"/>
    <a:srgbClr val="00CC99"/>
    <a:srgbClr val="33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00" autoAdjust="0"/>
  </p:normalViewPr>
  <p:slideViewPr>
    <p:cSldViewPr>
      <p:cViewPr varScale="1">
        <p:scale>
          <a:sx n="88" d="100"/>
          <a:sy n="88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E2E9B035-BFA6-49E3-8036-D626AFC415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575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/>
              <a:t>*</a:t>
            </a:r>
            <a:endParaRPr lang="ru-RU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/>
              <a:t>16.07.1996</a:t>
            </a:r>
            <a:endParaRPr lang="ru-RU" sz="1200" i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/>
              <a:t>*</a:t>
            </a:r>
            <a:endParaRPr lang="ru-RU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/>
              <a:t>##</a:t>
            </a:r>
            <a:endParaRPr lang="ru-RU" sz="1200" i="0"/>
          </a:p>
        </p:txBody>
      </p:sp>
    </p:spTree>
    <p:extLst>
      <p:ext uri="{BB962C8B-B14F-4D97-AF65-F5344CB8AC3E}">
        <p14:creationId xmlns:p14="http://schemas.microsoft.com/office/powerpoint/2010/main" xmlns="" val="105207140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741613" y="1370013"/>
            <a:ext cx="5484812" cy="2133600"/>
          </a:xfrm>
        </p:spPr>
        <p:txBody>
          <a:bodyPr anchor="b"/>
          <a:lstStyle>
            <a:lvl1pPr>
              <a:defRPr sz="46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3581400"/>
            <a:ext cx="5486400" cy="10588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B8F9EB-4E0D-473A-8625-E72069AD9D5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D644FF0-6F8D-4C79-A808-E68A28F897DB}" type="datetime1">
              <a:rPr lang="ru-RU"/>
              <a:pPr/>
              <a:t>ср 22.06.22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9B7EE5-A6DB-48B4-965F-F03BD65929C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EAC52-55F3-489C-8E90-730504A5A485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0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158115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838200"/>
            <a:ext cx="4591050" cy="5105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8A32CD-3E43-483F-9585-DC2F950A7F6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C1186-B580-46AD-AD90-7A17E4CCC80C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95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B9857C-A593-4EDE-B34E-69A273EC2F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0D328-0C0D-4B8F-80D0-4E9042D31D1B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50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F131D-3875-4B38-8550-E0125A909E5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3F09B-EC64-4374-A3F2-56FBA548856B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07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1613" y="1752600"/>
            <a:ext cx="26654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425" y="1752600"/>
            <a:ext cx="2667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12CACA-563D-464D-AC11-2548B97A8F8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28A10-28CA-4A7C-BFB5-9EC8CF2F601D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297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1BF87E-2F39-4F64-A82C-E531A7263E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B620B-BA02-454E-B524-028C57602F0C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60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68D293-75AB-4D4C-840E-4B392B2DAD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FF7A9-9C23-4B6B-AEEB-B596AD39EF6B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94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5F7555-033A-4572-B1D2-3A97C2B998F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54A81-C755-4413-A20F-112087569178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3981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5229-C90E-4DCF-8656-F42A3D504C0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177DF-39B9-450F-981B-1CE78AB5E9E0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227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EB8BFF-7929-4E85-899E-9BB7C47CBC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2B306-C40F-4450-A8BC-3A0A224B145E}" type="datetime1">
              <a:rPr lang="ru-RU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44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324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752600"/>
            <a:ext cx="548481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15088"/>
            <a:ext cx="73977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</a:defRPr>
            </a:lvl1pPr>
          </a:lstStyle>
          <a:p>
            <a:fld id="{86118E2F-5E87-4AEB-B285-05D7802E1B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15088"/>
            <a:ext cx="44196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905000" y="6415088"/>
            <a:ext cx="1593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fld id="{5A0114A5-5D13-4142-8E42-46E1C5A1E7D4}" type="datetime1">
              <a:rPr lang="ru-RU"/>
              <a:pPr/>
              <a:t>ср 22.06.22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200">
          <a:solidFill>
            <a:srgbClr val="5C230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000">
          <a:solidFill>
            <a:srgbClr val="5C2305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>
          <a:solidFill>
            <a:srgbClr val="5C2305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600">
          <a:solidFill>
            <a:srgbClr val="5C2305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600" y="1772815"/>
            <a:ext cx="7254825" cy="2232249"/>
          </a:xfrm>
          <a:noFill/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военнопленные в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веции в период Северной войны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87824" y="4509120"/>
            <a:ext cx="5904656" cy="1350342"/>
          </a:xfrm>
          <a:noFill/>
        </p:spPr>
        <p:txBody>
          <a:bodyPr/>
          <a:lstStyle/>
          <a:p>
            <a:r>
              <a:rPr lang="ru-RU" sz="2400" b="1" dirty="0" smtClean="0"/>
              <a:t>Колесникова Софья,</a:t>
            </a:r>
          </a:p>
          <a:p>
            <a:r>
              <a:rPr lang="ru-RU" sz="2400" b="1" dirty="0" smtClean="0"/>
              <a:t>8 б</a:t>
            </a:r>
            <a:endParaRPr lang="ru-RU" sz="2400" b="1" dirty="0"/>
          </a:p>
          <a:p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6768752" cy="802852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Остров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Висингсе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1613" y="1754188"/>
            <a:ext cx="5484812" cy="418623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34" r="31295"/>
          <a:stretch/>
        </p:blipFill>
        <p:spPr>
          <a:xfrm>
            <a:off x="1187624" y="1268760"/>
            <a:ext cx="6087380" cy="4752528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 bwMode="auto">
          <a:xfrm>
            <a:off x="3151194" y="4365104"/>
            <a:ext cx="1080120" cy="0"/>
          </a:xfrm>
          <a:prstGeom prst="line">
            <a:avLst/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1482552" y="4149080"/>
            <a:ext cx="441802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8200"/>
            <a:ext cx="7041976" cy="6858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Остров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Висингсе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CC70D328-0C0D-4B8F-80D0-4E9042D31D1B}" type="datetime1">
              <a:rPr lang="ru-RU" smtClean="0"/>
              <a:pPr/>
              <a:t>ср 22.06.22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628800"/>
            <a:ext cx="4796802" cy="4584006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750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632848" cy="975320"/>
          </a:xfrm>
        </p:spPr>
        <p:txBody>
          <a:bodyPr/>
          <a:lstStyle/>
          <a:p>
            <a:pPr algn="ctr"/>
            <a:r>
              <a:rPr lang="ru-RU" b="1" dirty="0"/>
              <a:t>Знатные русские </a:t>
            </a:r>
            <a:r>
              <a:rPr lang="ru-RU" b="1" dirty="0" smtClean="0"/>
              <a:t>военнопленные на о. </a:t>
            </a:r>
            <a:r>
              <a:rPr lang="ru-RU" b="1" dirty="0" err="1" smtClean="0"/>
              <a:t>Висингсе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700807"/>
            <a:ext cx="2304255" cy="2747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4293096"/>
            <a:ext cx="25922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Иван </a:t>
            </a:r>
            <a:endParaRPr lang="ru-RU" sz="2000" dirty="0"/>
          </a:p>
          <a:p>
            <a:r>
              <a:rPr lang="ru-RU" sz="2000" dirty="0"/>
              <a:t>Юрьевич Трубецкой</a:t>
            </a:r>
          </a:p>
          <a:p>
            <a:r>
              <a:rPr lang="ru-RU" sz="2000" dirty="0"/>
              <a:t>(1667-1750)</a:t>
            </a:r>
          </a:p>
          <a:p>
            <a:endParaRPr lang="ru-RU" dirty="0"/>
          </a:p>
        </p:txBody>
      </p:sp>
      <p:pic>
        <p:nvPicPr>
          <p:cNvPr id="7" name="Picture 2" descr="C:\Users\Станислав\AppData\Local\Microsoft\Windows\INetCache\IE\W26Y6F2U\250px-Avtomon_Golovin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0808"/>
            <a:ext cx="2088232" cy="274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91880" y="4581129"/>
            <a:ext cx="24482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/>
              <a:t>Автомон</a:t>
            </a:r>
            <a:r>
              <a:rPr lang="ru-RU" sz="2000" dirty="0"/>
              <a:t> Михайлович Головин (1667-1720)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1677347"/>
            <a:ext cx="2085379" cy="27176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56177" y="4581129"/>
            <a:ext cx="2520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Андрей Яковлевич Хилков</a:t>
            </a:r>
          </a:p>
          <a:p>
            <a:r>
              <a:rPr lang="ru-RU" sz="2000" dirty="0"/>
              <a:t>(1676-1718)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68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8200"/>
            <a:ext cx="7185992" cy="685800"/>
          </a:xfrm>
        </p:spPr>
        <p:txBody>
          <a:bodyPr/>
          <a:lstStyle/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Висингсборский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замок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060848"/>
            <a:ext cx="4824536" cy="3744416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3501008"/>
            <a:ext cx="2598792" cy="25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34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52928" cy="975320"/>
          </a:xfrm>
        </p:spPr>
        <p:txBody>
          <a:bodyPr/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Юхан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Габриэль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Спарвенфельд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(1655-1727)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700808"/>
            <a:ext cx="3312368" cy="4132877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1916832"/>
            <a:ext cx="360040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Шведский языковед, </a:t>
            </a:r>
          </a:p>
          <a:p>
            <a:r>
              <a:rPr lang="ru-RU" dirty="0" smtClean="0"/>
              <a:t>славист, </a:t>
            </a:r>
          </a:p>
          <a:p>
            <a:r>
              <a:rPr lang="ru-RU" dirty="0" smtClean="0"/>
              <a:t>дипломат, </a:t>
            </a:r>
          </a:p>
          <a:p>
            <a:r>
              <a:rPr lang="ru-RU" dirty="0" smtClean="0"/>
              <a:t>востоковед, церемониймейстер</a:t>
            </a:r>
            <a:r>
              <a:rPr lang="ru-RU" dirty="0"/>
              <a:t> и </a:t>
            </a:r>
            <a:r>
              <a:rPr lang="ru-RU" dirty="0" smtClean="0"/>
              <a:t>коллекционер исторических </a:t>
            </a:r>
            <a:r>
              <a:rPr lang="ru-RU" dirty="0"/>
              <a:t>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02157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488832" cy="3686944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Спасибо за внимание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CC70D328-0C0D-4B8F-80D0-4E9042D31D1B}" type="datetime1">
              <a:rPr lang="ru-RU" smtClean="0"/>
              <a:pPr/>
              <a:t>ср 22.06.22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691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52600"/>
            <a:ext cx="8136904" cy="4484712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изучить и обобщить материалы о  пребывании русских военнопленных в Швеции в период Северной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войны; 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проанализировать имеющиеся исторические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источники, чтобы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представление о том,  с какими проблемами пришлось столкнуться русским в шведском плену, как складывались их отношения с местным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населением;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рассмотреть вопрос о вкладе русских военнопленных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шведско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русский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культурный обмен.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8200"/>
            <a:ext cx="7974905" cy="5102225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Tx/>
              <a:buFontTx/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66843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u="sng" dirty="0">
                <a:solidFill>
                  <a:srgbClr val="5C230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Объект исследования</a:t>
            </a:r>
            <a:r>
              <a:rPr lang="ru-RU" sz="3200" dirty="0">
                <a:solidFill>
                  <a:srgbClr val="5C230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: русско-шведские отношения в период Северной войны (1700-1721 </a:t>
            </a:r>
            <a:r>
              <a:rPr lang="ru-RU" sz="3200" dirty="0" err="1">
                <a:solidFill>
                  <a:srgbClr val="5C230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г.г</a:t>
            </a:r>
            <a:r>
              <a:rPr lang="ru-RU" sz="3200" dirty="0" smtClean="0">
                <a:solidFill>
                  <a:srgbClr val="5C230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.)</a:t>
            </a: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rgbClr val="5C2305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3200" u="sng" dirty="0">
                <a:solidFill>
                  <a:srgbClr val="5C2305"/>
                </a:solidFill>
                <a:ea typeface="Calibri" panose="020F0502020204030204" pitchFamily="34" charset="0"/>
              </a:rPr>
              <a:t>Предмет исследования</a:t>
            </a:r>
            <a:r>
              <a:rPr lang="ru-RU" sz="3200" dirty="0">
                <a:solidFill>
                  <a:srgbClr val="5C2305"/>
                </a:solidFill>
                <a:ea typeface="Calibri" panose="020F0502020204030204" pitchFamily="34" charset="0"/>
              </a:rPr>
              <a:t>: русские военнопленные в Швеции в период Северной войны</a:t>
            </a:r>
            <a:r>
              <a:rPr lang="ru-RU" sz="3200" dirty="0" smtClean="0">
                <a:solidFill>
                  <a:srgbClr val="5C2305"/>
                </a:solidFill>
                <a:ea typeface="Calibri" panose="020F0502020204030204" pitchFamily="34" charset="0"/>
              </a:rPr>
              <a:t>.</a:t>
            </a:r>
          </a:p>
          <a:p>
            <a:endParaRPr lang="ru-RU" dirty="0">
              <a:solidFill>
                <a:srgbClr val="5C2305"/>
              </a:solidFill>
              <a:ea typeface="Calibri" panose="020F0502020204030204" pitchFamily="34" charset="0"/>
            </a:endParaRPr>
          </a:p>
          <a:p>
            <a:endParaRPr lang="ru-RU" dirty="0" smtClean="0">
              <a:solidFill>
                <a:srgbClr val="5C2305"/>
              </a:solidFill>
              <a:ea typeface="Calibri" panose="020F0502020204030204" pitchFamily="34" charset="0"/>
            </a:endParaRPr>
          </a:p>
          <a:p>
            <a:endParaRPr lang="ru-RU" dirty="0" smtClean="0">
              <a:solidFill>
                <a:srgbClr val="5C2305"/>
              </a:solidFill>
              <a:ea typeface="Calibri" panose="020F0502020204030204" pitchFamily="34" charset="0"/>
            </a:endParaRPr>
          </a:p>
          <a:p>
            <a:r>
              <a:rPr lang="ru-RU" dirty="0" smtClean="0">
                <a:solidFill>
                  <a:srgbClr val="5C2305"/>
                </a:solidFill>
                <a:ea typeface="Calibri" panose="020F0502020204030204" pitchFamily="34" charset="0"/>
              </a:rPr>
              <a:t> </a:t>
            </a:r>
            <a:endParaRPr lang="ru-RU" dirty="0">
              <a:solidFill>
                <a:srgbClr val="5C2305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1560" y="620688"/>
            <a:ext cx="8064896" cy="5832648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ru-RU" sz="2300" b="1" dirty="0"/>
              <a:t>Работа состоит из трех глав: </a:t>
            </a:r>
          </a:p>
          <a:p>
            <a:pPr marL="0" lvl="0" indent="0">
              <a:buNone/>
            </a:pPr>
            <a:r>
              <a:rPr lang="ru-RU" b="1" dirty="0" smtClean="0"/>
              <a:t>1.«Русские </a:t>
            </a:r>
            <a:r>
              <a:rPr lang="ru-RU" b="1" dirty="0"/>
              <a:t>военнопленные в Швеции», обращает внимание на  условия размещения, режим  содержания, материальное положение русских военнопленных, а так же на отношения между русскими военнопленными и местным населением.</a:t>
            </a:r>
          </a:p>
          <a:p>
            <a:pPr marL="0" lvl="0" indent="0">
              <a:buNone/>
            </a:pPr>
            <a:r>
              <a:rPr lang="ru-RU" b="1" dirty="0" smtClean="0"/>
              <a:t>2.«Русские </a:t>
            </a:r>
            <a:r>
              <a:rPr lang="ru-RU" b="1" dirty="0"/>
              <a:t>военнопленные на острове </a:t>
            </a:r>
            <a:r>
              <a:rPr lang="ru-RU" b="1" dirty="0" err="1"/>
              <a:t>Висингсе</a:t>
            </a:r>
            <a:r>
              <a:rPr lang="ru-RU" b="1" dirty="0"/>
              <a:t> (1716-1718 </a:t>
            </a:r>
            <a:r>
              <a:rPr lang="ru-RU" b="1" dirty="0" err="1"/>
              <a:t>г.г</a:t>
            </a:r>
            <a:r>
              <a:rPr lang="ru-RU" b="1" dirty="0"/>
              <a:t>.)» рассказывает о тяжелых условиях жизни русских военнопленных в </a:t>
            </a:r>
            <a:r>
              <a:rPr lang="ru-RU" b="1" dirty="0" err="1"/>
              <a:t>Висингсборгском</a:t>
            </a:r>
            <a:r>
              <a:rPr lang="ru-RU" b="1" dirty="0"/>
              <a:t> замке. </a:t>
            </a:r>
          </a:p>
          <a:p>
            <a:pPr marL="0" lvl="0" indent="0">
              <a:buNone/>
            </a:pPr>
            <a:r>
              <a:rPr lang="ru-RU" b="1" dirty="0" smtClean="0"/>
              <a:t>3. «О </a:t>
            </a:r>
            <a:r>
              <a:rPr lang="ru-RU" b="1" dirty="0"/>
              <a:t>русских высших чинах в шведском плену» знакомит со знатными русскими военнопленными, об их участие в шведско-культурном обмене.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32656"/>
            <a:ext cx="6324600" cy="1191344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Северная война (1700-1721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54188"/>
            <a:ext cx="7777237" cy="418623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524000"/>
            <a:ext cx="4248473" cy="4713311"/>
          </a:xfrm>
          <a:prstGeom prst="rect">
            <a:avLst/>
          </a:prstGeom>
        </p:spPr>
      </p:pic>
      <p:pic>
        <p:nvPicPr>
          <p:cNvPr id="6" name="Объект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88024" y="1524000"/>
            <a:ext cx="3888432" cy="47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2ECC88BD-81EE-420B-BD66-C7B43B6F75D4}" type="datetime1">
              <a:rPr lang="ru-RU"/>
              <a:pPr/>
              <a:t>ср 22.06.22</a:t>
            </a:fld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838200"/>
            <a:ext cx="6324600" cy="685798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1613" y="1754188"/>
            <a:ext cx="5484812" cy="418623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523998"/>
            <a:ext cx="6529660" cy="4641305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478903" y="260648"/>
            <a:ext cx="8155409" cy="1337088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dirty="0" smtClean="0"/>
              <a:t>Знатные русские военнопленные</a:t>
            </a:r>
            <a:endParaRPr lang="ru-RU" sz="3200" b="1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2348880"/>
            <a:ext cx="8046913" cy="4248472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Tx/>
              <a:buFontTx/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854" y="1597736"/>
            <a:ext cx="2091085" cy="2717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903" y="4437111"/>
            <a:ext cx="2007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Иван </a:t>
            </a:r>
          </a:p>
          <a:p>
            <a:r>
              <a:rPr lang="ru-RU" sz="2000" dirty="0" smtClean="0"/>
              <a:t>Юрьевич Трубецкой</a:t>
            </a:r>
          </a:p>
          <a:p>
            <a:r>
              <a:rPr lang="ru-RU" sz="2000" dirty="0" smtClean="0"/>
              <a:t>(1667-1750)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4661" y="1611105"/>
            <a:ext cx="1725339" cy="27176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2923" y="4486481"/>
            <a:ext cx="1875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Андрей Яковлевич Хилков</a:t>
            </a:r>
          </a:p>
          <a:p>
            <a:r>
              <a:rPr lang="ru-RU" sz="2000" dirty="0" smtClean="0"/>
              <a:t>(1676-1718)</a:t>
            </a:r>
            <a:endParaRPr lang="ru-RU" sz="2000" dirty="0"/>
          </a:p>
        </p:txBody>
      </p:sp>
      <p:pic>
        <p:nvPicPr>
          <p:cNvPr id="12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19416" y="1607472"/>
            <a:ext cx="1941363" cy="271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93730" y="4437111"/>
            <a:ext cx="1725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Долгорукий Яков Федорович</a:t>
            </a:r>
          </a:p>
          <a:p>
            <a:r>
              <a:rPr lang="ru-RU" sz="2000" dirty="0" smtClean="0"/>
              <a:t>(1634-1720)</a:t>
            </a:r>
            <a:endParaRPr lang="ru-RU" sz="2000" dirty="0"/>
          </a:p>
        </p:txBody>
      </p:sp>
      <p:pic>
        <p:nvPicPr>
          <p:cNvPr id="14" name="Объект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92949" y="1607472"/>
            <a:ext cx="1941363" cy="271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84815" y="4437111"/>
            <a:ext cx="1557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Бутурлин Иван Иванович</a:t>
            </a:r>
          </a:p>
          <a:p>
            <a:r>
              <a:rPr lang="ru-RU" sz="2000" dirty="0" smtClean="0"/>
              <a:t>(1661-1738)</a:t>
            </a:r>
            <a:endParaRPr lang="ru-RU" sz="20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484733"/>
            <a:ext cx="8280920" cy="103926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dirty="0" smtClean="0"/>
              <a:t>Знатные русские военнопленные</a:t>
            </a:r>
            <a:endParaRPr lang="ru-RU" sz="3200" b="1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 rot="10800000">
            <a:off x="545579" y="-190560"/>
            <a:ext cx="7295791" cy="69170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555998"/>
            <a:ext cx="2592288" cy="3313162"/>
          </a:xfrm>
        </p:spPr>
      </p:pic>
      <p:sp>
        <p:nvSpPr>
          <p:cNvPr id="3" name="TextBox 2"/>
          <p:cNvSpPr txBox="1"/>
          <p:nvPr/>
        </p:nvSpPr>
        <p:spPr>
          <a:xfrm>
            <a:off x="1403648" y="4958386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Адам Адамович </a:t>
            </a:r>
            <a:r>
              <a:rPr lang="ru-RU" sz="2000" dirty="0" err="1" smtClean="0"/>
              <a:t>Вейде</a:t>
            </a:r>
            <a:endParaRPr lang="ru-RU" sz="2000" dirty="0" smtClean="0"/>
          </a:p>
          <a:p>
            <a:r>
              <a:rPr lang="ru-RU" sz="2000" dirty="0" smtClean="0"/>
              <a:t>(1667-1720)</a:t>
            </a:r>
            <a:endParaRPr lang="ru-RU" sz="2000" dirty="0"/>
          </a:p>
        </p:txBody>
      </p:sp>
      <p:pic>
        <p:nvPicPr>
          <p:cNvPr id="10" name="Picture 2" descr="C:\Users\Станислав\AppData\Local\Microsoft\Windows\INetCache\IE\W26Y6F2U\250px-Avtomon_Golovin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98768"/>
            <a:ext cx="2376264" cy="3370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4958386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Автомон</a:t>
            </a:r>
            <a:r>
              <a:rPr lang="ru-RU" sz="2000" dirty="0" smtClean="0"/>
              <a:t> Михайлович Головин (1667-1720)</a:t>
            </a:r>
            <a:endParaRPr lang="ru-RU" sz="20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0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548680"/>
            <a:ext cx="7038801" cy="72008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и Южная Швеция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1613" y="1754188"/>
            <a:ext cx="5484812" cy="4186237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299"/>
          <a:stretch/>
        </p:blipFill>
        <p:spPr>
          <a:xfrm>
            <a:off x="1259632" y="1268761"/>
            <a:ext cx="6480720" cy="4896544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 advAuto="0"/>
    </p:bldLst>
  </p:timing>
</p:sld>
</file>

<file path=ppt/theme/theme1.xml><?xml version="1.0" encoding="utf-8"?>
<a:theme xmlns:a="http://schemas.openxmlformats.org/drawingml/2006/main" name="ms_edb2schl_tp01018387">
  <a:themeElements>
    <a:clrScheme name="ms_edb2schl_tp01018387 1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ms_edb2schl_tp0101838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s_edb2schl_tp01018387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4210985-D3F1-4EB3-8AFF-1DC05DAB16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нового учебного года</Template>
  <TotalTime>214</TotalTime>
  <Words>293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ms_edb2schl_tp01018387</vt:lpstr>
      <vt:lpstr>Приложение 2 Русские военнопленные в Швеции в период Северной войны</vt:lpstr>
      <vt:lpstr>Задачи исследования:</vt:lpstr>
      <vt:lpstr>Слайд 3</vt:lpstr>
      <vt:lpstr>Слайд 4</vt:lpstr>
      <vt:lpstr>Северная война (1700-1721 г.г.)</vt:lpstr>
      <vt:lpstr>Швеция</vt:lpstr>
      <vt:lpstr>Знатные русские военнопленные</vt:lpstr>
      <vt:lpstr>Знатные русские военнопленные</vt:lpstr>
      <vt:lpstr>Центральная и Южная Швеция</vt:lpstr>
      <vt:lpstr>         Остров Висингсе</vt:lpstr>
      <vt:lpstr>Остров Висингсе</vt:lpstr>
      <vt:lpstr>Знатные русские военнопленные на о. Висингсе</vt:lpstr>
      <vt:lpstr>Висингсборский замок</vt:lpstr>
      <vt:lpstr>Юхан Габриэль Спарвенфельд (1655-1727)</vt:lpstr>
      <vt:lpstr>Слайд 15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военнопленные в Швеции в период Северной войны</dc:title>
  <dc:subject/>
  <dc:creator>Пользователь</dc:creator>
  <cp:keywords/>
  <dc:description/>
  <cp:lastModifiedBy>Пользователь</cp:lastModifiedBy>
  <cp:revision>18</cp:revision>
  <cp:lastPrinted>1996-03-19T21:02:48Z</cp:lastPrinted>
  <dcterms:created xsi:type="dcterms:W3CDTF">2017-02-17T10:59:28Z</dcterms:created>
  <dcterms:modified xsi:type="dcterms:W3CDTF">2022-06-22T12:38:30Z</dcterms:modified>
  <cp:category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TC010183871049</vt:lpwstr>
  </property>
</Properties>
</file>