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8" r:id="rId3"/>
    <p:sldId id="259" r:id="rId4"/>
    <p:sldId id="260" r:id="rId5"/>
    <p:sldId id="271" r:id="rId6"/>
    <p:sldId id="266" r:id="rId7"/>
    <p:sldId id="261" r:id="rId8"/>
    <p:sldId id="262" r:id="rId9"/>
    <p:sldId id="264" r:id="rId10"/>
    <p:sldId id="263" r:id="rId11"/>
    <p:sldId id="265" r:id="rId12"/>
    <p:sldId id="267" r:id="rId13"/>
    <p:sldId id="268" r:id="rId14"/>
    <p:sldId id="269" r:id="rId15"/>
    <p:sldId id="270" r:id="rId16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E45EDE"/>
    <a:srgbClr val="DCABEF"/>
    <a:srgbClr val="0070C0"/>
    <a:srgbClr val="744C6B"/>
    <a:srgbClr val="99A2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512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A2216E-DDAE-41C2-B5A3-94580FFCB029}" type="datetimeFigureOut">
              <a:rPr lang="ru-RU" smtClean="0"/>
              <a:pPr/>
              <a:t>вс 10.03.24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DC6863-F907-44F2-9CFA-84EF8B5C1C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693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DC6863-F907-44F2-9CFA-84EF8B5C1C9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675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DC6863-F907-44F2-9CFA-84EF8B5C1C9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675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10.03.24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10.03.24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10.03.24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вс 10.03.24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976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вс 10.03.24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33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вс 10.03.24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990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вс 10.03.24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5831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вс 10.03.24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9617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вс 10.03.24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6888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вс 10.03.24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9458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вс 10.03.24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784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10.03.24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вс 10.03.24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3553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вс 10.03.24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876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вс 10.03.24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7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10.03.24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10.03.24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10.03.24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10.03.24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10.03.24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10.03.24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вс 10.03.24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вс 10.03.24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вс 10.03.24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18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5531">
            <a:off x="1067910" y="1084760"/>
            <a:ext cx="5102733" cy="7149869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" y="6172137"/>
            <a:ext cx="2536825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04" y="1216804"/>
            <a:ext cx="5310187" cy="631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0653">
            <a:off x="4094631" y="206695"/>
            <a:ext cx="3031212" cy="2503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91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67198179_3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04" y="357158"/>
            <a:ext cx="6072230" cy="830693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43050" y="1785918"/>
            <a:ext cx="39290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Календарь Недели психологии</a:t>
            </a:r>
            <a:endParaRPr lang="ru-RU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12" y="3428992"/>
            <a:ext cx="3857652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 ДЕКАБРЯ</a:t>
            </a:r>
          </a:p>
          <a:p>
            <a:pPr algn="ctr"/>
            <a:endParaRPr lang="ru-RU" sz="32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4000" b="1" dirty="0" smtClean="0">
                <a:ln>
                  <a:solidFill>
                    <a:srgbClr val="E45EDE"/>
                  </a:solidFill>
                </a:ln>
                <a:solidFill>
                  <a:srgbClr val="DCABEF"/>
                </a:solidFill>
              </a:rPr>
              <a:t>ПЯТНИЦА</a:t>
            </a:r>
          </a:p>
          <a:p>
            <a:pPr algn="ctr"/>
            <a:r>
              <a:rPr lang="ru-RU" sz="4000" b="1" dirty="0" smtClean="0">
                <a:ln>
                  <a:solidFill>
                    <a:srgbClr val="E45EDE"/>
                  </a:solidFill>
                </a:ln>
                <a:solidFill>
                  <a:srgbClr val="DCABEF"/>
                </a:solidFill>
              </a:rPr>
              <a:t>ДЕНЬ ПОЖЕЛАНИЙ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388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EFD1"/>
            </a:gs>
            <a:gs pos="100000">
              <a:srgbClr val="F0EBD5">
                <a:alpha val="70000"/>
              </a:srgbClr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6712" y="323528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CC3300"/>
                </a:solidFill>
                <a:latin typeface="Segoe Print" pitchFamily="2" charset="0"/>
              </a:rPr>
              <a:t>КАК РАССКАЗАТЬ РЕБЕНКУ, КТО ТАКОЙ </a:t>
            </a:r>
            <a:r>
              <a:rPr lang="ru-RU" sz="1600" b="1" dirty="0" smtClean="0">
                <a:solidFill>
                  <a:srgbClr val="CC3300"/>
                </a:solidFill>
                <a:latin typeface="Segoe Print" pitchFamily="2" charset="0"/>
              </a:rPr>
              <a:t>ПСИХОЛОГ</a:t>
            </a:r>
            <a:endParaRPr lang="ru-RU" sz="1600" b="1" dirty="0">
              <a:solidFill>
                <a:srgbClr val="CC3300"/>
              </a:solidFill>
              <a:latin typeface="Segoe Print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4" r="5586"/>
          <a:stretch/>
        </p:blipFill>
        <p:spPr>
          <a:xfrm>
            <a:off x="123299" y="1130262"/>
            <a:ext cx="2792138" cy="17468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96952" y="965594"/>
            <a:ext cx="367240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Подготавливая ребенка к психологу, никогда не говорите ему о том, что будут заниматься его плохим поведением. Это только напугает ребенка, и он будет сильно сопротивляться работе с психологом, или вообще откажется от него.</a:t>
            </a:r>
          </a:p>
          <a:p>
            <a:r>
              <a:rPr lang="ru-RU" sz="1400" b="1" dirty="0">
                <a:solidFill>
                  <a:srgbClr val="CC3300"/>
                </a:solidFill>
              </a:rPr>
              <a:t>1. Выберите подходящий момент</a:t>
            </a:r>
          </a:p>
          <a:p>
            <a:r>
              <a:rPr lang="ru-RU" sz="1400" dirty="0" smtClean="0"/>
              <a:t>Важно </a:t>
            </a:r>
            <a:r>
              <a:rPr lang="ru-RU" sz="1400" dirty="0"/>
              <a:t>выбрать подходящий момент для разговора о </a:t>
            </a:r>
            <a:r>
              <a:rPr lang="ru-RU" sz="1400" dirty="0" smtClean="0"/>
              <a:t>психологе, когда </a:t>
            </a:r>
            <a:r>
              <a:rPr lang="ru-RU" sz="1400" dirty="0"/>
              <a:t>ребенок спокоен и открыт для обсуждения своих чувств и переживаний. Объясните ему, что психолог — это специалист, который помогает людям понять и управлять своими эмоциями, мыслями и </a:t>
            </a:r>
            <a:r>
              <a:rPr lang="ru-RU" sz="1400" dirty="0" smtClean="0"/>
              <a:t> поведением.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188640" y="3131022"/>
            <a:ext cx="29523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CC3300"/>
                </a:solidFill>
              </a:rPr>
              <a:t>2. Используйте простые и понятные слова</a:t>
            </a:r>
          </a:p>
          <a:p>
            <a:r>
              <a:rPr lang="ru-RU" sz="1400" dirty="0"/>
              <a:t> </a:t>
            </a:r>
            <a:r>
              <a:rPr lang="ru-RU" sz="1400" dirty="0" smtClean="0"/>
              <a:t>Когда </a:t>
            </a:r>
            <a:r>
              <a:rPr lang="ru-RU" sz="1400" dirty="0"/>
              <a:t>рассказываете о психологе ребенку, используйте простые и понятные слова, подходящие для его возраста. Избегайте сложной терминологии и объясняйте концепции так, чтобы они были доступны и понятны для ребенка.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0639" y="5199152"/>
            <a:ext cx="25747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CC3300"/>
                </a:solidFill>
              </a:rPr>
              <a:t>3. Подчеркните роль психолога</a:t>
            </a:r>
          </a:p>
          <a:p>
            <a:r>
              <a:rPr lang="ru-RU" sz="1400" dirty="0" smtClean="0"/>
              <a:t>Объясните </a:t>
            </a:r>
            <a:r>
              <a:rPr lang="ru-RU" sz="1400" dirty="0"/>
              <a:t>ребенку, что психолог не только помогает людям с проблемами, но и может быть полезным для всех. Подчеркните, что психолог — это человек, с которым можно поделиться своими чувствами и переживаниями в безопасной и поддерживающей среде.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96953" y="4074137"/>
            <a:ext cx="367240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CC3300"/>
                </a:solidFill>
              </a:rPr>
              <a:t>4. Расскажите о процессе консультации</a:t>
            </a:r>
          </a:p>
          <a:p>
            <a:r>
              <a:rPr lang="ru-RU" sz="1400" dirty="0" smtClean="0"/>
              <a:t>Ребенку </a:t>
            </a:r>
            <a:r>
              <a:rPr lang="ru-RU" sz="1400" dirty="0"/>
              <a:t>может быть интересно узнать о том, как проходит консультация с психологом. Вы можете рассказать ему, что психолог будет задавать вопросы, слушать и помогать ему разобраться в его чувствах и мыслях. Объясните, что психолог не судит и не критикует, а помогает понять и найти решения для лучшего самочувствия</a:t>
            </a:r>
            <a:r>
              <a:rPr lang="ru-RU" dirty="0" smtClean="0"/>
              <a:t>.</a:t>
            </a:r>
          </a:p>
          <a:p>
            <a:r>
              <a:rPr lang="ru-RU" sz="1400" b="1" dirty="0">
                <a:solidFill>
                  <a:srgbClr val="CC3300"/>
                </a:solidFill>
              </a:rPr>
              <a:t>5. Поддержка и открытость</a:t>
            </a:r>
          </a:p>
          <a:p>
            <a:r>
              <a:rPr lang="ru-RU" sz="1400" dirty="0" smtClean="0"/>
              <a:t>Завершите </a:t>
            </a:r>
            <a:r>
              <a:rPr lang="ru-RU" sz="1400" dirty="0"/>
              <a:t>разговор, подчеркнув, что психолог всегда готов помочь, если ребенок нуждается. Выразите свою открытость и поддержку в случае, если он решит обратиться к психологу. Сделайте акцент на том, что это нормально и многие люди обращаются за помощью и поддержкой к </a:t>
            </a:r>
            <a:r>
              <a:rPr lang="ru-RU" sz="1400" dirty="0" smtClean="0"/>
              <a:t>психологам.</a:t>
            </a:r>
          </a:p>
          <a:p>
            <a:r>
              <a:rPr lang="ru-RU" sz="1400" b="1" i="1" dirty="0" smtClean="0">
                <a:solidFill>
                  <a:srgbClr val="CC3300"/>
                </a:solidFill>
              </a:rPr>
              <a:t>Самое </a:t>
            </a:r>
            <a:r>
              <a:rPr lang="ru-RU" sz="1400" b="1" i="1" dirty="0">
                <a:solidFill>
                  <a:srgbClr val="CC3300"/>
                </a:solidFill>
              </a:rPr>
              <a:t>главное – не придумывайте ничего и не обманывайте ребенка. Если он поймет, что вы его обманываете, скрываете что-то, то вы потеряете </a:t>
            </a:r>
            <a:r>
              <a:rPr lang="ru-RU" sz="1400" b="1" i="1" dirty="0" smtClean="0">
                <a:solidFill>
                  <a:srgbClr val="CC3300"/>
                </a:solidFill>
              </a:rPr>
              <a:t>доверие.</a:t>
            </a:r>
            <a:endParaRPr lang="ru-RU" sz="1400" b="1" i="1" dirty="0">
              <a:solidFill>
                <a:srgbClr val="CC33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7943" y="7727717"/>
            <a:ext cx="2835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75773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tretch>
            <a:fillRect/>
          </a:stretch>
        </p:blipFill>
        <p:spPr>
          <a:xfrm>
            <a:off x="-928718" y="1"/>
            <a:ext cx="8786897" cy="9144000"/>
          </a:xfrm>
          <a:prstGeom prst="rect">
            <a:avLst/>
          </a:prstGeom>
        </p:spPr>
      </p:pic>
      <p:pic>
        <p:nvPicPr>
          <p:cNvPr id="1026" name="Picture 2" descr="C:\Users\User\Desktop\images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122" y="5286380"/>
            <a:ext cx="6134567" cy="300039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56" y="1500166"/>
            <a:ext cx="5737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Segoe Print" pitchFamily="2" charset="0"/>
              </a:rPr>
              <a:t>Пожелания родителям от детей..</a:t>
            </a:r>
            <a:endParaRPr lang="ru-RU" sz="24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6672" y="2627784"/>
            <a:ext cx="594884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Monotype Corsiva" pitchFamily="66" charset="0"/>
              </a:rPr>
              <a:t>Уважаемые родители, с детьми старшего дошкольного возраста  проведен опрос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  «Я желаю своим родителям..»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«Устами младенца </a:t>
            </a:r>
            <a:r>
              <a:rPr lang="ru-RU" sz="2800" dirty="0" err="1" smtClean="0">
                <a:latin typeface="Monotype Corsiva" pitchFamily="66" charset="0"/>
              </a:rPr>
              <a:t>глаголит</a:t>
            </a:r>
            <a:r>
              <a:rPr lang="ru-RU" sz="2800" dirty="0" smtClean="0">
                <a:latin typeface="Monotype Corsiva" pitchFamily="66" charset="0"/>
              </a:rPr>
              <a:t> истина»</a:t>
            </a:r>
          </a:p>
          <a:p>
            <a:pPr algn="ctr"/>
            <a:r>
              <a:rPr lang="ru-RU" sz="2800" dirty="0" smtClean="0">
                <a:latin typeface="Monotype Corsiva" pitchFamily="66" charset="0"/>
              </a:rPr>
              <a:t>Посмотрите ,что желают вам ваши дети!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 l="10570" t="945" r="11281"/>
          <a:stretch/>
        </p:blipFill>
        <p:spPr>
          <a:xfrm>
            <a:off x="-42812" y="-108520"/>
            <a:ext cx="6866969" cy="90575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56" y="1269333"/>
            <a:ext cx="5737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Segoe Print" pitchFamily="2" charset="0"/>
              </a:rPr>
              <a:t>Пожелания родителям от детей..</a:t>
            </a:r>
            <a:endParaRPr lang="ru-RU" sz="24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6251" y="1741662"/>
            <a:ext cx="5948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/>
              <a:t>Счастья ,здоровья. Чтобы они не приходили грустными с работы.</a:t>
            </a:r>
            <a:endParaRPr lang="ru-RU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69796" y="2619379"/>
            <a:ext cx="5029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Родители должны быть добрыми и здоровыми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9596" y="3185094"/>
            <a:ext cx="61597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Чтобы они были добрыми, любили и уважали нас, никогда не обижали.</a:t>
            </a:r>
            <a:endParaRPr lang="ru-RU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081073" y="3903041"/>
            <a:ext cx="49237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Чтобы у них всегда и все получалось. Чтобы они слушали своих пап и мам.</a:t>
            </a:r>
            <a:endParaRPr lang="ru-RU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48680" y="4751114"/>
            <a:ext cx="4721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Чтобы здоровыми были и игрушки покупали.</a:t>
            </a:r>
            <a:endParaRPr lang="ru-RU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434662" y="5292080"/>
            <a:ext cx="381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Счастья, здоровья и крепкой любви.</a:t>
            </a:r>
            <a:endParaRPr lang="ru-RU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666207" y="5868144"/>
            <a:ext cx="3582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Счастья, успехов во всем и добра.</a:t>
            </a:r>
            <a:endParaRPr lang="ru-RU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081073" y="6516216"/>
            <a:ext cx="5456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Чтобы они всегда были хорошими и с настроением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14356" y="7380312"/>
            <a:ext cx="5596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Чтобы не болела голова у мамы, доброты и радости</a:t>
            </a:r>
            <a:endParaRPr lang="ru-RU" i="1" dirty="0"/>
          </a:p>
        </p:txBody>
      </p:sp>
      <p:pic>
        <p:nvPicPr>
          <p:cNvPr id="14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450" t="12501" r="75955"/>
          <a:stretch/>
        </p:blipFill>
        <p:spPr bwMode="auto">
          <a:xfrm flipH="1">
            <a:off x="5147489" y="3807764"/>
            <a:ext cx="1502751" cy="26253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58725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s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 l="10570" t="945" r="11281"/>
          <a:stretch/>
        </p:blipFill>
        <p:spPr>
          <a:xfrm>
            <a:off x="-42812" y="-108520"/>
            <a:ext cx="6866969" cy="90575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356" y="1269333"/>
            <a:ext cx="5737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Segoe Print" pitchFamily="2" charset="0"/>
              </a:rPr>
              <a:t>Пожелания родителям от детей..</a:t>
            </a:r>
            <a:endParaRPr lang="ru-RU" sz="2400" b="1" dirty="0">
              <a:solidFill>
                <a:srgbClr val="FF0000"/>
              </a:solidFill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82" y="1950675"/>
            <a:ext cx="5948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/>
              <a:t>Чтобы мама долго жила и купила себе автомобиль</a:t>
            </a:r>
            <a:endParaRPr lang="ru-RU" i="1" dirty="0"/>
          </a:p>
        </p:txBody>
      </p:sp>
      <p:sp>
        <p:nvSpPr>
          <p:cNvPr id="3" name="TextBox 2"/>
          <p:cNvSpPr txBox="1"/>
          <p:nvPr/>
        </p:nvSpPr>
        <p:spPr>
          <a:xfrm>
            <a:off x="329986" y="2542772"/>
            <a:ext cx="58063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Чтобы у них было много денег, чтобы баловали нас и не ругали.</a:t>
            </a:r>
            <a:endParaRPr lang="ru-RU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550367" y="3253686"/>
            <a:ext cx="4065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Чтобы не болели, любили меня</a:t>
            </a:r>
            <a:endParaRPr lang="ru-RU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55258" y="3817591"/>
            <a:ext cx="4923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Чтобы были ласковые и  добрые.</a:t>
            </a:r>
            <a:endParaRPr lang="ru-RU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590989" y="4235565"/>
            <a:ext cx="3817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Чтобы были добрыми и здоровыми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75236" y="4788024"/>
            <a:ext cx="5401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Чтобы не болели, относились ко мне хорошо, игрушки покупали..</a:t>
            </a:r>
            <a:endParaRPr lang="ru-RU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1660543" y="5434355"/>
            <a:ext cx="3582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Счастья, успехов во всем и добра.</a:t>
            </a:r>
            <a:endParaRPr lang="ru-RU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432404" y="6109698"/>
            <a:ext cx="3076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Здоровья  - маме, папе -силу.</a:t>
            </a:r>
            <a:endParaRPr lang="ru-RU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40654" y="6639971"/>
            <a:ext cx="3104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Чтобы они себя хорошо вели</a:t>
            </a:r>
            <a:endParaRPr lang="ru-RU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714356" y="7195646"/>
            <a:ext cx="4200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Радости, чтобы у них все было хорошо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4" name="Picture 2" descr="C:\Users\User\Desktop\images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7942" t="4932" r="26029"/>
          <a:stretch/>
        </p:blipFill>
        <p:spPr bwMode="auto">
          <a:xfrm rot="496614">
            <a:off x="4817429" y="4758109"/>
            <a:ext cx="1596767" cy="28524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67848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04664" y="323528"/>
            <a:ext cx="3030141" cy="1285064"/>
          </a:xfrm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r>
              <a:rPr lang="ru-RU" sz="4200" dirty="0" smtClean="0">
                <a:solidFill>
                  <a:srgbClr val="FF0000"/>
                </a:solidFill>
              </a:rPr>
              <a:t>Психологическая игра</a:t>
            </a:r>
          </a:p>
          <a:p>
            <a:r>
              <a:rPr lang="ru-RU" sz="4200" dirty="0" smtClean="0">
                <a:solidFill>
                  <a:srgbClr val="FF0000"/>
                </a:solidFill>
              </a:rPr>
              <a:t>«Радуга </a:t>
            </a:r>
            <a:r>
              <a:rPr lang="ru-RU" sz="4200" dirty="0">
                <a:solidFill>
                  <a:srgbClr val="FF0000"/>
                </a:solidFill>
              </a:rPr>
              <a:t>настроений»</a:t>
            </a:r>
          </a:p>
          <a:p>
            <a:endParaRPr lang="ru-RU" sz="42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32656" y="1547664"/>
            <a:ext cx="3030141" cy="5268384"/>
          </a:xfrm>
        </p:spPr>
        <p:txBody>
          <a:bodyPr>
            <a:normAutofit fontScale="85000" lnSpcReduction="10000"/>
          </a:bodyPr>
          <a:lstStyle/>
          <a:p>
            <a:endParaRPr lang="ru-RU" dirty="0"/>
          </a:p>
          <a:p>
            <a:pPr marL="0" indent="0">
              <a:buNone/>
            </a:pPr>
            <a:r>
              <a:rPr lang="ru-RU" dirty="0"/>
              <a:t>В каждой группе </a:t>
            </a:r>
            <a:r>
              <a:rPr lang="ru-RU" dirty="0" smtClean="0"/>
              <a:t>будет висеть  </a:t>
            </a:r>
            <a:r>
              <a:rPr lang="ru-RU" dirty="0"/>
              <a:t>плакат с изображением радуги. Это «Радуга настроений». Рядом </a:t>
            </a:r>
            <a:r>
              <a:rPr lang="ru-RU" dirty="0" smtClean="0"/>
              <a:t>плакатом – обозначения, какой </a:t>
            </a:r>
            <a:r>
              <a:rPr lang="ru-RU" dirty="0"/>
              <a:t>цвет какому настроению соответствует. </a:t>
            </a:r>
            <a:r>
              <a:rPr lang="ru-RU" dirty="0" smtClean="0"/>
              <a:t>Родителям, детям и педагогам предлагается отметить свое настроение при входе в группу </a:t>
            </a:r>
            <a:r>
              <a:rPr lang="ru-RU" dirty="0"/>
              <a:t>на одном из цветов радуги. Игра поможет изучить настроение детей и взрослых.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3501008" y="467544"/>
            <a:ext cx="3031331" cy="85301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Акция </a:t>
            </a:r>
          </a:p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«Ларец радости»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11" b="98889" l="521" r="100000">
                        <a14:foregroundMark x1="18438" y1="83472" x2="18438" y2="83472"/>
                        <a14:foregroundMark x1="19688" y1="71528" x2="19688" y2="71528"/>
                        <a14:foregroundMark x1="39271" y1="84583" x2="39271" y2="84583"/>
                        <a14:foregroundMark x1="29896" y1="73611" x2="29896" y2="73611"/>
                        <a14:foregroundMark x1="5417" y1="62778" x2="5417" y2="62778"/>
                        <a14:foregroundMark x1="5417" y1="62778" x2="5417" y2="62778"/>
                        <a14:foregroundMark x1="5833" y1="65556" x2="10313" y2="85139"/>
                        <a14:foregroundMark x1="7813" y1="93750" x2="37604" y2="88333"/>
                        <a14:foregroundMark x1="40833" y1="80694" x2="40833" y2="80694"/>
                        <a14:foregroundMark x1="40833" y1="80694" x2="58438" y2="98611"/>
                        <a14:foregroundMark x1="35208" y1="93750" x2="35208" y2="93750"/>
                        <a14:foregroundMark x1="31458" y1="81250" x2="7813" y2="75833"/>
                        <a14:foregroundMark x1="7813" y1="84583" x2="3750" y2="61667"/>
                        <a14:foregroundMark x1="3750" y1="88333" x2="3750" y2="66528"/>
                        <a14:foregroundMark x1="4167" y1="66111" x2="521" y2="76944"/>
                        <a14:foregroundMark x1="2188" y1="76944" x2="2188" y2="96528"/>
                        <a14:foregroundMark x1="2188" y1="84028" x2="21667" y2="93750"/>
                        <a14:foregroundMark x1="19688" y1="93750" x2="54375" y2="94306"/>
                        <a14:foregroundMark x1="19688" y1="83472" x2="37604" y2="83472"/>
                        <a14:foregroundMark x1="41250" y1="85139" x2="47396" y2="90556"/>
                        <a14:foregroundMark x1="15208" y1="94306" x2="52292" y2="98056"/>
                        <a14:foregroundMark x1="34375" y1="80139" x2="25000" y2="73056"/>
                        <a14:foregroundMark x1="22500" y1="75833" x2="10313" y2="665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2160"/>
            <a:ext cx="3456385" cy="2592288"/>
          </a:xfrm>
        </p:spPr>
      </p:pic>
      <p:sp>
        <p:nvSpPr>
          <p:cNvPr id="11" name="TextBox 10"/>
          <p:cNvSpPr txBox="1"/>
          <p:nvPr/>
        </p:nvSpPr>
        <p:spPr>
          <a:xfrm>
            <a:off x="3717032" y="1907704"/>
            <a:ext cx="25922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специальный ящик в группах </a:t>
            </a:r>
            <a:r>
              <a:rPr lang="ru-RU" dirty="0" smtClean="0"/>
              <a:t>находятся записки </a:t>
            </a:r>
            <a:r>
              <a:rPr lang="ru-RU" dirty="0"/>
              <a:t>с пожеланиями. </a:t>
            </a:r>
            <a:r>
              <a:rPr lang="ru-RU" smtClean="0"/>
              <a:t>Родителям </a:t>
            </a:r>
            <a:r>
              <a:rPr lang="ru-RU" dirty="0" smtClean="0"/>
              <a:t>предлагается взять </a:t>
            </a:r>
            <a:r>
              <a:rPr lang="ru-RU" dirty="0"/>
              <a:t>свиток со словами и пожеланиями удачного дня. Игра поможет создать благоприятный эмоциональный климат в детском саду.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315" b="71336" l="20900" r="7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02" t="20750" r="25405" b="29275"/>
          <a:stretch/>
        </p:blipFill>
        <p:spPr>
          <a:xfrm rot="535976" flipH="1">
            <a:off x="4219873" y="5292080"/>
            <a:ext cx="2116890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08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84784" y="539552"/>
            <a:ext cx="37264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Акция «Желтый день»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6712" y="1475656"/>
            <a:ext cx="50405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этот день сотрудники и </a:t>
            </a:r>
            <a:r>
              <a:rPr lang="ru-RU" dirty="0"/>
              <a:t>дети </a:t>
            </a:r>
            <a:r>
              <a:rPr lang="ru-RU" dirty="0" smtClean="0"/>
              <a:t>приходят в </a:t>
            </a:r>
            <a:r>
              <a:rPr lang="ru-RU" dirty="0"/>
              <a:t>детский сад  </a:t>
            </a:r>
            <a:r>
              <a:rPr lang="ru-RU" dirty="0" smtClean="0"/>
              <a:t>в одежде желтого цвета.</a:t>
            </a:r>
          </a:p>
          <a:p>
            <a:r>
              <a:rPr lang="ru-RU" dirty="0" smtClean="0"/>
              <a:t>Допустимо</a:t>
            </a:r>
            <a:r>
              <a:rPr lang="ru-RU" dirty="0"/>
              <a:t>, если на одежде другого цвета будут желтые элементы или аксессуары. </a:t>
            </a:r>
            <a:endParaRPr lang="ru-RU" dirty="0" smtClean="0"/>
          </a:p>
          <a:p>
            <a:r>
              <a:rPr lang="ru-RU" dirty="0" smtClean="0"/>
              <a:t>Желтый  </a:t>
            </a:r>
            <a:r>
              <a:rPr lang="ru-RU" dirty="0"/>
              <a:t>цвет влияет на психоэмоциональное состояние. Например, желтый цвет повышает познавательный интерес у детей, помогает при негативных психических состояниях: творческий блок, депрессия, заниженная самооценка, пессимизм. Этот цвет оказывает стимулирующее воздействие на </a:t>
            </a:r>
            <a:r>
              <a:rPr lang="ru-RU" dirty="0" smtClean="0"/>
              <a:t>мозг. А самое главное это цвет дружбы и позитивного настроения!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0721">
            <a:off x="768202" y="5174774"/>
            <a:ext cx="1433164" cy="14331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" b="98444" l="1087" r="988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8569" flipH="1">
            <a:off x="4180829" y="4883332"/>
            <a:ext cx="2060848" cy="20160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778" l="0" r="99556">
                        <a14:foregroundMark x1="66333" y1="27667" x2="65889" y2="4222"/>
                        <a14:foregroundMark x1="51778" y1="20333" x2="50222" y2="333"/>
                        <a14:foregroundMark x1="35111" y1="24778" x2="35111" y2="889"/>
                        <a14:foregroundMark x1="26889" y1="27222" x2="12667" y2="7667"/>
                        <a14:foregroundMark x1="18556" y1="42333" x2="556" y2="26222"/>
                        <a14:foregroundMark x1="19000" y1="36889" x2="19000" y2="36889"/>
                        <a14:foregroundMark x1="15667" y1="37889" x2="17556" y2="31111"/>
                        <a14:foregroundMark x1="71778" y1="30556" x2="71778" y2="28667"/>
                        <a14:foregroundMark x1="71778" y1="24778" x2="92222" y2="26222"/>
                        <a14:foregroundMark x1="75667" y1="36889" x2="84889" y2="15000"/>
                        <a14:foregroundMark x1="77556" y1="36889" x2="88778" y2="17444"/>
                        <a14:foregroundMark x1="85333" y1="36889" x2="99556" y2="36444"/>
                        <a14:foregroundMark x1="84444" y1="46222" x2="88778" y2="39889"/>
                        <a14:foregroundMark x1="80000" y1="46222" x2="85889" y2="36000"/>
                        <a14:foregroundMark x1="37111" y1="20333" x2="37111" y2="20333"/>
                        <a14:foregroundMark x1="34667" y1="17444" x2="34667" y2="17444"/>
                        <a14:foregroundMark x1="24889" y1="31111" x2="24889" y2="29111"/>
                        <a14:foregroundMark x1="25444" y1="22778" x2="21000" y2="15000"/>
                        <a14:foregroundMark x1="79000" y1="55444" x2="88778" y2="55444"/>
                        <a14:foregroundMark x1="90778" y1="57444" x2="92667" y2="61778"/>
                        <a14:foregroundMark x1="77556" y1="69111" x2="85333" y2="77889"/>
                        <a14:foregroundMark x1="69333" y1="80333" x2="74667" y2="89667"/>
                        <a14:foregroundMark x1="59556" y1="84222" x2="58111" y2="95444"/>
                        <a14:foregroundMark x1="47778" y1="82778" x2="44444" y2="92000"/>
                        <a14:foregroundMark x1="31778" y1="80889" x2="26889" y2="88667"/>
                        <a14:foregroundMark x1="19556" y1="73000" x2="11222" y2="85667"/>
                        <a14:foregroundMark x1="18556" y1="59333" x2="3000" y2="66667"/>
                        <a14:foregroundMark x1="15111" y1="46667" x2="1000" y2="46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5276" flipH="1">
            <a:off x="2296139" y="6372200"/>
            <a:ext cx="1996957" cy="199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59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9841" y="1335348"/>
            <a:ext cx="51125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Родителям </a:t>
            </a:r>
            <a:r>
              <a:rPr lang="ru-RU" dirty="0">
                <a:solidFill>
                  <a:prstClr val="black"/>
                </a:solidFill>
              </a:rPr>
              <a:t>всех групп </a:t>
            </a:r>
            <a:r>
              <a:rPr lang="ru-RU" dirty="0" smtClean="0">
                <a:solidFill>
                  <a:prstClr val="black"/>
                </a:solidFill>
              </a:rPr>
              <a:t>предлагается красочно </a:t>
            </a:r>
            <a:r>
              <a:rPr lang="ru-RU" dirty="0">
                <a:solidFill>
                  <a:prstClr val="black"/>
                </a:solidFill>
              </a:rPr>
              <a:t>оформить цветок из бумаги, а в середине поместить фото своего ребенка. На лепестках написать семейные прозвища или ласковые производные имени ребенка. </a:t>
            </a:r>
            <a:r>
              <a:rPr lang="ru-RU" dirty="0" smtClean="0">
                <a:solidFill>
                  <a:prstClr val="black"/>
                </a:solidFill>
              </a:rPr>
              <a:t>Можно посадить бабочку или жучка, на котором написана форма имени, которая больше всех  нравится. </a:t>
            </a:r>
            <a:r>
              <a:rPr lang="ru-RU" dirty="0">
                <a:solidFill>
                  <a:prstClr val="black"/>
                </a:solidFill>
              </a:rPr>
              <a:t>Игра поможет выявить предпочтения детей в отношении своего имени, сформировать у них позитивное отношение к себе, организовать взаимодействие между родителями, детьми и воспитателями</a:t>
            </a:r>
            <a:r>
              <a:rPr lang="ru-RU" dirty="0" smtClean="0">
                <a:solidFill>
                  <a:prstClr val="black"/>
                </a:solidFill>
              </a:rPr>
              <a:t>.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4704" y="827584"/>
            <a:ext cx="5500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Творческая акция «Дети  - цветы жизни»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34" y="5724128"/>
            <a:ext cx="2502649" cy="23691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2" r="9266"/>
          <a:stretch/>
        </p:blipFill>
        <p:spPr>
          <a:xfrm>
            <a:off x="3422821" y="5724128"/>
            <a:ext cx="2545493" cy="240487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1210958" y="6469363"/>
            <a:ext cx="914400" cy="9144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фото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238367" y="6469363"/>
            <a:ext cx="914400" cy="9144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</a:rPr>
              <a:t>фото</a:t>
            </a:r>
            <a:endParaRPr lang="ru-RU" sz="1600" dirty="0">
              <a:solidFill>
                <a:prstClr val="black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090086" y="5943600"/>
            <a:ext cx="1211122" cy="1868760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78157" y="4828108"/>
            <a:ext cx="47525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Пример цветка, общий диаметр цветка не более 12см. Лепестки разные и количество тоже.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06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80728" y="251520"/>
            <a:ext cx="464447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Акция  «Я и мои солнышки»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64735" y="899592"/>
            <a:ext cx="588718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Воспитателям предлагается нарисовать солнышко с лучиками на ватмане. В середину вклеить фото воспитателей группы.</a:t>
            </a:r>
          </a:p>
          <a:p>
            <a:r>
              <a:rPr lang="ru-RU" dirty="0" smtClean="0"/>
              <a:t>Детям старшей </a:t>
            </a:r>
            <a:r>
              <a:rPr lang="ru-RU" dirty="0"/>
              <a:t>и подготовительной групп </a:t>
            </a:r>
            <a:r>
              <a:rPr lang="ru-RU" dirty="0" smtClean="0"/>
              <a:t>вырезать </a:t>
            </a:r>
            <a:r>
              <a:rPr lang="ru-RU" dirty="0"/>
              <a:t>из цветной бумаги </a:t>
            </a:r>
            <a:r>
              <a:rPr lang="ru-RU" dirty="0" smtClean="0"/>
              <a:t> маленькие солнышки по шаблону . Детям средней группы приготовить готовые шаблоны солнышек. Вклеить в середину фото ребенка (лицо).  На лепестках детских солнышек написать добрые слова от детей и воспитателя. Пример: -Какой Ваня? Добрый, смелый, защищает слабых и т.д.</a:t>
            </a:r>
          </a:p>
          <a:p>
            <a:r>
              <a:rPr lang="ru-RU" dirty="0" smtClean="0"/>
              <a:t>На лучиках большого солнца написать добрые слова от детей в адрес воспитателей. Пример:- Какие воспитатели? Добрые, умные, веселые и </a:t>
            </a:r>
            <a:r>
              <a:rPr lang="ru-RU" dirty="0" err="1" smtClean="0"/>
              <a:t>т.д</a:t>
            </a:r>
            <a:endParaRPr lang="ru-RU" dirty="0" smtClean="0"/>
          </a:p>
          <a:p>
            <a:r>
              <a:rPr lang="ru-RU" dirty="0" smtClean="0"/>
              <a:t>На лучики приклеить  маленькие  солнышки.</a:t>
            </a:r>
          </a:p>
          <a:p>
            <a:r>
              <a:rPr lang="ru-RU" dirty="0"/>
              <a:t>Игра поможет детям осознать причастность к </a:t>
            </a:r>
            <a:r>
              <a:rPr lang="ru-RU" dirty="0" smtClean="0"/>
              <a:t>группе, поможет в </a:t>
            </a:r>
            <a:r>
              <a:rPr lang="ru-RU" dirty="0" err="1" smtClean="0"/>
              <a:t>сформированности</a:t>
            </a:r>
            <a:r>
              <a:rPr lang="ru-RU" dirty="0" smtClean="0"/>
              <a:t>  самооценки, улучшению межличностных отношений ребенок  - ребенок, ребенок  -взрослый, 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04" b="82870" l="2100" r="93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3243" r="4785" b="9383"/>
          <a:stretch/>
        </p:blipFill>
        <p:spPr>
          <a:xfrm>
            <a:off x="3517411" y="5900042"/>
            <a:ext cx="3473727" cy="3527252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5459434" y="6038082"/>
            <a:ext cx="1314949" cy="135418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Фото воспитателей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00" b="96167" l="1667" r="99167">
                        <a14:backgroundMark x1="11167" y1="91667" x2="11167" y2="91667"/>
                        <a14:backgroundMark x1="12333" y1="80000" x2="12333" y2="80000"/>
                        <a14:backgroundMark x1="12000" y1="78500" x2="12000" y2="78500"/>
                        <a14:backgroundMark x1="16833" y1="77167" x2="19833" y2="80500"/>
                        <a14:backgroundMark x1="14167" y1="77500" x2="17500" y2="77500"/>
                        <a14:backgroundMark x1="16667" y1="85667" x2="19667" y2="81000"/>
                        <a14:backgroundMark x1="12500" y1="82500" x2="14500" y2="83500"/>
                        <a14:backgroundMark x1="12333" y1="89167" x2="12333" y2="89167"/>
                        <a14:backgroundMark x1="13333" y1="91333" x2="13333" y2="91333"/>
                        <a14:backgroundMark x1="14833" y1="93000" x2="17667" y2="93500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53" y="6038082"/>
            <a:ext cx="1960619" cy="1960619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2153423" y="6644512"/>
            <a:ext cx="825432" cy="74775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Фото детей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77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67198179_3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04" y="357158"/>
            <a:ext cx="6072230" cy="830693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43050" y="1785918"/>
            <a:ext cx="39290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Календарь Недели психологии</a:t>
            </a:r>
            <a:endParaRPr lang="ru-RU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12" y="3428992"/>
            <a:ext cx="3857652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27 ноября</a:t>
            </a:r>
          </a:p>
          <a:p>
            <a:pPr algn="ctr"/>
            <a:endParaRPr lang="ru-RU" sz="32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ПОНЕДЕЛЬНИК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ДЕНЬ ПОНИМАНИЯ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372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67198179_3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04" y="357158"/>
            <a:ext cx="6072230" cy="830693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43050" y="1785918"/>
            <a:ext cx="39290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Календарь Недели психологии</a:t>
            </a:r>
            <a:endParaRPr lang="ru-RU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12" y="3428992"/>
            <a:ext cx="38576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28 ноября</a:t>
            </a:r>
          </a:p>
          <a:p>
            <a:pPr algn="ctr"/>
            <a:endParaRPr lang="ru-RU" sz="32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CC3300"/>
                </a:solidFill>
              </a:rPr>
              <a:t>ВТОРНИК</a:t>
            </a:r>
          </a:p>
          <a:p>
            <a:pPr algn="ctr"/>
            <a:r>
              <a:rPr lang="ru-RU" sz="4000" b="1" dirty="0" smtClean="0">
                <a:solidFill>
                  <a:srgbClr val="CC3300"/>
                </a:solidFill>
              </a:rPr>
              <a:t>ДЕНЬ РАДОСТИ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618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67198179_3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04" y="357158"/>
            <a:ext cx="6072230" cy="830693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43050" y="1785918"/>
            <a:ext cx="39290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Календарь Недели психологии</a:t>
            </a:r>
            <a:endParaRPr lang="ru-RU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12" y="3428992"/>
            <a:ext cx="38576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29 ноября</a:t>
            </a:r>
          </a:p>
          <a:p>
            <a:pPr algn="ctr"/>
            <a:endParaRPr lang="ru-RU" sz="32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4000" b="1" dirty="0" smtClean="0">
                <a:ln w="1905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СРЕДА</a:t>
            </a:r>
          </a:p>
          <a:p>
            <a:pPr algn="ctr"/>
            <a:r>
              <a:rPr lang="ru-RU" sz="4000" b="1" dirty="0" smtClean="0">
                <a:ln w="1905">
                  <a:solidFill>
                    <a:srgbClr val="FFC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 ДРУЖБЫ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954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1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667198179_3-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04" y="357158"/>
            <a:ext cx="6072230" cy="830693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43050" y="1785918"/>
            <a:ext cx="39290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Календарь Недели психологии</a:t>
            </a:r>
            <a:endParaRPr lang="ru-RU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12" y="3428992"/>
            <a:ext cx="38576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30 ноября</a:t>
            </a:r>
          </a:p>
          <a:p>
            <a:pPr algn="ctr"/>
            <a:endParaRPr lang="ru-RU" sz="32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ru-RU" sz="4000" b="1" dirty="0" smtClean="0">
                <a:ln w="1905">
                  <a:solidFill>
                    <a:srgbClr val="00B050"/>
                  </a:solidFill>
                </a:ln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ЧЕТВЕРГ</a:t>
            </a:r>
          </a:p>
          <a:p>
            <a:pPr algn="ctr"/>
            <a:r>
              <a:rPr lang="ru-RU" sz="4000" b="1" dirty="0" smtClean="0">
                <a:ln w="1905">
                  <a:solidFill>
                    <a:srgbClr val="00B050"/>
                  </a:solidFill>
                </a:ln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ДЕНЬ ЗАБОТЫ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474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969</Words>
  <Application>Microsoft Office PowerPoint</Application>
  <PresentationFormat>Экран (4:3)</PresentationFormat>
  <Paragraphs>91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Elena;Елена Шахова</dc:creator>
  <cp:lastModifiedBy>Elena</cp:lastModifiedBy>
  <cp:revision>25</cp:revision>
  <dcterms:created xsi:type="dcterms:W3CDTF">2023-09-09T22:41:21Z</dcterms:created>
  <dcterms:modified xsi:type="dcterms:W3CDTF">2024-03-10T16:13:08Z</dcterms:modified>
</cp:coreProperties>
</file>