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2" r:id="rId16"/>
    <p:sldId id="270" r:id="rId17"/>
    <p:sldId id="271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31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AD7931D-BEB2-4AE9-AFCF-37B7E1D26CDF}" type="doc">
      <dgm:prSet loTypeId="urn:microsoft.com/office/officeart/2005/8/layout/cycle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5630254-6F99-41B3-99FD-BD242F6E9E46}">
      <dgm:prSet phldrT="[Текст]"/>
      <dgm:spPr>
        <a:gradFill flip="none" rotWithShape="1">
          <a:gsLst>
            <a:gs pos="0">
              <a:schemeClr val="accent2">
                <a:lumMod val="5000"/>
                <a:lumOff val="95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  <a:tileRect/>
        </a:gradFill>
        <a:ln w="28575" cap="sq" cmpd="sng">
          <a:solidFill>
            <a:schemeClr val="accent1">
              <a:lumMod val="75000"/>
            </a:schemeClr>
          </a:solidFill>
        </a:ln>
      </dgm:spPr>
      <dgm:t>
        <a:bodyPr/>
        <a:lstStyle/>
        <a:p>
          <a:r>
            <a:rPr lang="ru-RU" b="1" dirty="0" smtClean="0">
              <a:solidFill>
                <a:schemeClr val="accent1">
                  <a:lumMod val="75000"/>
                </a:schemeClr>
              </a:solidFill>
            </a:rPr>
            <a:t>1.Тема</a:t>
          </a:r>
          <a:endParaRPr lang="ru-RU" b="1" dirty="0">
            <a:solidFill>
              <a:schemeClr val="accent1">
                <a:lumMod val="75000"/>
              </a:schemeClr>
            </a:solidFill>
          </a:endParaRPr>
        </a:p>
      </dgm:t>
    </dgm:pt>
    <dgm:pt modelId="{5369D88C-C404-48FC-9059-8F69A382176C}" type="parTrans" cxnId="{C78F00CE-29AC-4FCC-B75B-66B5D2B14D11}">
      <dgm:prSet/>
      <dgm:spPr/>
      <dgm:t>
        <a:bodyPr/>
        <a:lstStyle/>
        <a:p>
          <a:endParaRPr lang="ru-RU"/>
        </a:p>
      </dgm:t>
    </dgm:pt>
    <dgm:pt modelId="{1C1D0DDD-51F7-43E3-B8CA-23D000153E63}" type="sibTrans" cxnId="{C78F00CE-29AC-4FCC-B75B-66B5D2B14D11}">
      <dgm:prSet/>
      <dgm:spPr/>
      <dgm:t>
        <a:bodyPr/>
        <a:lstStyle/>
        <a:p>
          <a:endParaRPr lang="ru-RU"/>
        </a:p>
      </dgm:t>
    </dgm:pt>
    <dgm:pt modelId="{6254828C-38E2-44CF-9608-02BFBC3E5CC4}">
      <dgm:prSet phldrT="[Текст]"/>
      <dgm:spPr>
        <a:gradFill flip="none" rotWithShape="1">
          <a:gsLst>
            <a:gs pos="0">
              <a:schemeClr val="accent2">
                <a:lumMod val="5000"/>
                <a:lumOff val="95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10800000" scaled="1"/>
          <a:tileRect/>
        </a:gradFill>
        <a:ln w="28575">
          <a:solidFill>
            <a:schemeClr val="accent1">
              <a:lumMod val="75000"/>
            </a:schemeClr>
          </a:solidFill>
        </a:ln>
      </dgm:spPr>
      <dgm:t>
        <a:bodyPr/>
        <a:lstStyle/>
        <a:p>
          <a:r>
            <a:rPr lang="ru-RU" b="1" dirty="0" smtClean="0">
              <a:solidFill>
                <a:schemeClr val="accent1">
                  <a:lumMod val="75000"/>
                </a:schemeClr>
              </a:solidFill>
            </a:rPr>
            <a:t>2.План</a:t>
          </a:r>
          <a:endParaRPr lang="ru-RU" b="1" dirty="0">
            <a:solidFill>
              <a:schemeClr val="accent1">
                <a:lumMod val="75000"/>
              </a:schemeClr>
            </a:solidFill>
          </a:endParaRPr>
        </a:p>
      </dgm:t>
    </dgm:pt>
    <dgm:pt modelId="{DFEAF729-EDC3-4D2E-9813-58DE51056724}" type="parTrans" cxnId="{6FFFEB4F-FE06-4315-8683-C7E59C964C87}">
      <dgm:prSet/>
      <dgm:spPr/>
      <dgm:t>
        <a:bodyPr/>
        <a:lstStyle/>
        <a:p>
          <a:endParaRPr lang="ru-RU"/>
        </a:p>
      </dgm:t>
    </dgm:pt>
    <dgm:pt modelId="{63A9E626-1B40-4658-BBE9-9BA1ADDF2376}" type="sibTrans" cxnId="{6FFFEB4F-FE06-4315-8683-C7E59C964C87}">
      <dgm:prSet/>
      <dgm:spPr/>
      <dgm:t>
        <a:bodyPr/>
        <a:lstStyle/>
        <a:p>
          <a:endParaRPr lang="ru-RU"/>
        </a:p>
      </dgm:t>
    </dgm:pt>
    <dgm:pt modelId="{BADC33BE-252F-4593-B21A-E06FC61C8C99}">
      <dgm:prSet phldrT="[Текст]"/>
      <dgm:spPr>
        <a:gradFill flip="none" rotWithShape="1">
          <a:gsLst>
            <a:gs pos="0">
              <a:schemeClr val="accent2">
                <a:lumMod val="5000"/>
                <a:lumOff val="95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16200000" scaled="1"/>
          <a:tileRect/>
        </a:gradFill>
        <a:ln w="28575">
          <a:solidFill>
            <a:schemeClr val="accent1">
              <a:lumMod val="75000"/>
            </a:schemeClr>
          </a:solidFill>
        </a:ln>
      </dgm:spPr>
      <dgm:t>
        <a:bodyPr/>
        <a:lstStyle/>
        <a:p>
          <a:r>
            <a:rPr lang="ru-RU" b="1" dirty="0" smtClean="0">
              <a:solidFill>
                <a:schemeClr val="accent1">
                  <a:lumMod val="75000"/>
                </a:schemeClr>
              </a:solidFill>
            </a:rPr>
            <a:t>3.Практическая часть</a:t>
          </a:r>
        </a:p>
        <a:p>
          <a:r>
            <a:rPr lang="ru-RU" b="1" dirty="0" smtClean="0">
              <a:solidFill>
                <a:schemeClr val="accent1">
                  <a:lumMod val="75000"/>
                </a:schemeClr>
              </a:solidFill>
            </a:rPr>
            <a:t>(изготовление)</a:t>
          </a:r>
          <a:endParaRPr lang="ru-RU" b="1" dirty="0">
            <a:solidFill>
              <a:schemeClr val="accent1">
                <a:lumMod val="75000"/>
              </a:schemeClr>
            </a:solidFill>
          </a:endParaRPr>
        </a:p>
      </dgm:t>
    </dgm:pt>
    <dgm:pt modelId="{5B34DE70-A66B-44D0-A447-275F20D94A75}" type="parTrans" cxnId="{D0514A33-2D1A-4CB6-A144-3DAC05A1AF5F}">
      <dgm:prSet/>
      <dgm:spPr/>
      <dgm:t>
        <a:bodyPr/>
        <a:lstStyle/>
        <a:p>
          <a:endParaRPr lang="ru-RU"/>
        </a:p>
      </dgm:t>
    </dgm:pt>
    <dgm:pt modelId="{7429C382-7D16-4EB0-91B4-0BFE10AB30F9}" type="sibTrans" cxnId="{D0514A33-2D1A-4CB6-A144-3DAC05A1AF5F}">
      <dgm:prSet/>
      <dgm:spPr/>
      <dgm:t>
        <a:bodyPr/>
        <a:lstStyle/>
        <a:p>
          <a:endParaRPr lang="ru-RU"/>
        </a:p>
      </dgm:t>
    </dgm:pt>
    <dgm:pt modelId="{90202999-3196-4A1C-B37A-A9D877D6FF70}">
      <dgm:prSet phldrT="[Текст]"/>
      <dgm:spPr>
        <a:gradFill flip="none" rotWithShape="1">
          <a:gsLst>
            <a:gs pos="0">
              <a:schemeClr val="accent2">
                <a:lumMod val="5000"/>
                <a:lumOff val="95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0" scaled="1"/>
          <a:tileRect/>
        </a:gradFill>
        <a:ln w="28575">
          <a:solidFill>
            <a:schemeClr val="accent1">
              <a:lumMod val="75000"/>
            </a:schemeClr>
          </a:solidFill>
        </a:ln>
      </dgm:spPr>
      <dgm:t>
        <a:bodyPr/>
        <a:lstStyle/>
        <a:p>
          <a:r>
            <a:rPr lang="ru-RU" b="1" dirty="0" smtClean="0">
              <a:solidFill>
                <a:schemeClr val="accent1">
                  <a:lumMod val="75000"/>
                </a:schemeClr>
              </a:solidFill>
            </a:rPr>
            <a:t>4.Использование</a:t>
          </a:r>
          <a:endParaRPr lang="ru-RU" b="1" dirty="0">
            <a:solidFill>
              <a:schemeClr val="accent1">
                <a:lumMod val="75000"/>
              </a:schemeClr>
            </a:solidFill>
          </a:endParaRPr>
        </a:p>
      </dgm:t>
    </dgm:pt>
    <dgm:pt modelId="{4F44914F-3247-4FED-9599-5128A0F6CC9C}" type="parTrans" cxnId="{4619CC74-6604-4A9F-BB56-E5CB10762A7A}">
      <dgm:prSet/>
      <dgm:spPr/>
      <dgm:t>
        <a:bodyPr/>
        <a:lstStyle/>
        <a:p>
          <a:endParaRPr lang="ru-RU"/>
        </a:p>
      </dgm:t>
    </dgm:pt>
    <dgm:pt modelId="{B3D10169-178E-485D-849F-CEB16413E2AC}" type="sibTrans" cxnId="{4619CC74-6604-4A9F-BB56-E5CB10762A7A}">
      <dgm:prSet/>
      <dgm:spPr/>
      <dgm:t>
        <a:bodyPr/>
        <a:lstStyle/>
        <a:p>
          <a:endParaRPr lang="ru-RU"/>
        </a:p>
      </dgm:t>
    </dgm:pt>
    <dgm:pt modelId="{E0672B8B-1993-47AE-908F-892C74159AA6}" type="pres">
      <dgm:prSet presAssocID="{6AD7931D-BEB2-4AE9-AFCF-37B7E1D26CD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F2A3F66-E2BD-4D8D-BFF3-689BB340396C}" type="pres">
      <dgm:prSet presAssocID="{6AD7931D-BEB2-4AE9-AFCF-37B7E1D26CDF}" presName="cycle" presStyleCnt="0"/>
      <dgm:spPr/>
    </dgm:pt>
    <dgm:pt modelId="{35F735B8-FE16-4062-AB3F-290C8FC340BF}" type="pres">
      <dgm:prSet presAssocID="{D5630254-6F99-41B3-99FD-BD242F6E9E46}" presName="nodeFirs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F37DA8-2237-4C4A-9EC7-76E4A481C9D0}" type="pres">
      <dgm:prSet presAssocID="{1C1D0DDD-51F7-43E3-B8CA-23D000153E63}" presName="sibTransFirstNode" presStyleLbl="bgShp" presStyleIdx="0" presStyleCnt="1"/>
      <dgm:spPr/>
      <dgm:t>
        <a:bodyPr/>
        <a:lstStyle/>
        <a:p>
          <a:endParaRPr lang="ru-RU"/>
        </a:p>
      </dgm:t>
    </dgm:pt>
    <dgm:pt modelId="{A410C17B-86DB-4553-8001-92103400409E}" type="pres">
      <dgm:prSet presAssocID="{6254828C-38E2-44CF-9608-02BFBC3E5CC4}" presName="nodeFollowingNodes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15D8F2-7EC7-4164-9055-EAAECF1FE8AD}" type="pres">
      <dgm:prSet presAssocID="{BADC33BE-252F-4593-B21A-E06FC61C8C99}" presName="nodeFollowingNodes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A93248-E2F1-44E7-B69C-0C6D4795BBEC}" type="pres">
      <dgm:prSet presAssocID="{90202999-3196-4A1C-B37A-A9D877D6FF70}" presName="nodeFollowingNodes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78F00CE-29AC-4FCC-B75B-66B5D2B14D11}" srcId="{6AD7931D-BEB2-4AE9-AFCF-37B7E1D26CDF}" destId="{D5630254-6F99-41B3-99FD-BD242F6E9E46}" srcOrd="0" destOrd="0" parTransId="{5369D88C-C404-48FC-9059-8F69A382176C}" sibTransId="{1C1D0DDD-51F7-43E3-B8CA-23D000153E63}"/>
    <dgm:cxn modelId="{02838648-3A90-4967-849D-8157C29C347F}" type="presOf" srcId="{1C1D0DDD-51F7-43E3-B8CA-23D000153E63}" destId="{9AF37DA8-2237-4C4A-9EC7-76E4A481C9D0}" srcOrd="0" destOrd="0" presId="urn:microsoft.com/office/officeart/2005/8/layout/cycle3"/>
    <dgm:cxn modelId="{B0C612BF-78D8-48B7-8CDB-1FB5919A50A5}" type="presOf" srcId="{6AD7931D-BEB2-4AE9-AFCF-37B7E1D26CDF}" destId="{E0672B8B-1993-47AE-908F-892C74159AA6}" srcOrd="0" destOrd="0" presId="urn:microsoft.com/office/officeart/2005/8/layout/cycle3"/>
    <dgm:cxn modelId="{26888ADD-0D5A-4336-933A-9578A79BE62B}" type="presOf" srcId="{90202999-3196-4A1C-B37A-A9D877D6FF70}" destId="{F2A93248-E2F1-44E7-B69C-0C6D4795BBEC}" srcOrd="0" destOrd="0" presId="urn:microsoft.com/office/officeart/2005/8/layout/cycle3"/>
    <dgm:cxn modelId="{B9816568-7F6B-420F-B45B-FA5D35CBE0CD}" type="presOf" srcId="{6254828C-38E2-44CF-9608-02BFBC3E5CC4}" destId="{A410C17B-86DB-4553-8001-92103400409E}" srcOrd="0" destOrd="0" presId="urn:microsoft.com/office/officeart/2005/8/layout/cycle3"/>
    <dgm:cxn modelId="{4619CC74-6604-4A9F-BB56-E5CB10762A7A}" srcId="{6AD7931D-BEB2-4AE9-AFCF-37B7E1D26CDF}" destId="{90202999-3196-4A1C-B37A-A9D877D6FF70}" srcOrd="3" destOrd="0" parTransId="{4F44914F-3247-4FED-9599-5128A0F6CC9C}" sibTransId="{B3D10169-178E-485D-849F-CEB16413E2AC}"/>
    <dgm:cxn modelId="{D0514A33-2D1A-4CB6-A144-3DAC05A1AF5F}" srcId="{6AD7931D-BEB2-4AE9-AFCF-37B7E1D26CDF}" destId="{BADC33BE-252F-4593-B21A-E06FC61C8C99}" srcOrd="2" destOrd="0" parTransId="{5B34DE70-A66B-44D0-A447-275F20D94A75}" sibTransId="{7429C382-7D16-4EB0-91B4-0BFE10AB30F9}"/>
    <dgm:cxn modelId="{B1B73C3D-0082-46F5-B17A-D5F5FAC3A10B}" type="presOf" srcId="{D5630254-6F99-41B3-99FD-BD242F6E9E46}" destId="{35F735B8-FE16-4062-AB3F-290C8FC340BF}" srcOrd="0" destOrd="0" presId="urn:microsoft.com/office/officeart/2005/8/layout/cycle3"/>
    <dgm:cxn modelId="{7F696161-69ED-4410-8A93-933D75A516CE}" type="presOf" srcId="{BADC33BE-252F-4593-B21A-E06FC61C8C99}" destId="{8215D8F2-7EC7-4164-9055-EAAECF1FE8AD}" srcOrd="0" destOrd="0" presId="urn:microsoft.com/office/officeart/2005/8/layout/cycle3"/>
    <dgm:cxn modelId="{6FFFEB4F-FE06-4315-8683-C7E59C964C87}" srcId="{6AD7931D-BEB2-4AE9-AFCF-37B7E1D26CDF}" destId="{6254828C-38E2-44CF-9608-02BFBC3E5CC4}" srcOrd="1" destOrd="0" parTransId="{DFEAF729-EDC3-4D2E-9813-58DE51056724}" sibTransId="{63A9E626-1B40-4658-BBE9-9BA1ADDF2376}"/>
    <dgm:cxn modelId="{08415D12-92A8-4C67-96A5-DE7DDA1F4555}" type="presParOf" srcId="{E0672B8B-1993-47AE-908F-892C74159AA6}" destId="{3F2A3F66-E2BD-4D8D-BFF3-689BB340396C}" srcOrd="0" destOrd="0" presId="urn:microsoft.com/office/officeart/2005/8/layout/cycle3"/>
    <dgm:cxn modelId="{FFA0AAAD-FDFF-435C-90D2-F0B4AC7AB83D}" type="presParOf" srcId="{3F2A3F66-E2BD-4D8D-BFF3-689BB340396C}" destId="{35F735B8-FE16-4062-AB3F-290C8FC340BF}" srcOrd="0" destOrd="0" presId="urn:microsoft.com/office/officeart/2005/8/layout/cycle3"/>
    <dgm:cxn modelId="{639286DA-D1DE-49BC-BA83-3E4564FCDAB8}" type="presParOf" srcId="{3F2A3F66-E2BD-4D8D-BFF3-689BB340396C}" destId="{9AF37DA8-2237-4C4A-9EC7-76E4A481C9D0}" srcOrd="1" destOrd="0" presId="urn:microsoft.com/office/officeart/2005/8/layout/cycle3"/>
    <dgm:cxn modelId="{C5F00C11-9EFE-48E9-B123-12CA8531A91C}" type="presParOf" srcId="{3F2A3F66-E2BD-4D8D-BFF3-689BB340396C}" destId="{A410C17B-86DB-4553-8001-92103400409E}" srcOrd="2" destOrd="0" presId="urn:microsoft.com/office/officeart/2005/8/layout/cycle3"/>
    <dgm:cxn modelId="{7A917179-5C31-47F3-B3EE-DDDBB5EC7030}" type="presParOf" srcId="{3F2A3F66-E2BD-4D8D-BFF3-689BB340396C}" destId="{8215D8F2-7EC7-4164-9055-EAAECF1FE8AD}" srcOrd="3" destOrd="0" presId="urn:microsoft.com/office/officeart/2005/8/layout/cycle3"/>
    <dgm:cxn modelId="{4B7495BB-8EE1-4E61-8FB2-6432D8B98D0A}" type="presParOf" srcId="{3F2A3F66-E2BD-4D8D-BFF3-689BB340396C}" destId="{F2A93248-E2F1-44E7-B69C-0C6D4795BBEC}" srcOrd="4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F37DA8-2237-4C4A-9EC7-76E4A481C9D0}">
      <dsp:nvSpPr>
        <dsp:cNvPr id="0" name=""/>
        <dsp:cNvSpPr/>
      </dsp:nvSpPr>
      <dsp:spPr>
        <a:xfrm>
          <a:off x="1575468" y="-115044"/>
          <a:ext cx="4844389" cy="4844389"/>
        </a:xfrm>
        <a:prstGeom prst="circularArrow">
          <a:avLst>
            <a:gd name="adj1" fmla="val 4668"/>
            <a:gd name="adj2" fmla="val 272909"/>
            <a:gd name="adj3" fmla="val 12894666"/>
            <a:gd name="adj4" fmla="val 17987836"/>
            <a:gd name="adj5" fmla="val 4847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5F735B8-FE16-4062-AB3F-290C8FC340BF}">
      <dsp:nvSpPr>
        <dsp:cNvPr id="0" name=""/>
        <dsp:cNvSpPr/>
      </dsp:nvSpPr>
      <dsp:spPr>
        <a:xfrm>
          <a:off x="2410700" y="1990"/>
          <a:ext cx="3173925" cy="1586962"/>
        </a:xfrm>
        <a:prstGeom prst="roundRect">
          <a:avLst/>
        </a:prstGeom>
        <a:gradFill flip="none" rotWithShape="1">
          <a:gsLst>
            <a:gs pos="0">
              <a:schemeClr val="accent2">
                <a:lumMod val="5000"/>
                <a:lumOff val="95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  <a:tileRect/>
        </a:gradFill>
        <a:ln w="28575" cap="sq" cmpd="sng" algn="ctr">
          <a:solidFill>
            <a:schemeClr val="accent1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>
              <a:solidFill>
                <a:schemeClr val="accent1">
                  <a:lumMod val="75000"/>
                </a:schemeClr>
              </a:solidFill>
            </a:rPr>
            <a:t>1.Тема</a:t>
          </a:r>
          <a:endParaRPr lang="ru-RU" sz="2600" b="1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2488169" y="79459"/>
        <a:ext cx="3018987" cy="1432024"/>
      </dsp:txXfrm>
    </dsp:sp>
    <dsp:sp modelId="{A410C17B-86DB-4553-8001-92103400409E}">
      <dsp:nvSpPr>
        <dsp:cNvPr id="0" name=""/>
        <dsp:cNvSpPr/>
      </dsp:nvSpPr>
      <dsp:spPr>
        <a:xfrm>
          <a:off x="4150157" y="1741448"/>
          <a:ext cx="3173925" cy="1586962"/>
        </a:xfrm>
        <a:prstGeom prst="roundRect">
          <a:avLst/>
        </a:prstGeom>
        <a:gradFill flip="none" rotWithShape="1">
          <a:gsLst>
            <a:gs pos="0">
              <a:schemeClr val="accent2">
                <a:lumMod val="5000"/>
                <a:lumOff val="95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10800000" scaled="1"/>
          <a:tileRect/>
        </a:gradFill>
        <a:ln w="28575" cap="flat" cmpd="sng" algn="ctr">
          <a:solidFill>
            <a:schemeClr val="accent1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>
              <a:solidFill>
                <a:schemeClr val="accent1">
                  <a:lumMod val="75000"/>
                </a:schemeClr>
              </a:solidFill>
            </a:rPr>
            <a:t>2.План</a:t>
          </a:r>
          <a:endParaRPr lang="ru-RU" sz="2600" b="1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4227626" y="1818917"/>
        <a:ext cx="3018987" cy="1432024"/>
      </dsp:txXfrm>
    </dsp:sp>
    <dsp:sp modelId="{8215D8F2-7EC7-4164-9055-EAAECF1FE8AD}">
      <dsp:nvSpPr>
        <dsp:cNvPr id="0" name=""/>
        <dsp:cNvSpPr/>
      </dsp:nvSpPr>
      <dsp:spPr>
        <a:xfrm>
          <a:off x="2410700" y="3480905"/>
          <a:ext cx="3173925" cy="1586962"/>
        </a:xfrm>
        <a:prstGeom prst="roundRect">
          <a:avLst/>
        </a:prstGeom>
        <a:gradFill flip="none" rotWithShape="1">
          <a:gsLst>
            <a:gs pos="0">
              <a:schemeClr val="accent2">
                <a:lumMod val="5000"/>
                <a:lumOff val="95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16200000" scaled="1"/>
          <a:tileRect/>
        </a:gradFill>
        <a:ln w="28575" cap="flat" cmpd="sng" algn="ctr">
          <a:solidFill>
            <a:schemeClr val="accent1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>
              <a:solidFill>
                <a:schemeClr val="accent1">
                  <a:lumMod val="75000"/>
                </a:schemeClr>
              </a:solidFill>
            </a:rPr>
            <a:t>3.Практическая часть</a:t>
          </a:r>
        </a:p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>
              <a:solidFill>
                <a:schemeClr val="accent1">
                  <a:lumMod val="75000"/>
                </a:schemeClr>
              </a:solidFill>
            </a:rPr>
            <a:t>(изготовление)</a:t>
          </a:r>
          <a:endParaRPr lang="ru-RU" sz="2600" b="1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2488169" y="3558374"/>
        <a:ext cx="3018987" cy="1432024"/>
      </dsp:txXfrm>
    </dsp:sp>
    <dsp:sp modelId="{F2A93248-E2F1-44E7-B69C-0C6D4795BBEC}">
      <dsp:nvSpPr>
        <dsp:cNvPr id="0" name=""/>
        <dsp:cNvSpPr/>
      </dsp:nvSpPr>
      <dsp:spPr>
        <a:xfrm>
          <a:off x="671242" y="1741448"/>
          <a:ext cx="3173925" cy="1586962"/>
        </a:xfrm>
        <a:prstGeom prst="roundRect">
          <a:avLst/>
        </a:prstGeom>
        <a:gradFill flip="none" rotWithShape="1">
          <a:gsLst>
            <a:gs pos="0">
              <a:schemeClr val="accent2">
                <a:lumMod val="5000"/>
                <a:lumOff val="95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0" scaled="1"/>
          <a:tileRect/>
        </a:gradFill>
        <a:ln w="28575" cap="flat" cmpd="sng" algn="ctr">
          <a:solidFill>
            <a:schemeClr val="accent1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>
              <a:solidFill>
                <a:schemeClr val="accent1">
                  <a:lumMod val="75000"/>
                </a:schemeClr>
              </a:solidFill>
            </a:rPr>
            <a:t>4.Использование</a:t>
          </a:r>
          <a:endParaRPr lang="ru-RU" sz="2600" b="1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748711" y="1818917"/>
        <a:ext cx="3018987" cy="14320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C05DD-70A9-49FA-94CD-2E024190E3C7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3CEB4-F7E6-48D8-982C-17A44AF678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67459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C05DD-70A9-49FA-94CD-2E024190E3C7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3CEB4-F7E6-48D8-982C-17A44AF678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1337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C05DD-70A9-49FA-94CD-2E024190E3C7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3CEB4-F7E6-48D8-982C-17A44AF678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37088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C05DD-70A9-49FA-94CD-2E024190E3C7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3CEB4-F7E6-48D8-982C-17A44AF6789F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985289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C05DD-70A9-49FA-94CD-2E024190E3C7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3CEB4-F7E6-48D8-982C-17A44AF678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97695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C05DD-70A9-49FA-94CD-2E024190E3C7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3CEB4-F7E6-48D8-982C-17A44AF678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7873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C05DD-70A9-49FA-94CD-2E024190E3C7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3CEB4-F7E6-48D8-982C-17A44AF678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96358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C05DD-70A9-49FA-94CD-2E024190E3C7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3CEB4-F7E6-48D8-982C-17A44AF678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04893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C05DD-70A9-49FA-94CD-2E024190E3C7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3CEB4-F7E6-48D8-982C-17A44AF678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94976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C05DD-70A9-49FA-94CD-2E024190E3C7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3CEB4-F7E6-48D8-982C-17A44AF678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1840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C05DD-70A9-49FA-94CD-2E024190E3C7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3CEB4-F7E6-48D8-982C-17A44AF678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09715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C05DD-70A9-49FA-94CD-2E024190E3C7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3CEB4-F7E6-48D8-982C-17A44AF678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4783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C05DD-70A9-49FA-94CD-2E024190E3C7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3CEB4-F7E6-48D8-982C-17A44AF678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09963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C05DD-70A9-49FA-94CD-2E024190E3C7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3CEB4-F7E6-48D8-982C-17A44AF678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6441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C05DD-70A9-49FA-94CD-2E024190E3C7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3CEB4-F7E6-48D8-982C-17A44AF678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2555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C05DD-70A9-49FA-94CD-2E024190E3C7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3CEB4-F7E6-48D8-982C-17A44AF678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48988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C05DD-70A9-49FA-94CD-2E024190E3C7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3CEB4-F7E6-48D8-982C-17A44AF678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8802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bg2">
                <a:shade val="92000"/>
                <a:satMod val="170000"/>
                <a:lumMod val="96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 cstate="email">
            <a:alphaModFix amt="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67C05DD-70A9-49FA-94CD-2E024190E3C7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ACC3CEB4-F7E6-48D8-982C-17A44AF678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6698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  <p:sldLayoutId id="2147483822" r:id="rId12"/>
    <p:sldLayoutId id="2147483823" r:id="rId13"/>
    <p:sldLayoutId id="2147483824" r:id="rId14"/>
    <p:sldLayoutId id="2147483825" r:id="rId15"/>
    <p:sldLayoutId id="2147483826" r:id="rId16"/>
    <p:sldLayoutId id="2147483827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774928" y="3369944"/>
            <a:ext cx="8689976" cy="2491408"/>
          </a:xfrm>
        </p:spPr>
        <p:txBody>
          <a:bodyPr>
            <a:normAutofit fontScale="90000"/>
          </a:bodyPr>
          <a:lstStyle/>
          <a:p>
            <a:pPr lvl="0"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4000" b="1" i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Мастер – класс по изготовлению </a:t>
            </a:r>
            <a:r>
              <a:rPr lang="ru-RU" sz="4000" b="1" i="1" dirty="0" err="1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лэпбука</a:t>
            </a:r>
            <a:r>
              <a:rPr lang="ru-RU" sz="4000" b="1" i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br>
              <a:rPr lang="ru-RU" sz="4000" b="1" i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ru-RU" sz="4000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«</a:t>
            </a:r>
            <a:r>
              <a:rPr lang="ru-RU" sz="4000" b="1" i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Вода-волшебница</a:t>
            </a:r>
            <a:r>
              <a:rPr lang="ru-RU" sz="4000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»</a:t>
            </a:r>
            <a:r>
              <a:rPr lang="ru-RU" sz="3300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/>
            </a:r>
            <a:br>
              <a:rPr lang="ru-RU" sz="3300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ru-RU" sz="3300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/>
            </a:r>
            <a:br>
              <a:rPr lang="ru-RU" sz="3300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ru-RU" sz="3300" b="1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/>
            </a:r>
            <a:br>
              <a:rPr lang="ru-RU" sz="3300" b="1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/>
            </a:r>
            <a:b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</a:b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80152" y="5215021"/>
            <a:ext cx="9356035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900" u="sng" dirty="0" smtClean="0">
                <a:solidFill>
                  <a:schemeClr val="tx2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Kartika" panose="02020503030404060203" pitchFamily="18" charset="0"/>
              </a:rPr>
              <a:t>                                                                                     Подготовила </a:t>
            </a:r>
            <a:r>
              <a:rPr lang="ru-RU" altLang="ru-RU" sz="1900" u="sng" dirty="0" smtClean="0">
                <a:solidFill>
                  <a:schemeClr val="tx2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Kartika" panose="02020503030404060203" pitchFamily="18" charset="0"/>
              </a:rPr>
              <a:t>воспитатель</a:t>
            </a:r>
            <a:r>
              <a:rPr lang="ru-RU" altLang="ru-RU" sz="1900" dirty="0" smtClean="0">
                <a:solidFill>
                  <a:schemeClr val="tx2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Kartika" panose="02020503030404060203" pitchFamily="18" charset="0"/>
              </a:rPr>
              <a:t>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900" dirty="0" smtClean="0">
                <a:solidFill>
                  <a:schemeClr val="tx2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Kartika" panose="02020503030404060203" pitchFamily="18" charset="0"/>
              </a:rPr>
              <a:t>                                                                                     </a:t>
            </a:r>
            <a:r>
              <a:rPr lang="ru-RU" altLang="ru-RU" sz="1900" dirty="0" err="1" smtClean="0">
                <a:solidFill>
                  <a:schemeClr val="tx2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Kartika" panose="02020503030404060203" pitchFamily="18" charset="0"/>
              </a:rPr>
              <a:t>Мужилко</a:t>
            </a:r>
            <a:r>
              <a:rPr lang="ru-RU" altLang="ru-RU" sz="1900" dirty="0" smtClean="0">
                <a:solidFill>
                  <a:schemeClr val="tx2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Kartika" panose="02020503030404060203" pitchFamily="18" charset="0"/>
              </a:rPr>
              <a:t> </a:t>
            </a:r>
            <a:r>
              <a:rPr lang="ru-RU" altLang="ru-RU" sz="1900" dirty="0" smtClean="0">
                <a:solidFill>
                  <a:schemeClr val="tx2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Kartika" panose="02020503030404060203" pitchFamily="18" charset="0"/>
              </a:rPr>
              <a:t>Ольга Владимировна    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1900" b="1" dirty="0" smtClean="0">
              <a:solidFill>
                <a:schemeClr val="tx2">
                  <a:lumMod val="50000"/>
                </a:schemeClr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Kartika" panose="02020503030404060203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900" dirty="0" smtClean="0">
                <a:solidFill>
                  <a:schemeClr val="tx2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Kartika" panose="02020503030404060203" pitchFamily="18" charset="0"/>
              </a:rPr>
              <a:t> </a:t>
            </a:r>
            <a:endParaRPr lang="ru-RU" altLang="ru-RU" sz="1900" dirty="0">
              <a:solidFill>
                <a:schemeClr val="tx2">
                  <a:lumMod val="50000"/>
                </a:schemeClr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Kartika" panose="02020503030404060203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70528" y="259109"/>
            <a:ext cx="75214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МУНИЦИПАЛЬНОЕ БЮДЖЕТНОЕ </a:t>
            </a:r>
          </a:p>
          <a:p>
            <a:pPr algn="ctr">
              <a:spcAft>
                <a:spcPts val="0"/>
              </a:spcAft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ДОШКОЛЬНОЕ ОБРАЗОВАТЕЛЬНОЕ УЧРЕЖДЕНИЕ №6</a:t>
            </a:r>
          </a:p>
          <a:p>
            <a:pPr algn="ctr">
              <a:spcAft>
                <a:spcPts val="0"/>
              </a:spcAft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ДЕТСКИЙ САД КОМБИНИРОВАННОГО ВИДА «ОРЛЁНОК»</a:t>
            </a:r>
            <a:endParaRPr lang="ru-RU" b="1" dirty="0">
              <a:solidFill>
                <a:schemeClr val="tx2">
                  <a:lumMod val="50000"/>
                </a:schemeClr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13655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39206" y="394454"/>
            <a:ext cx="990367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sz="4000" b="1" i="1" u="sng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III</a:t>
            </a:r>
            <a:r>
              <a:rPr lang="ru-RU" sz="4000" b="1" i="1" u="sng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этап – Продумываем макет </a:t>
            </a:r>
            <a:r>
              <a:rPr lang="ru-RU" sz="4000" b="1" i="1" u="sng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лэпбука</a:t>
            </a:r>
            <a:r>
              <a:rPr lang="ru-RU" sz="4000" b="1" i="1" u="sng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   </a:t>
            </a:r>
            <a:endParaRPr lang="ru-RU" sz="4000" i="1" u="sng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3840" y="1102340"/>
            <a:ext cx="3703258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«Три состояния воды»</a:t>
            </a:r>
            <a:endParaRPr lang="ru-RU" sz="2600" dirty="0">
              <a:solidFill>
                <a:schemeClr val="accent1">
                  <a:lumMod val="50000"/>
                </a:schemeClr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" y="1674257"/>
            <a:ext cx="3947160" cy="296037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396457" y="1712892"/>
            <a:ext cx="2789546" cy="892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Расскажи сказку</a:t>
            </a:r>
          </a:p>
          <a:p>
            <a:pPr>
              <a:spcAft>
                <a:spcPts val="0"/>
              </a:spcAft>
            </a:pPr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(</a:t>
            </a:r>
            <a:r>
              <a:rPr lang="ru-RU" sz="2600" dirty="0" err="1" smtClean="0">
                <a:solidFill>
                  <a:schemeClr val="accent1">
                    <a:lumMod val="50000"/>
                  </a:schemeClr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мнемотаблица</a:t>
            </a:r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)</a:t>
            </a:r>
            <a:endParaRPr lang="ru-RU" sz="2600" dirty="0">
              <a:solidFill>
                <a:schemeClr val="accent1">
                  <a:lumMod val="50000"/>
                </a:schemeClr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500264" y="2471579"/>
            <a:ext cx="3591560" cy="269367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5514" y="3154442"/>
            <a:ext cx="4509686" cy="3382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08806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39206" y="394454"/>
            <a:ext cx="990367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sz="4000" b="1" i="1" u="sng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III</a:t>
            </a:r>
            <a:r>
              <a:rPr lang="ru-RU" sz="4000" b="1" i="1" u="sng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этап – Продумываем макет </a:t>
            </a:r>
            <a:r>
              <a:rPr lang="ru-RU" sz="4000" b="1" i="1" u="sng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лэпбука</a:t>
            </a:r>
            <a:r>
              <a:rPr lang="ru-RU" sz="4000" b="1" i="1" u="sng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   </a:t>
            </a:r>
            <a:endParaRPr lang="ru-RU" sz="4000" i="1" u="sng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54006" y="1255732"/>
            <a:ext cx="359425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«Зачем нужна вода?»</a:t>
            </a:r>
            <a:endParaRPr lang="ru-RU" sz="2600" dirty="0">
              <a:solidFill>
                <a:schemeClr val="accent1">
                  <a:lumMod val="50000"/>
                </a:schemeClr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138077">
            <a:off x="80910" y="2455650"/>
            <a:ext cx="2746192" cy="205964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764845">
            <a:off x="2426973" y="4120336"/>
            <a:ext cx="2710267" cy="20327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7680977" y="1443870"/>
            <a:ext cx="372890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«Сказка про капельку»</a:t>
            </a:r>
            <a:endParaRPr lang="ru-RU" sz="2600" dirty="0">
              <a:solidFill>
                <a:schemeClr val="accent1">
                  <a:lumMod val="50000"/>
                </a:schemeClr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584379">
            <a:off x="5060743" y="1663527"/>
            <a:ext cx="2668228" cy="200117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26853" y="4361862"/>
            <a:ext cx="3002279" cy="225170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399265">
            <a:off x="9044497" y="2815287"/>
            <a:ext cx="3139440" cy="2354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82045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39206" y="394454"/>
            <a:ext cx="990367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sz="4000" b="1" i="1" u="sng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III</a:t>
            </a:r>
            <a:r>
              <a:rPr lang="ru-RU" sz="4000" b="1" i="1" u="sng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этап – Продумываем макет </a:t>
            </a:r>
            <a:r>
              <a:rPr lang="ru-RU" sz="4000" b="1" i="1" u="sng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лэпбука</a:t>
            </a:r>
            <a:r>
              <a:rPr lang="ru-RU" sz="4000" b="1" i="1" u="sng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   </a:t>
            </a:r>
            <a:endParaRPr lang="ru-RU" sz="4000" i="1" u="sng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274343" y="2394659"/>
            <a:ext cx="2536272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Опыты с водой</a:t>
            </a:r>
            <a:endParaRPr lang="ru-RU" sz="2600" dirty="0">
              <a:solidFill>
                <a:schemeClr val="accent1">
                  <a:lumMod val="50000"/>
                </a:schemeClr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7359" y="3518848"/>
            <a:ext cx="3307080" cy="248031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528860" y="1922442"/>
            <a:ext cx="3835400" cy="287655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-9943" y="2025328"/>
            <a:ext cx="1938352" cy="12926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Правила </a:t>
            </a:r>
          </a:p>
          <a:p>
            <a:pPr algn="ctr">
              <a:spcAft>
                <a:spcPts val="0"/>
              </a:spcAft>
            </a:pPr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поведения </a:t>
            </a:r>
          </a:p>
          <a:p>
            <a:pPr algn="ctr">
              <a:spcAft>
                <a:spcPts val="0"/>
              </a:spcAft>
            </a:pPr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на воде</a:t>
            </a:r>
            <a:endParaRPr lang="ru-RU" sz="2600" dirty="0">
              <a:solidFill>
                <a:schemeClr val="accent1">
                  <a:lumMod val="50000"/>
                </a:schemeClr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4597" y="1232251"/>
            <a:ext cx="1498917" cy="5523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1326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39206" y="394454"/>
            <a:ext cx="990367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sz="4000" b="1" i="1" u="sng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III</a:t>
            </a:r>
            <a:r>
              <a:rPr lang="ru-RU" sz="4000" b="1" i="1" u="sng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этап – Продумываем макет </a:t>
            </a:r>
            <a:r>
              <a:rPr lang="ru-RU" sz="4000" b="1" i="1" u="sng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лэпбука</a:t>
            </a:r>
            <a:r>
              <a:rPr lang="ru-RU" sz="4000" b="1" i="1" u="sng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   </a:t>
            </a:r>
            <a:endParaRPr lang="ru-RU" sz="4000" i="1" u="sng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70640" y="1379070"/>
            <a:ext cx="464903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Разрезные картинки по теме</a:t>
            </a:r>
            <a:endParaRPr lang="ru-RU" sz="2600" dirty="0">
              <a:solidFill>
                <a:schemeClr val="accent1">
                  <a:lumMod val="50000"/>
                </a:schemeClr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431092">
            <a:off x="306851" y="2476276"/>
            <a:ext cx="2864710" cy="214853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137651">
            <a:off x="3117862" y="2770343"/>
            <a:ext cx="3672840" cy="275463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6868815" y="1310340"/>
            <a:ext cx="5161991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Лабиринты и раскраски по теме</a:t>
            </a:r>
            <a:endParaRPr lang="ru-RU" sz="2600" dirty="0">
              <a:solidFill>
                <a:schemeClr val="accent1">
                  <a:lumMod val="50000"/>
                </a:schemeClr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5748" y="1980005"/>
            <a:ext cx="4407131" cy="3325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077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07686" y="206829"/>
            <a:ext cx="1105373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sz="4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4000" b="1" i="1" u="sng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IV</a:t>
            </a:r>
            <a:r>
              <a:rPr lang="ru-RU" sz="4000" b="1" i="1" u="sng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этап – Практическая часть (изготовление)</a:t>
            </a:r>
            <a:endParaRPr lang="ru-RU" sz="3600" b="1" i="1" u="sng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1490800"/>
            <a:ext cx="4758288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 две картонные папки (основа) </a:t>
            </a:r>
          </a:p>
          <a:p>
            <a:pPr marL="342900" indent="-34290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 обычная и цветная бумага, </a:t>
            </a:r>
          </a:p>
          <a:p>
            <a:pPr marL="342900" indent="-34290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 цветной картон</a:t>
            </a:r>
          </a:p>
          <a:p>
            <a:pPr marL="342900" indent="-34290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 </a:t>
            </a:r>
            <a:r>
              <a:rPr lang="ru-RU" sz="2200" dirty="0" err="1" smtClean="0">
                <a:solidFill>
                  <a:schemeClr val="accent1">
                    <a:lumMod val="50000"/>
                  </a:schemeClr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самоклеющаяся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плёнка</a:t>
            </a:r>
          </a:p>
          <a:p>
            <a:pPr marL="342900" indent="-34290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 ножницы </a:t>
            </a:r>
          </a:p>
          <a:p>
            <a:pPr marL="342900" indent="-34290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 клеевой карандаш, </a:t>
            </a:r>
          </a:p>
          <a:p>
            <a:pPr marL="342900" indent="-34290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 клей «Момент»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614160" y="3532959"/>
            <a:ext cx="5577840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ru-RU" sz="2200" dirty="0">
                <a:solidFill>
                  <a:srgbClr val="274FA4">
                    <a:lumMod val="50000"/>
                  </a:srgb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 скотч</a:t>
            </a: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ru-RU" sz="2200" dirty="0">
                <a:solidFill>
                  <a:srgbClr val="274FA4">
                    <a:lumMod val="50000"/>
                  </a:srgb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 нитки, </a:t>
            </a: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ru-RU" sz="2200" dirty="0">
                <a:solidFill>
                  <a:srgbClr val="274FA4">
                    <a:lumMod val="50000"/>
                  </a:srgb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 ленточки, шнурки</a:t>
            </a: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ru-RU" sz="2200" dirty="0">
                <a:solidFill>
                  <a:srgbClr val="274FA4">
                    <a:lumMod val="50000"/>
                  </a:srgb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 леска</a:t>
            </a: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ru-RU" sz="2200" dirty="0">
                <a:solidFill>
                  <a:srgbClr val="274FA4">
                    <a:lumMod val="50000"/>
                  </a:srgb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 распечатанные заголовки и картинки</a:t>
            </a: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ru-RU" sz="2200" dirty="0">
                <a:solidFill>
                  <a:srgbClr val="274FA4">
                    <a:lumMod val="50000"/>
                  </a:srgb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 коробочка</a:t>
            </a: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ru-RU" sz="2200" dirty="0">
                <a:solidFill>
                  <a:srgbClr val="274FA4">
                    <a:lumMod val="50000"/>
                  </a:srgb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 пустой футляр от </a:t>
            </a:r>
            <a:r>
              <a:rPr lang="en-US" sz="2200" dirty="0">
                <a:solidFill>
                  <a:srgbClr val="274FA4">
                    <a:lumMod val="50000"/>
                  </a:srgb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DVD</a:t>
            </a:r>
            <a:r>
              <a:rPr lang="ru-RU" sz="2200" dirty="0">
                <a:solidFill>
                  <a:srgbClr val="274FA4">
                    <a:lumMod val="50000"/>
                  </a:srgb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диска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205994" y="987314"/>
            <a:ext cx="42226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>
                <a:solidFill>
                  <a:srgbClr val="274FA4">
                    <a:lumMod val="50000"/>
                  </a:srgb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Для этого нам понадобятся: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27117" y="1336856"/>
            <a:ext cx="3298916" cy="247418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984" y="4342408"/>
            <a:ext cx="2727960" cy="204597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567675" y="2705107"/>
            <a:ext cx="2949164" cy="2211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26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07686" y="206829"/>
            <a:ext cx="1105373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sz="4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4000" b="1" i="1" u="sng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IV</a:t>
            </a:r>
            <a:r>
              <a:rPr lang="ru-RU" sz="4000" b="1" i="1" u="sng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этап – Практическая часть (изготовление)</a:t>
            </a:r>
            <a:endParaRPr lang="ru-RU" sz="3600" b="1" i="1" u="sng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80360" y="1357678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Располагаем все детали на свои места и размещаем интерактивную папку в групповой комнате.</a:t>
            </a:r>
            <a:endParaRPr lang="ru-RU" sz="2400" dirty="0">
              <a:solidFill>
                <a:schemeClr val="accent1">
                  <a:lumMod val="50000"/>
                </a:schemeClr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49555" y="2428875"/>
            <a:ext cx="3215640" cy="241173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93480" y="1846719"/>
            <a:ext cx="3139440" cy="235458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5200" y="3024009"/>
            <a:ext cx="4937760" cy="370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81041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70760" y="152400"/>
            <a:ext cx="856488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4000" b="1" i="1" u="sng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Целесообразность использования </a:t>
            </a:r>
            <a:r>
              <a:rPr lang="ru-RU" sz="4000" b="1" i="1" u="sng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лэпбука</a:t>
            </a:r>
            <a:r>
              <a:rPr lang="ru-RU" sz="4000" b="1" i="1" u="sng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: </a:t>
            </a:r>
            <a:endParaRPr lang="ru-RU" sz="4000" b="1" i="1" u="sng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1305758"/>
            <a:ext cx="6096000" cy="5539978"/>
          </a:xfrm>
          <a:prstGeom prst="rect">
            <a:avLst/>
          </a:prstGeom>
        </p:spPr>
        <p:txBody>
          <a:bodyPr>
            <a:spAutoFit/>
          </a:bodyPr>
          <a:lstStyle/>
          <a:p>
            <a:pPr marL="571500" indent="-34290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Помогает ребенку по своему желанию организовать информацию по изучаемой теме и лучше понять и запоминать материал (особенно если ребенок </a:t>
            </a:r>
            <a:r>
              <a:rPr lang="ru-RU" sz="2200" dirty="0" err="1" smtClean="0">
                <a:solidFill>
                  <a:schemeClr val="accent1">
                    <a:lumMod val="50000"/>
                  </a:schemeClr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визуал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). </a:t>
            </a:r>
          </a:p>
          <a:p>
            <a:pPr marL="571500" indent="-34290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Это отличный способ для повторения пройденного. В любое удобное время ребенок просто открывает </a:t>
            </a:r>
            <a:r>
              <a:rPr lang="ru-RU" sz="2200" dirty="0" err="1" smtClean="0">
                <a:solidFill>
                  <a:schemeClr val="accent1">
                    <a:lumMod val="50000"/>
                  </a:schemeClr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лэпбук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и с радостью вспоминает пройденный материал.</a:t>
            </a:r>
          </a:p>
          <a:p>
            <a:pPr marL="571500" lvl="0" indent="-342900">
              <a:buFont typeface="Wingdings" panose="05000000000000000000" pitchFamily="2" charset="2"/>
              <a:buChar char="Ø"/>
            </a:pPr>
            <a:r>
              <a:rPr lang="ru-RU" sz="2200" dirty="0" smtClean="0">
                <a:solidFill>
                  <a:srgbClr val="274FA4">
                    <a:lumMod val="50000"/>
                  </a:srgb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Хорошо </a:t>
            </a:r>
            <a:r>
              <a:rPr lang="ru-RU" sz="2200" dirty="0">
                <a:solidFill>
                  <a:srgbClr val="274FA4">
                    <a:lumMod val="50000"/>
                  </a:srgb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подойдет для занятий в группах, где одновременно обучаются дети разных возрастов. Можно выбрать задания под силу.  </a:t>
            </a:r>
          </a:p>
          <a:p>
            <a:pPr marL="228600" lvl="0"/>
            <a:r>
              <a:rPr lang="ru-RU" sz="2200" dirty="0" smtClean="0">
                <a:solidFill>
                  <a:srgbClr val="274FA4">
                    <a:lumMod val="50000"/>
                  </a:srgb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      </a:t>
            </a:r>
            <a:endParaRPr lang="ru-RU" sz="2200" dirty="0">
              <a:solidFill>
                <a:srgbClr val="274FA4">
                  <a:lumMod val="50000"/>
                </a:srgbClr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571500" indent="-342900">
              <a:spcAft>
                <a:spcPts val="0"/>
              </a:spcAft>
              <a:buFontTx/>
              <a:buChar char="-"/>
            </a:pPr>
            <a:endParaRPr lang="ru-RU" sz="2400" dirty="0" smtClean="0">
              <a:solidFill>
                <a:schemeClr val="accent1">
                  <a:lumMod val="50000"/>
                </a:schemeClr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699760" y="3713678"/>
            <a:ext cx="6096000" cy="2800767"/>
          </a:xfrm>
          <a:prstGeom prst="rect">
            <a:avLst/>
          </a:prstGeom>
        </p:spPr>
        <p:txBody>
          <a:bodyPr>
            <a:spAutoFit/>
          </a:bodyPr>
          <a:lstStyle/>
          <a:p>
            <a:pPr marL="571500" lvl="0" indent="-342900">
              <a:buFont typeface="Wingdings" panose="05000000000000000000" pitchFamily="2" charset="2"/>
              <a:buChar char="Ø"/>
            </a:pPr>
            <a:r>
              <a:rPr lang="ru-RU" sz="2200" dirty="0" smtClean="0">
                <a:solidFill>
                  <a:srgbClr val="274FA4">
                    <a:lumMod val="50000"/>
                  </a:srgb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Является </a:t>
            </a:r>
            <a:r>
              <a:rPr lang="ru-RU" sz="2200" dirty="0">
                <a:solidFill>
                  <a:srgbClr val="274FA4">
                    <a:lumMod val="50000"/>
                  </a:srgb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одним из видов совместной деятельности взрослого и детей.</a:t>
            </a:r>
          </a:p>
          <a:p>
            <a:pPr marL="571500" lvl="0" indent="-342900">
              <a:buFont typeface="Wingdings" panose="05000000000000000000" pitchFamily="2" charset="2"/>
              <a:buChar char="Ø"/>
            </a:pPr>
            <a:r>
              <a:rPr lang="ru-RU" sz="2200" dirty="0" smtClean="0">
                <a:solidFill>
                  <a:srgbClr val="274FA4">
                    <a:lumMod val="50000"/>
                  </a:srgb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Также </a:t>
            </a:r>
            <a:r>
              <a:rPr lang="ru-RU" sz="2200" dirty="0">
                <a:solidFill>
                  <a:srgbClr val="274FA4">
                    <a:lumMod val="50000"/>
                  </a:srgb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может быть  и формой представления итогов проекта или тематической недели</a:t>
            </a:r>
            <a:r>
              <a:rPr lang="ru-RU" sz="2200" dirty="0" smtClean="0">
                <a:solidFill>
                  <a:srgbClr val="274FA4">
                    <a:lumMod val="50000"/>
                  </a:srgb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</a:t>
            </a:r>
          </a:p>
          <a:p>
            <a:pPr marL="571500" lvl="0" indent="-342900">
              <a:buFont typeface="Wingdings" panose="05000000000000000000" pitchFamily="2" charset="2"/>
              <a:buChar char="Ø"/>
            </a:pPr>
            <a:r>
              <a:rPr lang="ru-RU" sz="2200" dirty="0" smtClean="0">
                <a:solidFill>
                  <a:srgbClr val="274FA4">
                    <a:lumMod val="50000"/>
                  </a:srgb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ru-RU" sz="2200" dirty="0">
                <a:solidFill>
                  <a:srgbClr val="274FA4">
                    <a:lumMod val="50000"/>
                  </a:srgb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Учит ребенка самостоятельно собирать и организовывать информацию. </a:t>
            </a:r>
          </a:p>
          <a:p>
            <a:pPr marL="571500" lvl="0" indent="-342900">
              <a:buFont typeface="Wingdings" panose="05000000000000000000" pitchFamily="2" charset="2"/>
              <a:buChar char="Ø"/>
            </a:pPr>
            <a:endParaRPr lang="ru-RU" sz="2200" dirty="0">
              <a:solidFill>
                <a:srgbClr val="274FA4">
                  <a:lumMod val="50000"/>
                </a:srgbClr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86700" y="1548090"/>
            <a:ext cx="2848594" cy="2023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44864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70265" y="2688074"/>
            <a:ext cx="739337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b="1" i="1" u="sng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Спасибо за внимание!</a:t>
            </a:r>
            <a:endParaRPr lang="ru-RU" sz="5400" i="1" u="sng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81705" y="1176159"/>
            <a:ext cx="3316887" cy="3947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8464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354114" y="255568"/>
            <a:ext cx="498085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4000" b="1" i="1" u="sng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Что такое </a:t>
            </a:r>
            <a:r>
              <a:rPr lang="ru-RU" sz="4000" b="1" i="1" u="sng" dirty="0" err="1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лэпбук</a:t>
            </a:r>
            <a:r>
              <a:rPr lang="ru-RU" sz="4000" b="1" i="1" u="sng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?   </a:t>
            </a:r>
            <a:endParaRPr lang="ru-RU" sz="4000" i="1" u="sng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52873" y="1144299"/>
            <a:ext cx="4602481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500" dirty="0" err="1" smtClean="0"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Лэпбук</a:t>
            </a:r>
            <a:r>
              <a:rPr lang="ru-RU" sz="2500" dirty="0" smtClean="0"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- тематическая или интерактивная папка с кармашками, дверками, окошками, подвижными деталями, которые дают возможность размещать информацию.  </a:t>
            </a:r>
            <a:endParaRPr lang="ru-RU" sz="2500" dirty="0"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315693" y="1414530"/>
            <a:ext cx="3221608" cy="241620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699" y="4077130"/>
            <a:ext cx="5577840" cy="2576432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6583680" y="4202785"/>
            <a:ext cx="4953000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500" dirty="0" smtClean="0"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Ребенок может  их доставать, перекладывать, складывать по своему усмотрению. В ней собирается материал по какой-то определенной теме.</a:t>
            </a:r>
            <a:endParaRPr lang="ru-RU" sz="2500" dirty="0"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395369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931357"/>
            <a:ext cx="621792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0"/>
              </a:spcAft>
              <a:buSzPts val="1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Он помогает ребенку по своему желанию организовать информацию по изучаемой теме и лучше понять и запомнить материал.</a:t>
            </a:r>
          </a:p>
          <a:p>
            <a:pPr marL="342900" lvl="0" indent="-342900">
              <a:spcAft>
                <a:spcPts val="0"/>
              </a:spcAft>
              <a:buSzPts val="1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Это отличный способ для закрепления материала. В любое удобное время ребенок просто открывает </a:t>
            </a:r>
            <a:r>
              <a:rPr lang="ru-RU" sz="2200" dirty="0" err="1" smtClean="0">
                <a:solidFill>
                  <a:schemeClr val="tx2">
                    <a:lumMod val="50000"/>
                  </a:schemeClr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лэпбук</a:t>
            </a: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и с радостью повторяет пройденное, рассматривая сделанную своими же руками книжку.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410228" y="140248"/>
            <a:ext cx="532229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750"/>
              </a:spcAft>
            </a:pPr>
            <a:r>
              <a:rPr lang="ru-RU" sz="4000" b="1" i="1" u="sng" dirty="0" smtClean="0">
                <a:solidFill>
                  <a:schemeClr val="tx2">
                    <a:lumMod val="50000"/>
                  </a:schemeClr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Зачем нужен </a:t>
            </a:r>
            <a:r>
              <a:rPr lang="ru-RU" sz="4000" b="1" i="1" u="sng" dirty="0" err="1" smtClean="0">
                <a:solidFill>
                  <a:schemeClr val="tx2">
                    <a:lumMod val="50000"/>
                  </a:schemeClr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лэпбук</a:t>
            </a:r>
            <a:r>
              <a:rPr lang="ru-RU" sz="4000" b="1" i="1" u="sng" dirty="0" smtClean="0">
                <a:solidFill>
                  <a:schemeClr val="tx2">
                    <a:lumMod val="50000"/>
                  </a:schemeClr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?</a:t>
            </a:r>
            <a:endParaRPr lang="ru-RU" sz="4000" i="1" u="sng" dirty="0" smtClean="0">
              <a:solidFill>
                <a:schemeClr val="tx2">
                  <a:lumMod val="50000"/>
                </a:schemeClr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1373" y="4492455"/>
            <a:ext cx="3407595" cy="229491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9993" y="4492455"/>
            <a:ext cx="3718020" cy="2222357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6217920" y="1014580"/>
            <a:ext cx="577596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SzPts val="1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2200" dirty="0">
                <a:solidFill>
                  <a:srgbClr val="1C647B">
                    <a:lumMod val="50000"/>
                  </a:srgb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Ребенок научится самостоятельно собирать и организовывать информацию, формируя навыки школьного обучения.</a:t>
            </a:r>
          </a:p>
          <a:p>
            <a:pPr marL="342900" lvl="0" indent="-342900">
              <a:buSzPts val="1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2200" dirty="0" err="1">
                <a:solidFill>
                  <a:srgbClr val="1C647B">
                    <a:lumMod val="50000"/>
                  </a:srgb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Лэпбук</a:t>
            </a:r>
            <a:r>
              <a:rPr lang="ru-RU" sz="2200" dirty="0">
                <a:solidFill>
                  <a:srgbClr val="1C647B">
                    <a:lumMod val="50000"/>
                  </a:srgb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развивает творческие способности и коммуникативные навыки.</a:t>
            </a:r>
          </a:p>
          <a:p>
            <a:pPr marL="342900" lvl="0" indent="-342900">
              <a:buSzPts val="1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2200" dirty="0">
                <a:solidFill>
                  <a:srgbClr val="1C647B">
                    <a:lumMod val="50000"/>
                  </a:srgb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И это просто интересно! Дошкольникам нужны эмоциональные, яркие и увлекательные занятия!</a:t>
            </a:r>
          </a:p>
        </p:txBody>
      </p:sp>
    </p:spTree>
    <p:extLst>
      <p:ext uri="{BB962C8B-B14F-4D97-AF65-F5344CB8AC3E}">
        <p14:creationId xmlns:p14="http://schemas.microsoft.com/office/powerpoint/2010/main" val="309257040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bg2">
                <a:shade val="92000"/>
                <a:satMod val="170000"/>
                <a:lumMod val="96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929265" y="394454"/>
            <a:ext cx="741420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i="1" u="sng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Этапы изготовления </a:t>
            </a:r>
            <a:r>
              <a:rPr lang="ru-RU" sz="4000" b="1" i="1" u="sng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лэпбука</a:t>
            </a:r>
            <a:r>
              <a:rPr lang="ru-RU" sz="4000" b="1" i="1" u="sng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 </a:t>
            </a:r>
            <a:endParaRPr lang="ru-RU" sz="4000" i="1" u="sng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aphicFrame>
        <p:nvGraphicFramePr>
          <p:cNvPr id="46" name="Схема 45"/>
          <p:cNvGraphicFramePr/>
          <p:nvPr>
            <p:extLst>
              <p:ext uri="{D42A27DB-BD31-4B8C-83A1-F6EECF244321}">
                <p14:modId xmlns:p14="http://schemas.microsoft.com/office/powerpoint/2010/main" val="3950993120"/>
              </p:ext>
            </p:extLst>
          </p:nvPr>
        </p:nvGraphicFramePr>
        <p:xfrm>
          <a:off x="2638706" y="1376661"/>
          <a:ext cx="7995326" cy="50698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24399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6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624401" y="546854"/>
            <a:ext cx="613020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sz="4000" b="1" i="1" u="sng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I</a:t>
            </a:r>
            <a:r>
              <a:rPr lang="ru-RU" sz="4000" b="1" i="1" u="sng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этап – Выбираем тему.</a:t>
            </a:r>
            <a:endParaRPr lang="ru-RU" sz="4000" i="1" u="sng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94360" y="1908810"/>
            <a:ext cx="5394960" cy="20723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750"/>
              </a:spcAft>
            </a:pP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Тема должна быть:</a:t>
            </a:r>
          </a:p>
          <a:p>
            <a:pPr marL="342900" lvl="0" indent="-342900">
              <a:spcAft>
                <a:spcPts val="0"/>
              </a:spcAft>
              <a:buSzPts val="1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3000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интересна ребенку</a:t>
            </a:r>
          </a:p>
          <a:p>
            <a:pPr marL="342900" indent="-342900">
              <a:buSzPts val="1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3000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оригинальна</a:t>
            </a:r>
          </a:p>
          <a:p>
            <a:pPr marL="342900" lvl="0" indent="-342900">
              <a:spcAft>
                <a:spcPts val="0"/>
              </a:spcAft>
              <a:buSzPts val="1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3000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соответствовать возрасту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42200" y="2457172"/>
            <a:ext cx="40640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521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67840" y="575995"/>
            <a:ext cx="931164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i="1" u="sng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II </a:t>
            </a:r>
            <a:r>
              <a:rPr lang="ru-RU" sz="4000" b="1" i="1" u="sng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этап - Продумываем план </a:t>
            </a:r>
            <a:r>
              <a:rPr lang="ru-RU" sz="4000" b="1" i="1" u="sng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лэпбука</a:t>
            </a:r>
            <a:r>
              <a:rPr lang="ru-RU" sz="4000" b="1" i="1" u="sng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т.е. наполняемость:</a:t>
            </a:r>
            <a:endParaRPr lang="ru-RU" sz="4000" i="1" u="sng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3840" y="2067074"/>
            <a:ext cx="55626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 стихи и загадки о воде</a:t>
            </a: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 опыты с водой</a:t>
            </a: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 сказка про капельку-путешественницу</a:t>
            </a: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 расскажи сказку</a:t>
            </a:r>
          </a:p>
          <a:p>
            <a:pPr>
              <a:spcAft>
                <a:spcPts val="0"/>
              </a:spcAft>
            </a:pPr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«</a:t>
            </a:r>
            <a:r>
              <a:rPr lang="ru-RU" sz="2600" dirty="0" err="1" smtClean="0">
                <a:solidFill>
                  <a:schemeClr val="accent1">
                    <a:lumMod val="50000"/>
                  </a:schemeClr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Заюшкина</a:t>
            </a:r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избушка»</a:t>
            </a: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 зачем нужна вода</a:t>
            </a:r>
          </a:p>
          <a:p>
            <a:pPr>
              <a:spcAft>
                <a:spcPts val="0"/>
              </a:spcAft>
            </a:pPr>
            <a:r>
              <a:rPr lang="ru-RU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943600" y="3213021"/>
            <a:ext cx="60960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sz="2600" dirty="0">
                <a:solidFill>
                  <a:srgbClr val="274FA4">
                    <a:lumMod val="50000"/>
                  </a:srgb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 правила поведения на водоёмах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sz="2600" dirty="0">
                <a:solidFill>
                  <a:srgbClr val="274FA4">
                    <a:lumMod val="50000"/>
                  </a:srgb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 морские обитатели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sz="2600" dirty="0">
                <a:solidFill>
                  <a:srgbClr val="274FA4">
                    <a:lumMod val="50000"/>
                  </a:srgb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 водные виды транспорта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sz="2600" dirty="0">
                <a:solidFill>
                  <a:srgbClr val="274FA4">
                    <a:lumMod val="50000"/>
                  </a:srgb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 разрезные картинки по теме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sz="2600" dirty="0">
                <a:solidFill>
                  <a:srgbClr val="274FA4">
                    <a:lumMod val="50000"/>
                  </a:srgb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 лабиринты по теме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sz="2600" dirty="0">
                <a:solidFill>
                  <a:srgbClr val="274FA4">
                    <a:lumMod val="50000"/>
                  </a:srgb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 раскраски по </a:t>
            </a:r>
            <a:r>
              <a:rPr lang="ru-RU" sz="2600" dirty="0" smtClean="0">
                <a:solidFill>
                  <a:srgbClr val="274FA4">
                    <a:lumMod val="50000"/>
                  </a:srgb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теме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sz="2600" dirty="0">
                <a:solidFill>
                  <a:srgbClr val="274FA4">
                    <a:lumMod val="50000"/>
                  </a:srgb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 три состояния воды</a:t>
            </a:r>
          </a:p>
          <a:p>
            <a:pPr lvl="0"/>
            <a:endParaRPr lang="ru-RU" sz="2600" dirty="0">
              <a:solidFill>
                <a:srgbClr val="274FA4">
                  <a:lumMod val="50000"/>
                </a:srgbClr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58172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39206" y="394454"/>
            <a:ext cx="990367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sz="4000" b="1" i="1" u="sng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III</a:t>
            </a:r>
            <a:r>
              <a:rPr lang="ru-RU" sz="4000" b="1" i="1" u="sng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этап – Продумываем макет </a:t>
            </a:r>
            <a:r>
              <a:rPr lang="ru-RU" sz="4000" b="1" i="1" u="sng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лэпбука</a:t>
            </a:r>
            <a:r>
              <a:rPr lang="ru-RU" sz="4000" b="1" i="1" u="sng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   </a:t>
            </a:r>
            <a:endParaRPr lang="ru-RU" sz="4000" i="1" u="sng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43101">
            <a:off x="8077780" y="1853976"/>
            <a:ext cx="3429878" cy="417806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07203">
            <a:off x="559901" y="1852700"/>
            <a:ext cx="3510871" cy="3911826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2949189" y="1845558"/>
            <a:ext cx="6096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«Путешествие капельки» </a:t>
            </a:r>
          </a:p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(круговорот воды)</a:t>
            </a:r>
            <a:endParaRPr lang="ru-RU" sz="2800" dirty="0">
              <a:solidFill>
                <a:schemeClr val="accent1">
                  <a:lumMod val="50000"/>
                </a:schemeClr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96864843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39206" y="394454"/>
            <a:ext cx="990367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sz="4000" b="1" i="1" u="sng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III</a:t>
            </a:r>
            <a:r>
              <a:rPr lang="ru-RU" sz="4000" b="1" i="1" u="sng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этап – Продумываем макет </a:t>
            </a:r>
            <a:r>
              <a:rPr lang="ru-RU" sz="4000" b="1" i="1" u="sng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лэпбука</a:t>
            </a:r>
            <a:r>
              <a:rPr lang="ru-RU" sz="4000" b="1" i="1" u="sng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   </a:t>
            </a:r>
            <a:endParaRPr lang="ru-RU" sz="4000" i="1" u="sng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2362" y="1811624"/>
            <a:ext cx="4152099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«Стихи и загадки о воде»</a:t>
            </a:r>
            <a:endParaRPr lang="ru-RU" sz="2600" dirty="0">
              <a:solidFill>
                <a:schemeClr val="accent1">
                  <a:lumMod val="50000"/>
                </a:schemeClr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086087">
            <a:off x="314355" y="2673154"/>
            <a:ext cx="3200572" cy="3489309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826789" y="2385234"/>
            <a:ext cx="3395481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«Кто живёт в воде?»</a:t>
            </a:r>
            <a:endParaRPr lang="ru-RU" sz="2600" dirty="0">
              <a:solidFill>
                <a:schemeClr val="accent1">
                  <a:lumMod val="50000"/>
                </a:schemeClr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008555">
            <a:off x="4288590" y="3463013"/>
            <a:ext cx="3880394" cy="260540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22102">
            <a:off x="8355810" y="2292352"/>
            <a:ext cx="3600236" cy="2700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998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39206" y="394454"/>
            <a:ext cx="990367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sz="4000" b="1" i="1" u="sng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III</a:t>
            </a:r>
            <a:r>
              <a:rPr lang="ru-RU" sz="4000" b="1" i="1" u="sng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этап – Продумываем макет </a:t>
            </a:r>
            <a:r>
              <a:rPr lang="ru-RU" sz="4000" b="1" i="1" u="sng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лэпбука</a:t>
            </a:r>
            <a:r>
              <a:rPr lang="ru-RU" sz="4000" b="1" i="1" u="sng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   </a:t>
            </a:r>
            <a:endParaRPr lang="ru-RU" sz="4000" i="1" u="sng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406525" y="1496748"/>
            <a:ext cx="34964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«Виды транспорта»</a:t>
            </a:r>
            <a:endParaRPr lang="ru-RU" sz="2800" dirty="0">
              <a:solidFill>
                <a:schemeClr val="accent1">
                  <a:lumMod val="50000"/>
                </a:schemeClr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236" y="1732968"/>
            <a:ext cx="3718560" cy="278892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97352" y="1732968"/>
            <a:ext cx="3982720" cy="298704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918874" y="2924983"/>
            <a:ext cx="4258413" cy="3193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5416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Капля</Template>
  <TotalTime>257</TotalTime>
  <Words>557</Words>
  <Application>Microsoft Office PowerPoint</Application>
  <PresentationFormat>Широкоэкранный</PresentationFormat>
  <Paragraphs>93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4" baseType="lpstr">
      <vt:lpstr>Arial Unicode MS</vt:lpstr>
      <vt:lpstr>Arial</vt:lpstr>
      <vt:lpstr>Kartika</vt:lpstr>
      <vt:lpstr>Times New Roman</vt:lpstr>
      <vt:lpstr>Tw Cen MT</vt:lpstr>
      <vt:lpstr>Wingdings</vt:lpstr>
      <vt:lpstr>Капля</vt:lpstr>
      <vt:lpstr> Мастер – класс по изготовлению лэпбука  «Вода-волшебница»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№6 детский сад комбинированного вида «Орлёнок»  Мастер – класс по изготовлению лэпбука «Вода-волшебница».</dc:title>
  <dc:creator>user</dc:creator>
  <cp:lastModifiedBy>Елена</cp:lastModifiedBy>
  <cp:revision>30</cp:revision>
  <dcterms:created xsi:type="dcterms:W3CDTF">2017-10-13T16:41:05Z</dcterms:created>
  <dcterms:modified xsi:type="dcterms:W3CDTF">2022-03-10T09:54:02Z</dcterms:modified>
</cp:coreProperties>
</file>