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8"/>
  </p:notesMasterIdLst>
  <p:sldIdLst>
    <p:sldId id="256" r:id="rId2"/>
    <p:sldId id="290" r:id="rId3"/>
    <p:sldId id="297" r:id="rId4"/>
    <p:sldId id="295" r:id="rId5"/>
    <p:sldId id="312" r:id="rId6"/>
    <p:sldId id="298" r:id="rId7"/>
    <p:sldId id="299" r:id="rId8"/>
    <p:sldId id="304" r:id="rId9"/>
    <p:sldId id="305" r:id="rId10"/>
    <p:sldId id="277" r:id="rId11"/>
    <p:sldId id="306" r:id="rId12"/>
    <p:sldId id="311" r:id="rId13"/>
    <p:sldId id="301" r:id="rId14"/>
    <p:sldId id="302" r:id="rId15"/>
    <p:sldId id="257" r:id="rId16"/>
    <p:sldId id="279" r:id="rId17"/>
    <p:sldId id="283" r:id="rId18"/>
    <p:sldId id="275" r:id="rId19"/>
    <p:sldId id="269" r:id="rId20"/>
    <p:sldId id="270" r:id="rId21"/>
    <p:sldId id="272" r:id="rId22"/>
    <p:sldId id="273" r:id="rId23"/>
    <p:sldId id="303" r:id="rId24"/>
    <p:sldId id="308" r:id="rId25"/>
    <p:sldId id="309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F8EC8-FD6B-4F79-B266-7A7E9DEDEFC1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04AFE-1CFF-45BA-AAF5-41616B61B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31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D34F44-3B35-4476-B0B5-6EBB7AF716B5}" type="slidenum">
              <a:rPr lang="ru-RU" altLang="ru-RU">
                <a:latin typeface="Times New Roman" pitchFamily="18" charset="0"/>
              </a:rPr>
              <a:pPr eaLnBrk="1" hangingPunct="1"/>
              <a:t>2</a:t>
            </a:fld>
            <a:endParaRPr lang="ru-RU" altLang="ru-RU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9C525DA-666F-4513-902D-2F1584AA8674}" type="slidenum">
              <a:rPr lang="ru-RU" altLang="ru-RU" smtClean="0"/>
              <a:pPr eaLnBrk="1" hangingPunct="1">
                <a:spcBef>
                  <a:spcPct val="0"/>
                </a:spcBef>
              </a:pPr>
              <a:t>6</a:t>
            </a:fld>
            <a:endParaRPr lang="ru-RU" alt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58C22-EBCA-457F-9339-48390BAE60D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C3E4DE-D8A9-45E0-9181-113BCE044125}" type="slidenum">
              <a:rPr lang="ru-RU" altLang="ru-RU">
                <a:latin typeface="Times New Roman" pitchFamily="18" charset="0"/>
              </a:rPr>
              <a:pPr eaLnBrk="1" hangingPunct="1"/>
              <a:t>17</a:t>
            </a:fld>
            <a:endParaRPr lang="ru-RU" altLang="ru-RU">
              <a:latin typeface="Times New Roman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58C22-EBCA-457F-9339-48390BAE60D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D423-FE0F-4997-AE79-4A6A2EFEA389}" type="datetime1">
              <a:rPr lang="ru-RU" smtClean="0"/>
              <a:t>19.02.2014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3A31-F949-42CC-BEFE-033781711561}" type="datetime1">
              <a:rPr lang="ru-RU" smtClean="0"/>
              <a:t>19.02.2014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79329-199B-491E-82E7-E867DF7A5995}" type="datetime1">
              <a:rPr lang="ru-RU" smtClean="0"/>
              <a:t>19.02.2014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Электронное стро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Строение атома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FE37-0496-4958-B661-BC4405D19DC4}" type="datetime1">
              <a:rPr lang="ru-RU" smtClean="0"/>
              <a:t>19.02.2014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43966" y="6286520"/>
            <a:ext cx="500034" cy="357190"/>
          </a:xfrm>
        </p:spPr>
        <p:txBody>
          <a:bodyPr/>
          <a:lstStyle/>
          <a:p>
            <a:fld id="{ED7F2BE6-52B8-48D7-B809-9FFCF283905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 hasCustomPrompt="1"/>
          </p:nvPr>
        </p:nvSpPr>
        <p:spPr>
          <a:xfrm>
            <a:off x="857251" y="1714500"/>
            <a:ext cx="1071544" cy="100012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buNone/>
              <a:defRPr sz="54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Са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2214546" y="1500174"/>
            <a:ext cx="3000375" cy="428627"/>
          </a:xfrm>
        </p:spPr>
        <p:txBody>
          <a:bodyPr>
            <a:normAutofit/>
          </a:bodyPr>
          <a:lstStyle>
            <a:lvl1pPr>
              <a:buNone/>
              <a:defRPr sz="18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    = --- </a:t>
            </a:r>
            <a:endParaRPr lang="ru-RU" dirty="0"/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571472" y="1643050"/>
            <a:ext cx="500045" cy="428627"/>
          </a:xfrm>
        </p:spPr>
        <p:txBody>
          <a:bodyPr>
            <a:normAutofit/>
          </a:bodyPr>
          <a:lstStyle>
            <a:lvl1pPr>
              <a:buNone/>
              <a:defRPr sz="18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ru-RU" dirty="0" smtClean="0"/>
              <a:t>- --</a:t>
            </a:r>
            <a:endParaRPr lang="ru-RU" dirty="0"/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571472" y="2500306"/>
            <a:ext cx="500045" cy="428627"/>
          </a:xfrm>
        </p:spPr>
        <p:txBody>
          <a:bodyPr>
            <a:normAutofit/>
          </a:bodyPr>
          <a:lstStyle>
            <a:lvl1pPr>
              <a:buNone/>
              <a:defRPr sz="18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ru-RU" dirty="0" smtClean="0"/>
              <a:t>- --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4546" y="1928802"/>
            <a:ext cx="3000375" cy="428627"/>
          </a:xfrm>
        </p:spPr>
        <p:txBody>
          <a:bodyPr>
            <a:normAutofit/>
          </a:bodyPr>
          <a:lstStyle>
            <a:lvl1pPr>
              <a:buNone/>
              <a:defRPr sz="18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    = --- </a:t>
            </a:r>
            <a:endParaRPr lang="ru-RU" dirty="0"/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2214546" y="2357430"/>
            <a:ext cx="3000375" cy="428627"/>
          </a:xfrm>
        </p:spPr>
        <p:txBody>
          <a:bodyPr>
            <a:normAutofit/>
          </a:bodyPr>
          <a:lstStyle>
            <a:lvl1pPr>
              <a:buNone/>
              <a:defRPr sz="18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     = --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522162"/>
      </p:ext>
    </p:extLst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риродные соедин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Природные соединения 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61CE-6029-4717-B1C3-BB1B3FCFDEB7}" type="datetime1">
              <a:rPr lang="ru-RU" smtClean="0"/>
              <a:t>19.02.2014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43966" y="6286520"/>
            <a:ext cx="500034" cy="357190"/>
          </a:xfrm>
        </p:spPr>
        <p:txBody>
          <a:bodyPr/>
          <a:lstStyle/>
          <a:p>
            <a:fld id="{ED7F2BE6-52B8-48D7-B809-9FFCF283905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Таблица 8"/>
          <p:cNvSpPr>
            <a:spLocks noGrp="1"/>
          </p:cNvSpPr>
          <p:nvPr>
            <p:ph type="tbl" sz="quarter" idx="13"/>
          </p:nvPr>
        </p:nvSpPr>
        <p:spPr>
          <a:xfrm>
            <a:off x="4572000" y="2143115"/>
            <a:ext cx="4000528" cy="37147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4"/>
          </p:nvPr>
        </p:nvSpPr>
        <p:spPr>
          <a:xfrm>
            <a:off x="714375" y="2143125"/>
            <a:ext cx="3643311" cy="37147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5"/>
          </p:nvPr>
        </p:nvSpPr>
        <p:spPr>
          <a:xfrm>
            <a:off x="785813" y="1571625"/>
            <a:ext cx="3500435" cy="428615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>
            <a:lvl1pPr>
              <a:defRPr sz="24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  <p:sp>
        <p:nvSpPr>
          <p:cNvPr id="14" name="Текст 10"/>
          <p:cNvSpPr>
            <a:spLocks noGrp="1"/>
          </p:cNvSpPr>
          <p:nvPr>
            <p:ph type="body" sz="quarter" idx="17"/>
          </p:nvPr>
        </p:nvSpPr>
        <p:spPr>
          <a:xfrm>
            <a:off x="1714480" y="5857892"/>
            <a:ext cx="3571875" cy="42862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>
              <a:defRPr sz="16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  <p:sp>
        <p:nvSpPr>
          <p:cNvPr id="15" name="Текст 10"/>
          <p:cNvSpPr>
            <a:spLocks noGrp="1"/>
          </p:cNvSpPr>
          <p:nvPr>
            <p:ph type="body" sz="quarter" idx="18"/>
          </p:nvPr>
        </p:nvSpPr>
        <p:spPr>
          <a:xfrm>
            <a:off x="4643438" y="1571612"/>
            <a:ext cx="3643338" cy="428615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>
            <a:lvl1pPr>
              <a:defRPr sz="24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385483"/>
      </p:ext>
    </p:extLst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CF610-6096-44D4-9677-4CC444CC5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7596B-4903-4627-86B6-D560489D1A2E}" type="datetime1">
              <a:rPr lang="ru-RU" smtClean="0"/>
              <a:t>19.02.2014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085847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D0A-2F9C-46B6-94E1-ED7EDB3F6A0E}" type="datetime1">
              <a:rPr lang="ru-RU" smtClean="0"/>
              <a:t>19.02.2014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6B88-54F0-4944-872E-B5BC7CCD5395}" type="datetime1">
              <a:rPr lang="ru-RU" smtClean="0"/>
              <a:t>19.02.2014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F8241-5CBE-4F16-AA06-D5243AE20DEA}" type="datetime1">
              <a:rPr lang="ru-RU" smtClean="0"/>
              <a:t>19.02.2014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46EB-113C-4CD7-8506-4128CD0CE865}" type="datetime1">
              <a:rPr lang="ru-RU" smtClean="0"/>
              <a:t>19.02.2014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5BCC9-56BC-4CA7-9023-E79CDB9EF8C2}" type="datetime1">
              <a:rPr lang="ru-RU" smtClean="0"/>
              <a:t>19.02.2014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ABDD-EF7D-4CA4-94DE-3C863BDEBECB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D63E-F5C3-4A37-BCA8-755CD5F1EB32}" type="datetime1">
              <a:rPr lang="ru-RU" smtClean="0"/>
              <a:t>19.02.2014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A67A-7E62-4E22-81B8-249CBE963635}" type="datetime1">
              <a:rPr lang="ru-RU" smtClean="0"/>
              <a:t>19.02.2014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8F7BAA0-2F20-4DEC-8517-F4BA95ECC227}" type="datetime1">
              <a:rPr lang="ru-RU" smtClean="0"/>
              <a:t>19.02.2014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C91F6E6-8E7B-4826-B2A8-3AA5238C88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10" r:id="rId13"/>
    <p:sldLayoutId id="2147483711" r:id="rId14"/>
  </p:sldLayoutIdLst>
  <p:transition spd="slow">
    <p:cover/>
  </p:transition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1050;&#1088;&#1091;&#1075;&#1086;&#1074;&#1086;&#1088;&#1086;&#1090;%20&#1092;&#1086;&#1089;&#1092;&#1086;&#1088;&#1072;.swf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" Target="slide19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slide" Target="slide22.xml"/><Relationship Id="rId10" Type="http://schemas.openxmlformats.org/officeDocument/2006/relationships/image" Target="../media/image17.jpeg"/><Relationship Id="rId4" Type="http://schemas.openxmlformats.org/officeDocument/2006/relationships/slide" Target="slide20.xml"/><Relationship Id="rId9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&#1092;&#1086;&#1089;&#1092;&#1086;&#1088;%20&#1074;%20&#1093;&#1083;&#1086;&#1088;&#1077;.avi" TargetMode="External"/><Relationship Id="rId2" Type="http://schemas.openxmlformats.org/officeDocument/2006/relationships/hyperlink" Target="file:///D:\&#1085;&#1086;&#1074;&#1099;&#1077;%20&#1084;&#1072;&#1090;&#1077;&#1088;&#1080;&#1072;&#1083;&#1099;\9\&#1092;&#1086;&#1089;&#1092;&#1086;&#1088;\&#1092;&#1086;&#1089;&#1092;&#1086;&#1088;%20&#1074;%20&#1093;&#1083;&#1086;&#1088;&#1077;.avi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&#1075;&#1086;&#1088;&#1077;&#1085;&#1080;&#1077;%20&#1073;&#1077;&#1083;&#1086;&#1075;&#1086;%20&#1080;%20&#1082;&#1088;&#1072;&#1089;&#1085;&#1086;&#1075;&#1086;%20&#1092;&#1086;&#1089;&#1092;&#1086;&#1088;&#1072;.avi" TargetMode="External"/><Relationship Id="rId4" Type="http://schemas.openxmlformats.org/officeDocument/2006/relationships/hyperlink" Target="../../&#1055;&#1088;&#1077;&#1079;&#1077;&#1085;&#1090;&#1072;&#1094;&#1080;&#1080;/khimija/chem1524.ucoz.ru/&#1075;&#1086;&#1088;&#1077;&#1085;&#1080;&#1077;%20&#1073;&#1077;&#1083;&#1086;&#1075;&#1086;%20&#1056;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0%D0%B9%D1%82,_%D0%94%D0%B6%D0%BE%D0%B7%D0%B5%D1%84_(%D1%85%D1%83%D0%B4%D0%BE%D0%B6%D0%BD%D0%B8%D0%BA)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E%D1%81%D1%84%D0%BE%D1%80" TargetMode="External"/><Relationship Id="rId5" Type="http://schemas.openxmlformats.org/officeDocument/2006/relationships/hyperlink" Target="http://ru.wikipedia.org/wiki/%D0%90%D0%BB%D1%85%D0%B8%D0%BC%D0%B8%D1%8F" TargetMode="External"/><Relationship Id="rId4" Type="http://schemas.openxmlformats.org/officeDocument/2006/relationships/hyperlink" Target="http://ru.wikipedia.org/wiki/1771_%D0%B3%D0%BE%D0%B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5387" y="4149080"/>
            <a:ext cx="2513186" cy="2513186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7627" y="3452427"/>
            <a:ext cx="6400800" cy="1752600"/>
          </a:xfrm>
        </p:spPr>
        <p:txBody>
          <a:bodyPr/>
          <a:lstStyle/>
          <a:p>
            <a:r>
              <a:rPr lang="ru-RU" dirty="0" smtClean="0"/>
              <a:t>Презентация урока в 9 классе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268760"/>
            <a:ext cx="77048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ФОСФОР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83671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Химический элемент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20272" y="24574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Простое вещество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0639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9C0-B8B2-48A8-A130-84A60DEC9B80}" type="datetime1">
              <a:rPr lang="ru-RU" smtClean="0"/>
              <a:t>19.02.2014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2BE6-52B8-48D7-B809-9FFCF2839058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5"/>
          </p:nvPr>
        </p:nvSpPr>
        <p:spPr>
          <a:xfrm>
            <a:off x="2965798" y="764704"/>
            <a:ext cx="3500435" cy="93610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00CC"/>
                </a:solidFill>
                <a:latin typeface="Arial" charset="0"/>
              </a:rPr>
              <a:t>Апатиты и фосфориты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6" name="Рисунок 15"/>
          <p:cNvSpPr>
            <a:spLocks noGrp="1"/>
          </p:cNvSpPr>
          <p:nvPr>
            <p:ph type="pic" sz="quarter" idx="14"/>
          </p:nvPr>
        </p:nvSpPr>
        <p:spPr>
          <a:xfrm>
            <a:off x="714375" y="2060848"/>
            <a:ext cx="3643311" cy="3662139"/>
          </a:xfrm>
        </p:spPr>
      </p:sp>
      <p:pic>
        <p:nvPicPr>
          <p:cNvPr id="19458" name="Picture 2" descr="фотография Апати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53816"/>
            <a:ext cx="4320480" cy="3978716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026" name="Picture 2" descr="http://himia.ucoz.ru/_fr/0/6724335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53816"/>
            <a:ext cx="4032448" cy="3989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1183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315-F554-4C6C-87A7-7F27C3CECE9D}" type="datetime1">
              <a:rPr lang="ru-RU" smtClean="0"/>
              <a:t>19.02.2014</a:t>
            </a:fld>
            <a:endParaRPr lang="ru-RU" dirty="0"/>
          </a:p>
        </p:txBody>
      </p:sp>
      <p:sp>
        <p:nvSpPr>
          <p:cNvPr id="4" name="Таблица 3"/>
          <p:cNvSpPr>
            <a:spLocks noGrp="1"/>
          </p:cNvSpPr>
          <p:nvPr>
            <p:ph type="tbl" sz="quarter" idx="13"/>
          </p:nvPr>
        </p:nvSpPr>
        <p:spPr/>
      </p:sp>
      <p:sp>
        <p:nvSpPr>
          <p:cNvPr id="5" name="Рисунок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chemistry-chemists.com/N4_2012/P3/Phosphorus-2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" y="1"/>
            <a:ext cx="92471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2BE6-52B8-48D7-B809-9FFCF2839058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1100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671-D9D6-4644-87CA-EBEF729524CC}" type="datetime1">
              <a:rPr lang="ru-RU" smtClean="0"/>
              <a:t>19.02.2014</a:t>
            </a:fld>
            <a:endParaRPr lang="ru-RU"/>
          </a:p>
        </p:txBody>
      </p:sp>
      <p:pic>
        <p:nvPicPr>
          <p:cNvPr id="5122" name="Picture 2" descr="http://www.infox.ru/photos/18/82518/480x320_E6dvRkAw2mQXVCFJX3uqI3LUVOhc4qv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9391"/>
            <a:ext cx="9144001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44208" y="990020"/>
            <a:ext cx="16386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АТФ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" y="188640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</a:rPr>
              <a:t>БИОЛОГИЧЕСКАЯ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9211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Рисунок 3" descr="Фосфор в пищ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8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FCCE-EDEE-4F38-B24A-D8BF0363BD1E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037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990600"/>
          </a:xfrm>
        </p:spPr>
        <p:txBody>
          <a:bodyPr/>
          <a:lstStyle/>
          <a:p>
            <a:pPr algn="ctr"/>
            <a:r>
              <a:rPr lang="ru-RU" dirty="0" smtClean="0">
                <a:hlinkClick r:id="rId2" action="ppaction://hlinkfile"/>
              </a:rPr>
              <a:t>Круговорот фосфора в природе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6C0-E424-4B23-AE65-43A2CF3B58B1}" type="datetime1">
              <a:rPr lang="ru-RU" smtClean="0"/>
              <a:t>19.02.2014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0590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hemistry-chemists.com/Video1/Phosphorus-white-dd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97295"/>
            <a:ext cx="8229600" cy="5479705"/>
          </a:xfrm>
        </p:spPr>
        <p:txBody>
          <a:bodyPr>
            <a:normAutofit fontScale="70000" lnSpcReduction="20000"/>
          </a:bodyPr>
          <a:lstStyle/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Есть фосфор белый, чёрный, красный –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Три аллотропных формы есть.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Вот белый: это яд опасный,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Слегка нагреешь вспыхнет весь.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Его назвали «Светоносный»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За то, что в полной темноте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Свет испускает белый фосфор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В воздушной находясь среде.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Известен людям фосфор красный,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Ведь спички зажигают все.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В составе смеси безопасной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Он есть на каждом коробке.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Запомним: в спичечной головке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Смесь соли с солью Бертолле.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Мы чиркнем спичкой о коробку</a:t>
            </a:r>
          </a:p>
          <a:p>
            <a:pPr marL="0" indent="0" algn="r">
              <a:buNone/>
            </a:pPr>
            <a:r>
              <a:rPr lang="ru-RU" sz="3100" b="1" dirty="0">
                <a:solidFill>
                  <a:srgbClr val="002060"/>
                </a:solidFill>
                <a:latin typeface="Gabriola" panose="04040605051002020D02" pitchFamily="82" charset="0"/>
              </a:rPr>
              <a:t>И вмиг окажемся в тепле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 algn="r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4E4A-4CBB-4F0C-8B7B-7AF4F35F8EA3}" type="datetime1">
              <a:rPr lang="ru-RU" smtClean="0"/>
              <a:t>19.02.2014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160239" y="412520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rgbClr val="C00000"/>
                </a:solidFill>
              </a:rPr>
              <a:t>ФИЗИЧЕСКАЯ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06913" y="42930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Простое вещество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2586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 rot="5400000">
            <a:off x="-2176462" y="2617787"/>
            <a:ext cx="6308726" cy="10191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9" lon="20699999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 fontAlgn="auto"/>
            <a:r>
              <a:rPr lang="ru-RU" sz="7200" kern="10">
                <a:ln w="9525">
                  <a:round/>
                  <a:headEnd/>
                  <a:tailEnd/>
                </a:ln>
                <a:solidFill>
                  <a:srgbClr val="CC0000"/>
                </a:solidFill>
                <a:latin typeface="Arial"/>
                <a:cs typeface="Arial"/>
              </a:rPr>
              <a:t>Аллотропия</a:t>
            </a: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4284663" y="403225"/>
            <a:ext cx="4535487" cy="1584325"/>
          </a:xfrm>
          <a:prstGeom prst="cloudCallout">
            <a:avLst>
              <a:gd name="adj1" fmla="val -28264"/>
              <a:gd name="adj2" fmla="val 1422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u="none"/>
              <a:t>БЕЛЫЙ</a:t>
            </a:r>
          </a:p>
          <a:p>
            <a:pPr algn="ctr"/>
            <a:r>
              <a:rPr lang="ru-RU" altLang="ru-RU" u="none"/>
              <a:t>ФОСФОР</a:t>
            </a: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1403350" y="2276475"/>
            <a:ext cx="4535488" cy="1584325"/>
          </a:xfrm>
          <a:prstGeom prst="cloudCallout">
            <a:avLst>
              <a:gd name="adj1" fmla="val -28264"/>
              <a:gd name="adj2" fmla="val 14227"/>
            </a:avLst>
          </a:prstGeom>
          <a:solidFill>
            <a:srgbClr val="48000E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u="none">
                <a:solidFill>
                  <a:schemeClr val="bg1"/>
                </a:solidFill>
              </a:rPr>
              <a:t>КРАСНЫЙ</a:t>
            </a:r>
          </a:p>
          <a:p>
            <a:pPr algn="ctr"/>
            <a:r>
              <a:rPr lang="ru-RU" altLang="ru-RU" u="none">
                <a:solidFill>
                  <a:schemeClr val="bg1"/>
                </a:solidFill>
              </a:rPr>
              <a:t>ФОСФОР</a:t>
            </a: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 rot="-741855">
            <a:off x="3851275" y="4292600"/>
            <a:ext cx="4535488" cy="1584325"/>
          </a:xfrm>
          <a:prstGeom prst="cloudCallout">
            <a:avLst>
              <a:gd name="adj1" fmla="val -28264"/>
              <a:gd name="adj2" fmla="val 1422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u="none">
                <a:solidFill>
                  <a:schemeClr val="bg1"/>
                </a:solidFill>
              </a:rPr>
              <a:t>ЧЕРНЫЙ ФОСФОР</a:t>
            </a:r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 rot="14301953" flipH="1">
            <a:off x="1582737" y="4618038"/>
            <a:ext cx="2233613" cy="719138"/>
          </a:xfrm>
          <a:prstGeom prst="curvedDownArrow">
            <a:avLst>
              <a:gd name="adj1" fmla="val 62119"/>
              <a:gd name="adj2" fmla="val 124238"/>
              <a:gd name="adj3" fmla="val 33333"/>
            </a:avLst>
          </a:prstGeom>
          <a:gradFill rotWithShape="1">
            <a:gsLst>
              <a:gs pos="0">
                <a:srgbClr val="FC8556"/>
              </a:gs>
              <a:gs pos="100000">
                <a:srgbClr val="FC8556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 rot="-1236799">
            <a:off x="2627313" y="4149725"/>
            <a:ext cx="17256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u="none"/>
              <a:t>Р </a:t>
            </a:r>
            <a:r>
              <a:rPr lang="en-US" altLang="ru-RU" u="none"/>
              <a:t>(</a:t>
            </a:r>
            <a:r>
              <a:rPr lang="ru-RU" altLang="ru-RU" u="none"/>
              <a:t>Па), </a:t>
            </a:r>
            <a:r>
              <a:rPr lang="en-US" altLang="ru-RU" u="none"/>
              <a:t>t</a:t>
            </a:r>
            <a:r>
              <a:rPr lang="en-US" altLang="ru-RU" u="none">
                <a:cs typeface="Arial" charset="0"/>
              </a:rPr>
              <a:t>˚</a:t>
            </a:r>
          </a:p>
        </p:txBody>
      </p:sp>
      <p:sp>
        <p:nvSpPr>
          <p:cNvPr id="24588" name="AutoShape 12"/>
          <p:cNvSpPr>
            <a:spLocks noChangeArrowheads="1"/>
          </p:cNvSpPr>
          <p:nvPr/>
        </p:nvSpPr>
        <p:spPr bwMode="auto">
          <a:xfrm rot="4947087">
            <a:off x="7149306" y="2580482"/>
            <a:ext cx="2447925" cy="976312"/>
          </a:xfrm>
          <a:prstGeom prst="curvedDownArrow">
            <a:avLst>
              <a:gd name="adj1" fmla="val 50146"/>
              <a:gd name="adj2" fmla="val 100293"/>
              <a:gd name="adj3" fmla="val 33333"/>
            </a:avLst>
          </a:prstGeom>
          <a:gradFill rotWithShape="1">
            <a:gsLst>
              <a:gs pos="0">
                <a:srgbClr val="FC8556"/>
              </a:gs>
              <a:gs pos="100000">
                <a:srgbClr val="FC8556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 rot="-1236799">
            <a:off x="7169150" y="2771775"/>
            <a:ext cx="145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u="none"/>
              <a:t>Р (Па)</a:t>
            </a:r>
            <a:endParaRPr lang="en-US" altLang="ru-RU" u="none">
              <a:cs typeface="Arial" charset="0"/>
            </a:endParaRPr>
          </a:p>
        </p:txBody>
      </p:sp>
      <p:sp>
        <p:nvSpPr>
          <p:cNvPr id="24590" name="AutoShape 14"/>
          <p:cNvSpPr>
            <a:spLocks noChangeArrowheads="1"/>
          </p:cNvSpPr>
          <p:nvPr/>
        </p:nvSpPr>
        <p:spPr bwMode="auto">
          <a:xfrm rot="18364849" flipH="1">
            <a:off x="1964530" y="707230"/>
            <a:ext cx="2447926" cy="976312"/>
          </a:xfrm>
          <a:prstGeom prst="curvedDownArrow">
            <a:avLst>
              <a:gd name="adj1" fmla="val 50146"/>
              <a:gd name="adj2" fmla="val 100293"/>
              <a:gd name="adj3" fmla="val 33333"/>
            </a:avLst>
          </a:prstGeom>
          <a:gradFill rotWithShape="1">
            <a:gsLst>
              <a:gs pos="0">
                <a:srgbClr val="FC8556"/>
              </a:gs>
              <a:gs pos="100000">
                <a:srgbClr val="FC8556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 rot="875124">
            <a:off x="3276600" y="908050"/>
            <a:ext cx="792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u="none"/>
              <a:t>t</a:t>
            </a:r>
            <a:r>
              <a:rPr lang="en-US" altLang="ru-RU" u="none">
                <a:cs typeface="Arial" charset="0"/>
              </a:rPr>
              <a:t>˚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92F6B-CD9C-41B2-B341-BA7BA2CDA765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68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 rot="10800000">
            <a:off x="3203575" y="1773238"/>
            <a:ext cx="2808288" cy="1800225"/>
          </a:xfrm>
          <a:custGeom>
            <a:avLst/>
            <a:gdLst>
              <a:gd name="T0" fmla="*/ 1404144 w 21600"/>
              <a:gd name="T1" fmla="*/ 0 h 21600"/>
              <a:gd name="T2" fmla="*/ 0 w 21600"/>
              <a:gd name="T3" fmla="*/ 1285911 h 21600"/>
              <a:gd name="T4" fmla="*/ 1404144 w 21600"/>
              <a:gd name="T5" fmla="*/ 1543026 h 21600"/>
              <a:gd name="T6" fmla="*/ 2808288 w 21600"/>
              <a:gd name="T7" fmla="*/ 128591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5953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АЛЛОТРОПНЫЕ МОДИФИКАЦИИ</a:t>
            </a:r>
          </a:p>
        </p:txBody>
      </p:sp>
      <p:sp>
        <p:nvSpPr>
          <p:cNvPr id="49156" name="Oval 4"/>
          <p:cNvSpPr>
            <a:spLocks noChangeArrowheads="1"/>
          </p:cNvSpPr>
          <p:nvPr/>
        </p:nvSpPr>
        <p:spPr bwMode="auto">
          <a:xfrm>
            <a:off x="3924300" y="1844675"/>
            <a:ext cx="1223963" cy="10795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latin typeface="Verdana" pitchFamily="34" charset="0"/>
              </a:rPr>
              <a:t>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9157" name="AutoShape 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55650" y="1844675"/>
            <a:ext cx="2160588" cy="79057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u="sng">
                <a:solidFill>
                  <a:schemeClr val="bg2"/>
                </a:solidFill>
                <a:latin typeface="Bookman Old Style" pitchFamily="18" charset="0"/>
                <a:hlinkClick r:id="rId3" action="ppaction://hlinksldjump"/>
              </a:rPr>
              <a:t>БЕЛЫЙ</a:t>
            </a:r>
            <a:endParaRPr lang="ru-RU" u="sng">
              <a:solidFill>
                <a:schemeClr val="bg2"/>
              </a:solidFill>
            </a:endParaRPr>
          </a:p>
        </p:txBody>
      </p:sp>
      <p:sp>
        <p:nvSpPr>
          <p:cNvPr id="49158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300788" y="1844675"/>
            <a:ext cx="2160587" cy="79057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u="sng">
                <a:solidFill>
                  <a:schemeClr val="bg2"/>
                </a:solidFill>
                <a:latin typeface="Bookman Old Style" pitchFamily="18" charset="0"/>
                <a:hlinkClick r:id="rId4" action="ppaction://hlinksldjump"/>
              </a:rPr>
              <a:t>КРАСНЫЙ</a:t>
            </a:r>
            <a:endParaRPr lang="ru-RU" u="sng">
              <a:solidFill>
                <a:schemeClr val="bg2"/>
              </a:solidFill>
            </a:endParaRPr>
          </a:p>
        </p:txBody>
      </p:sp>
      <p:sp>
        <p:nvSpPr>
          <p:cNvPr id="49159" name="AutoShap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563938" y="3716338"/>
            <a:ext cx="2160587" cy="79057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u="sng">
                <a:solidFill>
                  <a:schemeClr val="bg2"/>
                </a:solidFill>
                <a:latin typeface="Bookman Old Style" pitchFamily="18" charset="0"/>
                <a:hlinkClick r:id="rId5" action="ppaction://hlinksldjump"/>
              </a:rPr>
              <a:t>ЧЕРНЫЙ</a:t>
            </a:r>
            <a:endParaRPr lang="ru-RU" u="sng">
              <a:solidFill>
                <a:schemeClr val="bg2"/>
              </a:solidFill>
            </a:endParaRPr>
          </a:p>
        </p:txBody>
      </p:sp>
      <p:pic>
        <p:nvPicPr>
          <p:cNvPr id="8200" name="Picture 13" descr="кр фосфор уменш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652963"/>
            <a:ext cx="2268538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4" descr="Рисунок1х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81300"/>
            <a:ext cx="2298700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5" descr="оп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781300"/>
            <a:ext cx="2292350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6" descr="Рисунок1о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797425"/>
            <a:ext cx="2798763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7" descr="Рисуноок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581525"/>
            <a:ext cx="2144712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475456" y="1124744"/>
            <a:ext cx="82645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Сравните физические свойства</a:t>
            </a:r>
          </a:p>
          <a:p>
            <a:pPr eaLnBrk="1" hangingPunct="1"/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АЛЛОТРОПНЫХ МОДИФИКАЦИЙ ФОСФОРА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BBA-FC63-4B94-98FE-97B1716E3FE0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4525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85" decel="100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385" decel="100000"/>
                                        <p:tgtEl>
                                          <p:spTgt spid="49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  <p:bldP spid="4917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579296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Электронное строение атома  фосфора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6BEC-333F-46A9-A372-795DD9B7DD29}" type="datetime1">
              <a:rPr lang="ru-RU" smtClean="0"/>
              <a:t>19.02.2014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2BE6-52B8-48D7-B809-9FFCF2839058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4"/>
          </p:nvPr>
        </p:nvSpPr>
        <p:spPr>
          <a:xfrm>
            <a:off x="4643438" y="1500174"/>
            <a:ext cx="714359" cy="428627"/>
          </a:xfrm>
        </p:spPr>
        <p:txBody>
          <a:bodyPr/>
          <a:lstStyle/>
          <a:p>
            <a:r>
              <a:rPr lang="en-US" dirty="0" smtClean="0"/>
              <a:t>= </a:t>
            </a:r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5"/>
          </p:nvPr>
        </p:nvSpPr>
        <p:spPr>
          <a:xfrm>
            <a:off x="500034" y="1714488"/>
            <a:ext cx="500045" cy="42862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 </a:t>
            </a:r>
            <a:r>
              <a:rPr lang="ru-RU" dirty="0" smtClean="0"/>
              <a:t>31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6"/>
          </p:nvPr>
        </p:nvSpPr>
        <p:spPr>
          <a:xfrm>
            <a:off x="500034" y="2571744"/>
            <a:ext cx="500045" cy="428627"/>
          </a:xfrm>
        </p:spPr>
        <p:txBody>
          <a:bodyPr>
            <a:norm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7"/>
          </p:nvPr>
        </p:nvSpPr>
        <p:spPr>
          <a:xfrm>
            <a:off x="6858016" y="1500174"/>
            <a:ext cx="785818" cy="428627"/>
          </a:xfrm>
        </p:spPr>
        <p:txBody>
          <a:bodyPr/>
          <a:lstStyle/>
          <a:p>
            <a:r>
              <a:rPr lang="en-US" dirty="0" smtClean="0"/>
              <a:t>= </a:t>
            </a:r>
            <a:r>
              <a:rPr lang="ru-RU" dirty="0" smtClean="0"/>
              <a:t>16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357686" y="150017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30000" dirty="0" smtClean="0"/>
              <a:t>+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643702" y="150017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30000" dirty="0" smtClean="0"/>
              <a:t>0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500694" y="150017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endParaRPr lang="ru-RU" dirty="0"/>
          </a:p>
        </p:txBody>
      </p:sp>
      <p:sp>
        <p:nvSpPr>
          <p:cNvPr id="15" name="Текст 9"/>
          <p:cNvSpPr>
            <a:spLocks noGrp="1"/>
          </p:cNvSpPr>
          <p:nvPr>
            <p:ph type="body" sz="quarter" idx="17"/>
          </p:nvPr>
        </p:nvSpPr>
        <p:spPr>
          <a:xfrm>
            <a:off x="5715008" y="1500174"/>
            <a:ext cx="785818" cy="428627"/>
          </a:xfrm>
        </p:spPr>
        <p:txBody>
          <a:bodyPr/>
          <a:lstStyle/>
          <a:p>
            <a:r>
              <a:rPr lang="en-US" dirty="0" smtClean="0"/>
              <a:t>= </a:t>
            </a:r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1500174"/>
            <a:ext cx="22860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Месяц 19"/>
          <p:cNvSpPr/>
          <p:nvPr/>
        </p:nvSpPr>
        <p:spPr>
          <a:xfrm rot="10800000">
            <a:off x="2357422" y="1785926"/>
            <a:ext cx="285752" cy="1214446"/>
          </a:xfrm>
          <a:prstGeom prst="moon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Месяц 23"/>
          <p:cNvSpPr/>
          <p:nvPr/>
        </p:nvSpPr>
        <p:spPr>
          <a:xfrm rot="10800000">
            <a:off x="2786050" y="1785926"/>
            <a:ext cx="285752" cy="1214446"/>
          </a:xfrm>
          <a:prstGeom prst="moon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Месяц 24"/>
          <p:cNvSpPr/>
          <p:nvPr/>
        </p:nvSpPr>
        <p:spPr>
          <a:xfrm rot="10800000">
            <a:off x="3214678" y="1785926"/>
            <a:ext cx="285752" cy="1214446"/>
          </a:xfrm>
          <a:prstGeom prst="moon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71670" y="300037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2  </a:t>
            </a:r>
            <a:r>
              <a:rPr lang="ru-RU" dirty="0" smtClean="0"/>
              <a:t>  </a:t>
            </a:r>
            <a:r>
              <a:rPr lang="en-US" dirty="0" smtClean="0"/>
              <a:t> 8</a:t>
            </a:r>
            <a:r>
              <a:rPr lang="en-US" baseline="30000" dirty="0" smtClean="0"/>
              <a:t> </a:t>
            </a:r>
            <a:r>
              <a:rPr lang="en-US" dirty="0" smtClean="0"/>
              <a:t>  </a:t>
            </a:r>
            <a:r>
              <a:rPr lang="ru-RU" dirty="0" smtClean="0"/>
              <a:t>   </a:t>
            </a:r>
            <a:r>
              <a:rPr lang="en-US" dirty="0" smtClean="0"/>
              <a:t> </a:t>
            </a:r>
            <a:r>
              <a:rPr lang="ru-RU" dirty="0" smtClean="0"/>
              <a:t>5</a:t>
            </a:r>
            <a:r>
              <a:rPr lang="en-US" baseline="30000" dirty="0" smtClean="0"/>
              <a:t>  </a:t>
            </a:r>
            <a:r>
              <a:rPr lang="en-US" dirty="0" smtClean="0"/>
              <a:t>     </a:t>
            </a:r>
            <a:r>
              <a:rPr lang="en-US" baseline="30000" dirty="0" smtClean="0"/>
              <a:t>     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428728" y="4714884"/>
            <a:ext cx="57150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00232" y="4214818"/>
            <a:ext cx="57150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4000504"/>
            <a:ext cx="57150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143240" y="4000504"/>
            <a:ext cx="57150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714744" y="4000504"/>
            <a:ext cx="57150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286248" y="3500438"/>
            <a:ext cx="57150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57752" y="3286124"/>
            <a:ext cx="57150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29256" y="3286124"/>
            <a:ext cx="57150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000760" y="3286124"/>
            <a:ext cx="57150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 стрелкой 40"/>
          <p:cNvCxnSpPr/>
          <p:nvPr/>
        </p:nvCxnSpPr>
        <p:spPr>
          <a:xfrm rot="5400000" flipH="1" flipV="1">
            <a:off x="1965307" y="4464057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5400000">
            <a:off x="2179621" y="4464057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5400000" flipH="1" flipV="1">
            <a:off x="2536811" y="4249743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5400000" flipH="1" flipV="1">
            <a:off x="3108315" y="4249743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5400000" flipH="1" flipV="1">
            <a:off x="3679819" y="4249743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 flipH="1" flipV="1">
            <a:off x="4251323" y="3749677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5400000" flipH="1" flipV="1">
            <a:off x="4822827" y="3535363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 flipH="1" flipV="1">
            <a:off x="5394331" y="3535363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5400000" flipH="1" flipV="1">
            <a:off x="5965835" y="3535363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rot="5400000" flipH="1" flipV="1">
            <a:off x="1393803" y="4964123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rot="5400000">
            <a:off x="1608117" y="4964123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rot="5400000">
            <a:off x="2751125" y="4249743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 rot="5400000">
            <a:off x="3322629" y="4249743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 rot="5400000">
            <a:off x="3894133" y="4249743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 rot="5400000">
            <a:off x="4465637" y="3749677"/>
            <a:ext cx="35719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428728" y="435769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1s</a:t>
            </a:r>
            <a:r>
              <a:rPr lang="en-US" baseline="30000" dirty="0" smtClean="0"/>
              <a:t>2</a:t>
            </a:r>
            <a:endParaRPr lang="ru-RU" baseline="30000" dirty="0"/>
          </a:p>
        </p:txBody>
      </p:sp>
      <p:sp>
        <p:nvSpPr>
          <p:cNvPr id="89" name="TextBox 88"/>
          <p:cNvSpPr txBox="1"/>
          <p:nvPr/>
        </p:nvSpPr>
        <p:spPr>
          <a:xfrm>
            <a:off x="2000232" y="371475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2s</a:t>
            </a:r>
            <a:r>
              <a:rPr lang="en-US" baseline="30000" dirty="0" smtClean="0"/>
              <a:t>2</a:t>
            </a:r>
            <a:endParaRPr lang="ru-RU" baseline="30000" dirty="0"/>
          </a:p>
        </p:txBody>
      </p:sp>
      <p:sp>
        <p:nvSpPr>
          <p:cNvPr id="90" name="TextBox 89"/>
          <p:cNvSpPr txBox="1"/>
          <p:nvPr/>
        </p:nvSpPr>
        <p:spPr>
          <a:xfrm>
            <a:off x="4432544" y="320368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3s</a:t>
            </a:r>
            <a:r>
              <a:rPr lang="en-US" baseline="30000" dirty="0" smtClean="0"/>
              <a:t>2</a:t>
            </a:r>
            <a:endParaRPr lang="ru-RU" baseline="30000" dirty="0"/>
          </a:p>
        </p:txBody>
      </p:sp>
      <p:sp>
        <p:nvSpPr>
          <p:cNvPr id="92" name="TextBox 91"/>
          <p:cNvSpPr txBox="1"/>
          <p:nvPr/>
        </p:nvSpPr>
        <p:spPr>
          <a:xfrm>
            <a:off x="2571736" y="357187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2p</a:t>
            </a:r>
            <a:r>
              <a:rPr lang="en-US" baseline="30000" dirty="0" smtClean="0"/>
              <a:t>6</a:t>
            </a:r>
            <a:endParaRPr lang="ru-RU" baseline="30000" dirty="0"/>
          </a:p>
        </p:txBody>
      </p:sp>
      <p:sp>
        <p:nvSpPr>
          <p:cNvPr id="93" name="TextBox 92"/>
          <p:cNvSpPr txBox="1"/>
          <p:nvPr/>
        </p:nvSpPr>
        <p:spPr>
          <a:xfrm>
            <a:off x="4929190" y="285749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3p</a:t>
            </a:r>
            <a:r>
              <a:rPr lang="ru-RU" baseline="30000" dirty="0" smtClean="0"/>
              <a:t>3</a:t>
            </a:r>
            <a:endParaRPr lang="ru-RU" baseline="30000" dirty="0"/>
          </a:p>
        </p:txBody>
      </p:sp>
      <p:sp>
        <p:nvSpPr>
          <p:cNvPr id="95" name="TextBox 94"/>
          <p:cNvSpPr txBox="1"/>
          <p:nvPr/>
        </p:nvSpPr>
        <p:spPr>
          <a:xfrm>
            <a:off x="2285984" y="514351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Степень окисления  в соединениях: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2285984" y="572396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Электронная  </a:t>
            </a:r>
            <a:r>
              <a:rPr lang="ru-RU" dirty="0" err="1" smtClean="0"/>
              <a:t>формула:__________________________</a:t>
            </a:r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5868144" y="393305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baseline="30000" dirty="0" smtClean="0">
                <a:solidFill>
                  <a:srgbClr val="FF0000"/>
                </a:solidFill>
              </a:rPr>
              <a:t>0</a:t>
            </a:r>
            <a:r>
              <a:rPr lang="ru-RU" b="1" dirty="0" smtClean="0">
                <a:solidFill>
                  <a:srgbClr val="FF0000"/>
                </a:solidFill>
              </a:rPr>
              <a:t> + 3е</a:t>
            </a:r>
            <a:r>
              <a:rPr lang="ru-RU" b="1" baseline="30000" dirty="0" smtClean="0">
                <a:solidFill>
                  <a:srgbClr val="FF0000"/>
                </a:solidFill>
              </a:rPr>
              <a:t>-</a:t>
            </a:r>
            <a:r>
              <a:rPr lang="ru-RU" b="1" dirty="0" smtClean="0">
                <a:solidFill>
                  <a:srgbClr val="FF0000"/>
                </a:solidFill>
              </a:rPr>
              <a:t>= Р</a:t>
            </a:r>
            <a:r>
              <a:rPr lang="ru-RU" b="1" baseline="30000" dirty="0" smtClean="0">
                <a:solidFill>
                  <a:srgbClr val="FF0000"/>
                </a:solidFill>
              </a:rPr>
              <a:t>-3</a:t>
            </a:r>
            <a:endParaRPr lang="ru-RU" b="1" baseline="30000" dirty="0">
              <a:solidFill>
                <a:srgbClr val="FF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868144" y="4221088"/>
            <a:ext cx="186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baseline="30000" dirty="0" smtClean="0">
                <a:solidFill>
                  <a:srgbClr val="FF0000"/>
                </a:solidFill>
              </a:rPr>
              <a:t>0</a:t>
            </a:r>
            <a:r>
              <a:rPr lang="ru-RU" b="1" dirty="0" smtClean="0">
                <a:solidFill>
                  <a:srgbClr val="FF0000"/>
                </a:solidFill>
              </a:rPr>
              <a:t>  - окислитель</a:t>
            </a:r>
            <a:endParaRPr lang="ru-RU" dirty="0"/>
          </a:p>
        </p:txBody>
      </p:sp>
      <p:sp>
        <p:nvSpPr>
          <p:cNvPr id="99" name="TextBox 98"/>
          <p:cNvSpPr txBox="1"/>
          <p:nvPr/>
        </p:nvSpPr>
        <p:spPr>
          <a:xfrm>
            <a:off x="1408208" y="436510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1s</a:t>
            </a:r>
            <a:r>
              <a:rPr lang="en-US" baseline="30000" dirty="0" smtClean="0"/>
              <a:t>2</a:t>
            </a:r>
            <a:endParaRPr lang="ru-RU" baseline="30000" dirty="0"/>
          </a:p>
        </p:txBody>
      </p:sp>
      <p:sp>
        <p:nvSpPr>
          <p:cNvPr id="100" name="TextBox 99"/>
          <p:cNvSpPr txBox="1"/>
          <p:nvPr/>
        </p:nvSpPr>
        <p:spPr>
          <a:xfrm>
            <a:off x="2152632" y="386715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2s</a:t>
            </a:r>
            <a:r>
              <a:rPr lang="en-US" baseline="30000" dirty="0" smtClean="0"/>
              <a:t>2</a:t>
            </a:r>
            <a:endParaRPr lang="ru-RU" baseline="30000" dirty="0"/>
          </a:p>
        </p:txBody>
      </p:sp>
      <p:sp>
        <p:nvSpPr>
          <p:cNvPr id="101" name="TextBox 100"/>
          <p:cNvSpPr txBox="1"/>
          <p:nvPr/>
        </p:nvSpPr>
        <p:spPr>
          <a:xfrm>
            <a:off x="2555776" y="357301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2p</a:t>
            </a:r>
            <a:r>
              <a:rPr lang="en-US" baseline="30000" dirty="0" smtClean="0"/>
              <a:t>6</a:t>
            </a:r>
            <a:endParaRPr lang="ru-RU" baseline="300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438648" y="322421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3s</a:t>
            </a:r>
            <a:r>
              <a:rPr lang="en-US" baseline="30000" dirty="0" smtClean="0"/>
              <a:t>2</a:t>
            </a:r>
            <a:endParaRPr lang="ru-RU" baseline="30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4932040" y="285293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ru-RU" dirty="0" smtClean="0"/>
              <a:t>3</a:t>
            </a:r>
            <a:r>
              <a:rPr lang="en-US" dirty="0" smtClean="0"/>
              <a:t>p</a:t>
            </a:r>
            <a:r>
              <a:rPr lang="ru-RU" baseline="30000" dirty="0" smtClean="0"/>
              <a:t>3</a:t>
            </a:r>
            <a:endParaRPr lang="ru-RU" baseline="30000" dirty="0"/>
          </a:p>
        </p:txBody>
      </p:sp>
      <p:sp>
        <p:nvSpPr>
          <p:cNvPr id="108" name="TextBox 107"/>
          <p:cNvSpPr txBox="1"/>
          <p:nvPr/>
        </p:nvSpPr>
        <p:spPr>
          <a:xfrm>
            <a:off x="5857884" y="5143512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-3; +3; +5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148064" y="4581128"/>
            <a:ext cx="3007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baseline="30000" dirty="0" smtClean="0">
                <a:solidFill>
                  <a:srgbClr val="FF0000"/>
                </a:solidFill>
              </a:rPr>
              <a:t>0</a:t>
            </a:r>
            <a:r>
              <a:rPr lang="ru-RU" b="1" dirty="0" smtClean="0">
                <a:solidFill>
                  <a:srgbClr val="FF0000"/>
                </a:solidFill>
              </a:rPr>
              <a:t> - 5е</a:t>
            </a:r>
            <a:r>
              <a:rPr lang="ru-RU" b="1" baseline="30000" dirty="0" smtClean="0">
                <a:solidFill>
                  <a:srgbClr val="FF0000"/>
                </a:solidFill>
              </a:rPr>
              <a:t>-</a:t>
            </a:r>
            <a:r>
              <a:rPr lang="ru-RU" b="1" dirty="0" smtClean="0">
                <a:solidFill>
                  <a:srgbClr val="FF0000"/>
                </a:solidFill>
              </a:rPr>
              <a:t>= Р</a:t>
            </a:r>
            <a:r>
              <a:rPr lang="ru-RU" b="1" baseline="30000" dirty="0" smtClean="0">
                <a:solidFill>
                  <a:srgbClr val="FF0000"/>
                </a:solidFill>
              </a:rPr>
              <a:t>+5</a:t>
            </a:r>
            <a:endParaRPr lang="ru-RU" b="1" baseline="30000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84168" y="4869160"/>
            <a:ext cx="2297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baseline="30000" dirty="0" smtClean="0">
                <a:solidFill>
                  <a:srgbClr val="FF0000"/>
                </a:solidFill>
              </a:rPr>
              <a:t>0</a:t>
            </a:r>
            <a:r>
              <a:rPr lang="ru-RU" b="1" dirty="0" smtClean="0">
                <a:solidFill>
                  <a:srgbClr val="FF0000"/>
                </a:solidFill>
              </a:rPr>
              <a:t>  - восстановитель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6444208" y="4581128"/>
            <a:ext cx="1359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baseline="30000" dirty="0" smtClean="0">
                <a:solidFill>
                  <a:srgbClr val="FF0000"/>
                </a:solidFill>
              </a:rPr>
              <a:t>0</a:t>
            </a:r>
            <a:r>
              <a:rPr lang="ru-RU" b="1" dirty="0" smtClean="0">
                <a:solidFill>
                  <a:srgbClr val="FF0000"/>
                </a:solidFill>
              </a:rPr>
              <a:t> - 3е</a:t>
            </a:r>
            <a:r>
              <a:rPr lang="ru-RU" b="1" baseline="30000" dirty="0" smtClean="0">
                <a:solidFill>
                  <a:srgbClr val="FF0000"/>
                </a:solidFill>
              </a:rPr>
              <a:t>-</a:t>
            </a:r>
            <a:r>
              <a:rPr lang="ru-RU" b="1" dirty="0" smtClean="0">
                <a:solidFill>
                  <a:srgbClr val="FF0000"/>
                </a:solidFill>
              </a:rPr>
              <a:t>= Р</a:t>
            </a:r>
            <a:r>
              <a:rPr lang="ru-RU" b="1" baseline="30000" dirty="0" smtClean="0">
                <a:solidFill>
                  <a:srgbClr val="FF0000"/>
                </a:solidFill>
              </a:rPr>
              <a:t>+3</a:t>
            </a:r>
            <a:endParaRPr lang="ru-RU" b="1" baseline="30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2040" y="0"/>
            <a:ext cx="4211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solidFill>
                  <a:srgbClr val="C00000"/>
                </a:solidFill>
              </a:rPr>
              <a:t>ХИМИЧЕСКАЯ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370346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Химический элемент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1242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04046E-6 L 0.36198 0.20393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0" y="1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500"/>
                            </p:stCondLst>
                            <p:childTnLst>
                              <p:par>
                                <p:cTn id="1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77 0.0037 L 0.32795 0.27653 " pathEditMode="relative" rAng="0" ptsTypes="AA">
                                      <p:cBhvr>
                                        <p:cTn id="168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500"/>
                            </p:stCondLst>
                            <p:childTnLst>
                              <p:par>
                                <p:cTn id="1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3.23699E-6 L 0.2724 0.31931 " pathEditMode="relative" rAng="0" ptsTypes="AA">
                                      <p:cBhvr>
                                        <p:cTn id="176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1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6500"/>
                            </p:stCondLst>
                            <p:childTnLst>
                              <p:par>
                                <p:cTn id="1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-0.0074 L 0.17239 0.37318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8500"/>
                            </p:stCondLst>
                            <p:childTnLst>
                              <p:par>
                                <p:cTn id="1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58382E-6 L 0.10643 0.42266 " pathEditMode="relative" rAng="0" ptsTypes="AA">
                                      <p:cBhvr>
                                        <p:cTn id="192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00" y="2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2" grpId="0"/>
      <p:bldP spid="93" grpId="0"/>
      <p:bldP spid="97" grpId="0"/>
      <p:bldP spid="98" grpId="0"/>
      <p:bldP spid="99" grpId="0"/>
      <p:bldP spid="99" grpId="1"/>
      <p:bldP spid="100" grpId="0"/>
      <p:bldP spid="100" grpId="1"/>
      <p:bldP spid="101" grpId="0"/>
      <p:bldP spid="101" grpId="1"/>
      <p:bldP spid="103" grpId="0"/>
      <p:bldP spid="103" grpId="1"/>
      <p:bldP spid="104" grpId="0"/>
      <p:bldP spid="108" grpId="0"/>
      <p:bldP spid="69" grpId="0"/>
      <p:bldP spid="70" grpId="0"/>
      <p:bldP spid="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9144000" cy="5746750"/>
          </a:xfrm>
        </p:spPr>
        <p:txBody>
          <a:bodyPr>
            <a:normAutofit/>
          </a:bodyPr>
          <a:lstStyle/>
          <a:p>
            <a:pPr marL="762000" indent="-762000" algn="ctr"/>
            <a:r>
              <a:rPr lang="ru-RU" altLang="ru-RU" sz="3200" b="1" i="1" dirty="0"/>
              <a:t>      </a:t>
            </a:r>
            <a:r>
              <a:rPr lang="ru-RU" altLang="ru-RU" sz="2700" b="1" i="1" dirty="0">
                <a:solidFill>
                  <a:schemeClr val="tx1"/>
                </a:solidFill>
              </a:rPr>
              <a:t>Взаимодействие с простыми веществами - </a:t>
            </a:r>
            <a:r>
              <a:rPr lang="ru-RU" altLang="ru-RU" sz="27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неметаллами. </a:t>
            </a:r>
            <a:r>
              <a:rPr lang="ru-RU" altLang="ru-RU" sz="2700" b="1" i="1" dirty="0">
                <a:solidFill>
                  <a:schemeClr val="tx1"/>
                </a:solidFill>
              </a:rPr>
              <a:t/>
            </a:r>
            <a:br>
              <a:rPr lang="ru-RU" altLang="ru-RU" sz="2700" b="1" i="1" dirty="0">
                <a:solidFill>
                  <a:schemeClr val="tx1"/>
                </a:solidFill>
              </a:rPr>
            </a:br>
            <a:r>
              <a:rPr lang="ru-RU" altLang="ru-RU" sz="2700" dirty="0">
                <a:solidFill>
                  <a:schemeClr val="tx1"/>
                </a:solidFill>
              </a:rPr>
              <a:t>Фосфор может реагировать со многими неметаллами: кислородом, серой, галогенами, с водородом фосфор не реагирует. В зависимости от того, находится фосфор в избытке или недостатке, образуются соединения фосфора (III) и (V) , например: </a:t>
            </a:r>
            <a:br>
              <a:rPr lang="ru-RU" altLang="ru-RU" sz="2700" dirty="0">
                <a:solidFill>
                  <a:schemeClr val="tx1"/>
                </a:solidFill>
              </a:rPr>
            </a:br>
            <a:r>
              <a:rPr lang="ru-RU" altLang="ru-RU" sz="3200" b="1" dirty="0"/>
              <a:t/>
            </a:r>
            <a:br>
              <a:rPr lang="ru-RU" altLang="ru-RU" sz="3200" b="1" dirty="0"/>
            </a:br>
            <a:r>
              <a:rPr lang="ru-RU" altLang="ru-RU" sz="3200" b="1" dirty="0"/>
              <a:t>2P + </a:t>
            </a:r>
            <a:r>
              <a:rPr lang="ru-RU" altLang="ru-RU" sz="3200" b="1" dirty="0" smtClean="0"/>
              <a:t>3С</a:t>
            </a:r>
            <a:r>
              <a:rPr lang="en-US" altLang="ru-RU" sz="3200" b="1" dirty="0" smtClean="0"/>
              <a:t>l</a:t>
            </a:r>
            <a:r>
              <a:rPr lang="ru-RU" altLang="ru-RU" sz="3200" b="1" baseline="-25000" dirty="0" smtClean="0"/>
              <a:t>2</a:t>
            </a:r>
            <a:r>
              <a:rPr lang="ru-RU" altLang="ru-RU" sz="3200" b="1" dirty="0" smtClean="0"/>
              <a:t> </a:t>
            </a:r>
            <a:r>
              <a:rPr lang="ru-RU" altLang="ru-RU" sz="3200" b="1" dirty="0"/>
              <a:t>= </a:t>
            </a:r>
            <a:r>
              <a:rPr lang="ru-RU" altLang="ru-RU" sz="3200" b="1" dirty="0" smtClean="0"/>
              <a:t>2P</a:t>
            </a:r>
            <a:r>
              <a:rPr lang="en-US" altLang="ru-RU" sz="3200" b="1" dirty="0" smtClean="0"/>
              <a:t>Cl</a:t>
            </a:r>
            <a:r>
              <a:rPr lang="ru-RU" altLang="ru-RU" sz="3200" b="1" baseline="-25000" dirty="0" smtClean="0"/>
              <a:t>3   </a:t>
            </a:r>
            <a:r>
              <a:rPr lang="ru-RU" altLang="ru-RU" sz="3200" dirty="0"/>
              <a:t>или </a:t>
            </a:r>
            <a:r>
              <a:rPr lang="ru-RU" altLang="ru-RU" sz="3200" b="1" dirty="0"/>
              <a:t>2P + </a:t>
            </a:r>
            <a:r>
              <a:rPr lang="ru-RU" altLang="ru-RU" sz="3200" b="1" dirty="0" smtClean="0"/>
              <a:t>5</a:t>
            </a:r>
            <a:r>
              <a:rPr lang="en-US" altLang="ru-RU" sz="3200" b="1" dirty="0" smtClean="0"/>
              <a:t>Cl</a:t>
            </a:r>
            <a:r>
              <a:rPr lang="ru-RU" altLang="ru-RU" sz="3200" b="1" baseline="-25000" dirty="0" smtClean="0"/>
              <a:t>2</a:t>
            </a:r>
            <a:r>
              <a:rPr lang="ru-RU" altLang="ru-RU" sz="3200" b="1" dirty="0" smtClean="0"/>
              <a:t> </a:t>
            </a:r>
            <a:r>
              <a:rPr lang="ru-RU" altLang="ru-RU" sz="3200" b="1" dirty="0"/>
              <a:t>= </a:t>
            </a:r>
            <a:r>
              <a:rPr lang="ru-RU" altLang="ru-RU" sz="3200" b="1" dirty="0" smtClean="0"/>
              <a:t>2P</a:t>
            </a:r>
            <a:r>
              <a:rPr lang="en-US" altLang="ru-RU" sz="3200" b="1" dirty="0" smtClean="0"/>
              <a:t>Cl</a:t>
            </a:r>
            <a:r>
              <a:rPr lang="ru-RU" altLang="ru-RU" sz="3200" b="1" baseline="-25000" dirty="0" smtClean="0"/>
              <a:t>5</a:t>
            </a:r>
            <a:r>
              <a:rPr lang="ru-RU" altLang="ru-RU" sz="3200" b="1" baseline="-25000" dirty="0"/>
              <a:t/>
            </a:r>
            <a:br>
              <a:rPr lang="ru-RU" altLang="ru-RU" sz="3200" b="1" baseline="-25000" dirty="0"/>
            </a:br>
            <a:r>
              <a:rPr lang="ru-RU" altLang="ru-RU" sz="3200" b="1" baseline="-25000" dirty="0"/>
              <a:t/>
            </a:r>
            <a:br>
              <a:rPr lang="ru-RU" altLang="ru-RU" sz="3200" b="1" baseline="-25000" dirty="0"/>
            </a:br>
            <a:r>
              <a:rPr lang="ru-RU" altLang="ru-RU" sz="3200" b="1" baseline="-25000" dirty="0"/>
              <a:t> </a:t>
            </a:r>
            <a:r>
              <a:rPr lang="ru-RU" altLang="ru-RU" sz="3200" b="1" dirty="0"/>
              <a:t>4P + 5О</a:t>
            </a:r>
            <a:r>
              <a:rPr lang="ru-RU" altLang="ru-RU" sz="3200" b="1" baseline="-25000" dirty="0"/>
              <a:t>2</a:t>
            </a:r>
            <a:r>
              <a:rPr lang="ru-RU" altLang="ru-RU" sz="3200" b="1" dirty="0"/>
              <a:t> = 2P</a:t>
            </a:r>
            <a:r>
              <a:rPr lang="ru-RU" altLang="ru-RU" sz="3200" b="1" baseline="-25000" dirty="0"/>
              <a:t>2</a:t>
            </a:r>
            <a:r>
              <a:rPr lang="ru-RU" altLang="ru-RU" sz="3200" b="1" dirty="0"/>
              <a:t>О</a:t>
            </a:r>
            <a:r>
              <a:rPr lang="ru-RU" altLang="ru-RU" sz="3200" b="1" baseline="-25000" dirty="0"/>
              <a:t>5</a:t>
            </a:r>
          </a:p>
        </p:txBody>
      </p:sp>
      <p:sp>
        <p:nvSpPr>
          <p:cNvPr id="34821" name="AutoShape 5">
            <a:hlinkClick r:id="rId2" action="ppaction://program" highlightClick="1"/>
          </p:cNvPr>
          <p:cNvSpPr>
            <a:spLocks noChangeArrowheads="1"/>
          </p:cNvSpPr>
          <p:nvPr/>
        </p:nvSpPr>
        <p:spPr bwMode="auto">
          <a:xfrm>
            <a:off x="7164288" y="5949950"/>
            <a:ext cx="1655763" cy="647700"/>
          </a:xfrm>
          <a:prstGeom prst="actionButtonBlank">
            <a:avLst/>
          </a:prstGeom>
          <a:solidFill>
            <a:srgbClr val="FC85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0" u="none" dirty="0">
                <a:hlinkClick r:id="rId3" action="ppaction://hlinkfile"/>
              </a:rPr>
              <a:t>Видео</a:t>
            </a:r>
            <a:r>
              <a:rPr lang="ru-RU" altLang="ru-RU" sz="2400" b="0" u="none" dirty="0"/>
              <a:t> </a:t>
            </a:r>
          </a:p>
        </p:txBody>
      </p:sp>
      <p:sp>
        <p:nvSpPr>
          <p:cNvPr id="34822" name="AutoShape 6">
            <a:hlinkClick r:id="rId4" action="ppaction://hlinkfile" highlightClick="1"/>
          </p:cNvPr>
          <p:cNvSpPr>
            <a:spLocks noChangeArrowheads="1"/>
          </p:cNvSpPr>
          <p:nvPr/>
        </p:nvSpPr>
        <p:spPr bwMode="auto">
          <a:xfrm>
            <a:off x="5292080" y="5948796"/>
            <a:ext cx="1655762" cy="647700"/>
          </a:xfrm>
          <a:prstGeom prst="actionButtonBlank">
            <a:avLst/>
          </a:prstGeom>
          <a:solidFill>
            <a:srgbClr val="FC85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0" u="none" dirty="0">
                <a:hlinkClick r:id="rId5" action="ppaction://hlinkfile"/>
              </a:rPr>
              <a:t>Видео</a:t>
            </a:r>
            <a:r>
              <a:rPr lang="ru-RU" altLang="ru-RU" sz="2400" b="0" u="none" dirty="0"/>
              <a:t> </a:t>
            </a:r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251520" y="27998"/>
            <a:ext cx="8448675" cy="94297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48000E"/>
                  </a:outerShdw>
                </a:effectLst>
                <a:latin typeface="Times New Roman"/>
                <a:cs typeface="Times New Roman"/>
              </a:rPr>
              <a:t>Химические свойства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EC580-D575-4D7C-902C-B8D467AEC6B6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9619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3394075" cy="1027113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Цели урока:</a:t>
            </a:r>
            <a:r>
              <a:rPr lang="ru-RU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altLang="ru-RU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800" dirty="0" smtClean="0"/>
              <a:t>Создать образ фосфора как  химического элемента и простого вещества, </a:t>
            </a:r>
            <a:r>
              <a:rPr lang="ru-RU" sz="2800" dirty="0" smtClean="0"/>
              <a:t>а </a:t>
            </a:r>
            <a:r>
              <a:rPr lang="ru-RU" sz="2800" dirty="0"/>
              <a:t>также показать многообразие образуемых данным элементом (фосфором) соединений и их практическую значимость</a:t>
            </a:r>
            <a:r>
              <a:rPr lang="ru-RU" sz="2800" dirty="0" smtClean="0"/>
              <a:t>;</a:t>
            </a:r>
            <a:endParaRPr lang="ru-RU" altLang="ru-RU" sz="28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повторить зависимость свойств вещества от его состава и строения;  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повторить </a:t>
            </a:r>
            <a:r>
              <a:rPr lang="ru-RU" sz="2800" dirty="0"/>
              <a:t>и закрепить понятие </a:t>
            </a:r>
            <a:r>
              <a:rPr lang="ru-RU" sz="2800" dirty="0" smtClean="0"/>
              <a:t>аллотропии;</a:t>
            </a:r>
            <a:endParaRPr lang="ru-RU" altLang="ru-RU" sz="2800" dirty="0" smtClean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A254-AE3F-4D51-96CF-F905E76A1E8C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6054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178550"/>
          </a:xfrm>
        </p:spPr>
        <p:txBody>
          <a:bodyPr/>
          <a:lstStyle/>
          <a:p>
            <a:pPr marL="838200" indent="-838200"/>
            <a:r>
              <a:rPr lang="ru-RU" altLang="ru-RU" sz="2800" b="1" i="1" dirty="0" smtClean="0">
                <a:solidFill>
                  <a:schemeClr val="tx1"/>
                </a:solidFill>
              </a:rPr>
              <a:t>Взаимодействие </a:t>
            </a:r>
            <a:r>
              <a:rPr lang="ru-RU" altLang="ru-RU" sz="2800" b="1" i="1" dirty="0">
                <a:solidFill>
                  <a:schemeClr val="tx1"/>
                </a:solidFill>
              </a:rPr>
              <a:t>с </a:t>
            </a:r>
            <a:r>
              <a:rPr lang="ru-RU" alt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металлами</a:t>
            </a:r>
            <a:r>
              <a:rPr lang="ru-RU" altLang="ru-RU" sz="2800" b="1" i="1" dirty="0">
                <a:solidFill>
                  <a:schemeClr val="tx1"/>
                </a:solidFill>
              </a:rPr>
              <a:t>. </a:t>
            </a:r>
            <a:r>
              <a:rPr lang="ru-RU" altLang="ru-RU" sz="2800" dirty="0">
                <a:solidFill>
                  <a:schemeClr val="tx1"/>
                </a:solidFill>
              </a:rPr>
              <a:t>При </a:t>
            </a:r>
            <a:r>
              <a:rPr lang="ru-RU" altLang="ru-RU" sz="2800" dirty="0" smtClean="0">
                <a:solidFill>
                  <a:schemeClr val="tx1"/>
                </a:solidFill>
              </a:rPr>
              <a:t>нагревании фосфора </a:t>
            </a:r>
            <a:r>
              <a:rPr lang="ru-RU" altLang="ru-RU" sz="2800" dirty="0">
                <a:solidFill>
                  <a:schemeClr val="tx1"/>
                </a:solidFill>
              </a:rPr>
              <a:t>с металлами образуются</a:t>
            </a:r>
            <a:r>
              <a:rPr lang="ru-RU" altLang="ru-RU" sz="2800" b="1" dirty="0">
                <a:solidFill>
                  <a:schemeClr val="tx1"/>
                </a:solidFill>
              </a:rPr>
              <a:t> </a:t>
            </a:r>
            <a:r>
              <a:rPr lang="ru-RU" altLang="ru-RU" sz="2800" b="1" i="1" dirty="0">
                <a:solidFill>
                  <a:schemeClr val="tx1"/>
                </a:solidFill>
              </a:rPr>
              <a:t>фосфиды</a:t>
            </a:r>
            <a:r>
              <a:rPr lang="ru-RU" altLang="ru-RU" sz="2800" b="1" dirty="0">
                <a:solidFill>
                  <a:schemeClr val="tx1"/>
                </a:solidFill>
              </a:rPr>
              <a:t>: </a:t>
            </a:r>
            <a:br>
              <a:rPr lang="ru-RU" altLang="ru-RU" sz="2800" b="1" dirty="0">
                <a:solidFill>
                  <a:schemeClr val="tx1"/>
                </a:solidFill>
              </a:rPr>
            </a:br>
            <a:r>
              <a:rPr lang="ru-RU" altLang="ru-RU" sz="2800" b="1" dirty="0">
                <a:solidFill>
                  <a:schemeClr val="tx1"/>
                </a:solidFill>
              </a:rPr>
              <a:t>3Mg + 2P = Mg</a:t>
            </a:r>
            <a:r>
              <a:rPr lang="ru-RU" altLang="ru-RU" sz="2800" b="1" baseline="-25000" dirty="0">
                <a:solidFill>
                  <a:schemeClr val="tx1"/>
                </a:solidFill>
              </a:rPr>
              <a:t>3</a:t>
            </a:r>
            <a:r>
              <a:rPr lang="ru-RU" altLang="ru-RU" sz="2800" b="1" dirty="0">
                <a:solidFill>
                  <a:schemeClr val="tx1"/>
                </a:solidFill>
              </a:rPr>
              <a:t>P</a:t>
            </a:r>
            <a:r>
              <a:rPr lang="ru-RU" altLang="ru-RU" sz="2800" b="1" baseline="-25000" dirty="0">
                <a:solidFill>
                  <a:schemeClr val="tx1"/>
                </a:solidFill>
              </a:rPr>
              <a:t>2</a:t>
            </a:r>
            <a:r>
              <a:rPr lang="ru-RU" altLang="ru-RU" sz="2800" b="1" dirty="0">
                <a:solidFill>
                  <a:schemeClr val="tx1"/>
                </a:solidFill>
              </a:rPr>
              <a:t>	</a:t>
            </a:r>
            <a:r>
              <a:rPr lang="ru-RU" altLang="ru-RU" sz="2800" b="1" dirty="0" smtClean="0">
                <a:solidFill>
                  <a:schemeClr val="tx1"/>
                </a:solidFill>
              </a:rPr>
              <a:t/>
            </a:r>
            <a:br>
              <a:rPr lang="ru-RU" altLang="ru-RU" sz="2800" b="1" dirty="0" smtClean="0">
                <a:solidFill>
                  <a:schemeClr val="tx1"/>
                </a:solidFill>
              </a:rPr>
            </a:br>
            <a:r>
              <a:rPr lang="ru-RU" altLang="ru-RU" sz="2800" b="1" dirty="0">
                <a:solidFill>
                  <a:schemeClr val="tx1"/>
                </a:solidFill>
              </a:rPr>
              <a:t/>
            </a:r>
            <a:br>
              <a:rPr lang="ru-RU" altLang="ru-RU" sz="2800" b="1" dirty="0">
                <a:solidFill>
                  <a:schemeClr val="tx1"/>
                </a:solidFill>
              </a:rPr>
            </a:br>
            <a:r>
              <a:rPr lang="ru-RU" altLang="ru-RU" sz="2800" dirty="0" smtClean="0">
                <a:solidFill>
                  <a:schemeClr val="tx1"/>
                </a:solidFill>
              </a:rPr>
              <a:t>Фосфиды </a:t>
            </a:r>
            <a:r>
              <a:rPr lang="ru-RU" altLang="ru-RU" sz="2800" dirty="0">
                <a:solidFill>
                  <a:schemeClr val="tx1"/>
                </a:solidFill>
              </a:rPr>
              <a:t>некоторых металлов могут разлагаться водой с образованием газообразного</a:t>
            </a:r>
            <a:r>
              <a:rPr lang="ru-RU" altLang="ru-RU" sz="2800" b="1" dirty="0">
                <a:solidFill>
                  <a:schemeClr val="tx1"/>
                </a:solidFill>
              </a:rPr>
              <a:t> </a:t>
            </a:r>
            <a:r>
              <a:rPr lang="ru-RU" altLang="ru-RU" sz="2800" b="1" i="1" dirty="0" err="1">
                <a:solidFill>
                  <a:schemeClr val="tx1"/>
                </a:solidFill>
              </a:rPr>
              <a:t>фосфина</a:t>
            </a:r>
            <a:r>
              <a:rPr lang="ru-RU" altLang="ru-RU" sz="2800" b="1" dirty="0">
                <a:solidFill>
                  <a:schemeClr val="tx1"/>
                </a:solidFill>
              </a:rPr>
              <a:t> 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PH</a:t>
            </a:r>
            <a:r>
              <a:rPr lang="ru-RU" altLang="ru-RU" sz="2800" b="1" baseline="-25000" dirty="0" smtClean="0">
                <a:solidFill>
                  <a:schemeClr val="tx1"/>
                </a:solidFill>
              </a:rPr>
              <a:t>3</a:t>
            </a:r>
            <a:r>
              <a:rPr lang="ru-RU" altLang="ru-RU" sz="2800" b="1" dirty="0">
                <a:solidFill>
                  <a:schemeClr val="tx1"/>
                </a:solidFill>
              </a:rPr>
              <a:t>: </a:t>
            </a:r>
            <a:br>
              <a:rPr lang="ru-RU" altLang="ru-RU" sz="2800" b="1" dirty="0">
                <a:solidFill>
                  <a:schemeClr val="tx1"/>
                </a:solidFill>
              </a:rPr>
            </a:br>
            <a:r>
              <a:rPr lang="ru-RU" altLang="ru-RU" sz="2800" b="1" dirty="0">
                <a:solidFill>
                  <a:schemeClr val="tx1"/>
                </a:solidFill>
              </a:rPr>
              <a:t>Mg</a:t>
            </a:r>
            <a:r>
              <a:rPr lang="ru-RU" altLang="ru-RU" sz="2800" b="1" baseline="-25000" dirty="0">
                <a:solidFill>
                  <a:schemeClr val="tx1"/>
                </a:solidFill>
              </a:rPr>
              <a:t>3</a:t>
            </a:r>
            <a:r>
              <a:rPr lang="ru-RU" altLang="ru-RU" sz="2800" b="1" dirty="0">
                <a:solidFill>
                  <a:schemeClr val="tx1"/>
                </a:solidFill>
              </a:rPr>
              <a:t>P</a:t>
            </a:r>
            <a:r>
              <a:rPr lang="ru-RU" altLang="ru-RU" sz="2800" b="1" baseline="-25000" dirty="0">
                <a:solidFill>
                  <a:schemeClr val="tx1"/>
                </a:solidFill>
              </a:rPr>
              <a:t>2</a:t>
            </a:r>
            <a:r>
              <a:rPr lang="ru-RU" altLang="ru-RU" sz="2800" b="1" dirty="0">
                <a:solidFill>
                  <a:schemeClr val="tx1"/>
                </a:solidFill>
              </a:rPr>
              <a:t> + 6H</a:t>
            </a:r>
            <a:r>
              <a:rPr lang="ru-RU" altLang="ru-RU" sz="2800" b="1" baseline="-25000" dirty="0">
                <a:solidFill>
                  <a:schemeClr val="tx1"/>
                </a:solidFill>
              </a:rPr>
              <a:t>2</a:t>
            </a:r>
            <a:r>
              <a:rPr lang="ru-RU" altLang="ru-RU" sz="2800" b="1" dirty="0">
                <a:solidFill>
                  <a:schemeClr val="tx1"/>
                </a:solidFill>
              </a:rPr>
              <a:t>O = 3Mg(OH)</a:t>
            </a:r>
            <a:r>
              <a:rPr lang="ru-RU" altLang="ru-RU" sz="2800" b="1" baseline="-25000" dirty="0">
                <a:solidFill>
                  <a:schemeClr val="tx1"/>
                </a:solidFill>
              </a:rPr>
              <a:t>2</a:t>
            </a:r>
            <a:r>
              <a:rPr lang="ru-RU" altLang="ru-RU" sz="2800" b="1" dirty="0">
                <a:solidFill>
                  <a:schemeClr val="tx1"/>
                </a:solidFill>
              </a:rPr>
              <a:t> +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2PH</a:t>
            </a:r>
            <a:r>
              <a:rPr lang="ru-RU" altLang="ru-RU" sz="2800" b="1" baseline="-25000" dirty="0" smtClean="0">
                <a:solidFill>
                  <a:schemeClr val="tx1"/>
                </a:solidFill>
              </a:rPr>
              <a:t>3</a:t>
            </a:r>
            <a:br>
              <a:rPr lang="ru-RU" altLang="ru-RU" sz="2800" b="1" baseline="-25000" dirty="0" smtClean="0">
                <a:solidFill>
                  <a:schemeClr val="tx1"/>
                </a:solidFill>
              </a:rPr>
            </a:br>
            <a:r>
              <a:rPr lang="ru-RU" altLang="ru-RU" sz="2800" b="1" dirty="0">
                <a:solidFill>
                  <a:schemeClr val="tx1"/>
                </a:solidFill>
              </a:rPr>
              <a:t>Mg</a:t>
            </a:r>
            <a:r>
              <a:rPr lang="ru-RU" altLang="ru-RU" sz="2800" b="1" baseline="-25000" dirty="0">
                <a:solidFill>
                  <a:schemeClr val="tx1"/>
                </a:solidFill>
              </a:rPr>
              <a:t>3</a:t>
            </a:r>
            <a:r>
              <a:rPr lang="ru-RU" altLang="ru-RU" sz="2800" b="1" dirty="0">
                <a:solidFill>
                  <a:schemeClr val="tx1"/>
                </a:solidFill>
              </a:rPr>
              <a:t>P</a:t>
            </a:r>
            <a:r>
              <a:rPr lang="ru-RU" altLang="ru-RU" sz="2800" b="1" baseline="-25000" dirty="0">
                <a:solidFill>
                  <a:schemeClr val="tx1"/>
                </a:solidFill>
              </a:rPr>
              <a:t>2</a:t>
            </a:r>
            <a:r>
              <a:rPr lang="ru-RU" altLang="ru-RU" sz="2800" b="1" dirty="0">
                <a:solidFill>
                  <a:schemeClr val="tx1"/>
                </a:solidFill>
              </a:rPr>
              <a:t> +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6H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Cl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800" b="1" dirty="0">
                <a:solidFill>
                  <a:schemeClr val="tx1"/>
                </a:solidFill>
              </a:rPr>
              <a:t>=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3Mg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Cl</a:t>
            </a:r>
            <a:r>
              <a:rPr lang="ru-RU" altLang="ru-RU" sz="2800" b="1" baseline="-25000" dirty="0" smtClean="0">
                <a:solidFill>
                  <a:schemeClr val="tx1"/>
                </a:solidFill>
              </a:rPr>
              <a:t>2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800" b="1" dirty="0">
                <a:solidFill>
                  <a:schemeClr val="tx1"/>
                </a:solidFill>
              </a:rPr>
              <a:t>+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2PH</a:t>
            </a:r>
            <a:r>
              <a:rPr lang="ru-RU" altLang="ru-RU" sz="2800" b="1" baseline="-25000" dirty="0" smtClean="0">
                <a:solidFill>
                  <a:schemeClr val="tx1"/>
                </a:solidFill>
              </a:rPr>
              <a:t>3</a:t>
            </a:r>
            <a:endParaRPr lang="ru-RU" altLang="ru-RU" sz="2800" dirty="0">
              <a:solidFill>
                <a:schemeClr val="tx1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35165-51D1-46C3-8E38-F5C349DFB877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5354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341438"/>
            <a:ext cx="8229600" cy="5314950"/>
          </a:xfrm>
        </p:spPr>
        <p:txBody>
          <a:bodyPr/>
          <a:lstStyle/>
          <a:p>
            <a:r>
              <a:rPr lang="ru-RU" altLang="ru-RU" sz="2800" dirty="0"/>
              <a:t>Фосфор в промышленности получают из фосфата кальция </a:t>
            </a:r>
            <a:r>
              <a:rPr lang="ru-RU" altLang="ru-RU" sz="2800" b="1" dirty="0"/>
              <a:t>Ca</a:t>
            </a:r>
            <a:r>
              <a:rPr lang="ru-RU" altLang="ru-RU" sz="2800" b="1" baseline="-25000" dirty="0"/>
              <a:t>3</a:t>
            </a:r>
            <a:r>
              <a:rPr lang="ru-RU" altLang="ru-RU" sz="2800" b="1" dirty="0"/>
              <a:t>(PO</a:t>
            </a:r>
            <a:r>
              <a:rPr lang="ru-RU" altLang="ru-RU" sz="2800" b="1" baseline="-25000" dirty="0"/>
              <a:t>4</a:t>
            </a:r>
            <a:r>
              <a:rPr lang="ru-RU" altLang="ru-RU" sz="2800" b="1" dirty="0"/>
              <a:t>)</a:t>
            </a:r>
            <a:r>
              <a:rPr lang="ru-RU" altLang="ru-RU" sz="2800" b="1" baseline="-25000" dirty="0"/>
              <a:t>2</a:t>
            </a:r>
            <a:r>
              <a:rPr lang="ru-RU" altLang="ru-RU" sz="2800" dirty="0"/>
              <a:t>, который выделяют из фосфоритов и </a:t>
            </a:r>
            <a:r>
              <a:rPr lang="ru-RU" altLang="ru-RU" sz="2800" dirty="0" err="1"/>
              <a:t>фторапатитов</a:t>
            </a:r>
            <a:r>
              <a:rPr lang="ru-RU" altLang="ru-RU" sz="2800" dirty="0"/>
              <a:t>. Метод получения основан на реакции восстановления </a:t>
            </a:r>
            <a:r>
              <a:rPr lang="ru-RU" altLang="ru-RU" sz="2800" b="1" dirty="0"/>
              <a:t>Ca</a:t>
            </a:r>
            <a:r>
              <a:rPr lang="ru-RU" altLang="ru-RU" sz="2800" b="1" baseline="-25000" dirty="0"/>
              <a:t>3</a:t>
            </a:r>
            <a:r>
              <a:rPr lang="ru-RU" altLang="ru-RU" sz="2800" b="1" dirty="0"/>
              <a:t>(PO</a:t>
            </a:r>
            <a:r>
              <a:rPr lang="ru-RU" altLang="ru-RU" sz="2800" b="1" baseline="-25000" dirty="0"/>
              <a:t>4</a:t>
            </a:r>
            <a:r>
              <a:rPr lang="ru-RU" altLang="ru-RU" sz="2800" b="1" dirty="0"/>
              <a:t>)</a:t>
            </a:r>
            <a:r>
              <a:rPr lang="ru-RU" altLang="ru-RU" sz="2800" b="1" baseline="-25000" dirty="0"/>
              <a:t>2</a:t>
            </a:r>
            <a:r>
              <a:rPr lang="ru-RU" altLang="ru-RU" sz="2800" dirty="0"/>
              <a:t> до фосфора. </a:t>
            </a:r>
            <a:br>
              <a:rPr lang="ru-RU" altLang="ru-RU" sz="2800" dirty="0"/>
            </a:br>
            <a:r>
              <a:rPr lang="ru-RU" altLang="ru-RU" sz="2800" dirty="0"/>
              <a:t>В качестве восстановителя используют кокс (углерод) . Для связывания соединений кальция добавляют кварцевый песок </a:t>
            </a:r>
            <a:r>
              <a:rPr lang="ru-RU" altLang="ru-RU" sz="2800" b="1" dirty="0"/>
              <a:t>SiO</a:t>
            </a:r>
            <a:r>
              <a:rPr lang="ru-RU" altLang="ru-RU" sz="2800" b="1" baseline="-25000" dirty="0"/>
              <a:t>2</a:t>
            </a:r>
            <a:r>
              <a:rPr lang="ru-RU" altLang="ru-RU" sz="2800" dirty="0"/>
              <a:t>. Реакция протекает по уравнению: </a:t>
            </a:r>
            <a:br>
              <a:rPr lang="ru-RU" altLang="ru-RU" sz="2800" dirty="0"/>
            </a:b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en-US" alt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2Ca</a:t>
            </a:r>
            <a:r>
              <a:rPr lang="en-US" altLang="ru-RU" sz="2800" b="1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(PO</a:t>
            </a:r>
            <a:r>
              <a:rPr lang="en-US" altLang="ru-RU" sz="2800" b="1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r>
              <a:rPr lang="en-US" altLang="ru-RU" sz="2800" b="1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+ 6SiO</a:t>
            </a:r>
            <a:r>
              <a:rPr lang="en-US" altLang="ru-RU" sz="2800" b="1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+ 10C = 6CaSiO</a:t>
            </a:r>
            <a:r>
              <a:rPr lang="en-US" altLang="ru-RU" sz="2800" b="1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+ </a:t>
            </a:r>
            <a:r>
              <a:rPr lang="ru-RU" alt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 +</a:t>
            </a:r>
            <a:r>
              <a:rPr lang="ru-RU" alt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alt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</a:t>
            </a:r>
            <a:endParaRPr lang="ru-RU" altLang="ru-RU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013" name="WordArt 5"/>
          <p:cNvSpPr>
            <a:spLocks noChangeArrowheads="1" noChangeShapeType="1" noTextEdit="1"/>
          </p:cNvSpPr>
          <p:nvPr/>
        </p:nvSpPr>
        <p:spPr bwMode="auto">
          <a:xfrm>
            <a:off x="1403350" y="115888"/>
            <a:ext cx="6553200" cy="1150937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48000E"/>
                  </a:outerShdw>
                </a:effectLst>
                <a:latin typeface="Times New Roman"/>
                <a:cs typeface="Times New Roman"/>
              </a:rPr>
              <a:t>Получение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D4F4-1D3C-47AD-BABC-D4E7C49C6377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2735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WordArt 5"/>
          <p:cNvSpPr>
            <a:spLocks noChangeArrowheads="1" noChangeShapeType="1" noTextEdit="1"/>
          </p:cNvSpPr>
          <p:nvPr/>
        </p:nvSpPr>
        <p:spPr bwMode="auto">
          <a:xfrm>
            <a:off x="-69074" y="80352"/>
            <a:ext cx="6553200" cy="1150937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48000E"/>
                  </a:outerShdw>
                </a:effectLst>
                <a:latin typeface="Times New Roman"/>
                <a:cs typeface="Times New Roman"/>
              </a:rPr>
              <a:t>Применение</a:t>
            </a: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228600" y="2276872"/>
            <a:ext cx="8915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b="0" u="none" dirty="0"/>
              <a:t>В военных целях</a:t>
            </a:r>
          </a:p>
          <a:p>
            <a:r>
              <a:rPr lang="ru-RU" altLang="ru-RU" b="0" u="none" dirty="0"/>
              <a:t>Спичечное производство</a:t>
            </a:r>
          </a:p>
          <a:p>
            <a:r>
              <a:rPr lang="ru-RU" altLang="ru-RU" b="0" u="none" dirty="0"/>
              <a:t>Взрывчатые вещества</a:t>
            </a:r>
          </a:p>
          <a:p>
            <a:r>
              <a:rPr lang="ru-RU" altLang="ru-RU" b="0" u="none" dirty="0"/>
              <a:t>Фосфорные удобрения</a:t>
            </a:r>
          </a:p>
          <a:p>
            <a:r>
              <a:rPr lang="ru-RU" altLang="ru-RU" b="0" u="none" dirty="0"/>
              <a:t>Моющие средства</a:t>
            </a:r>
          </a:p>
          <a:p>
            <a:r>
              <a:rPr lang="ru-RU" altLang="ru-RU" b="0" u="none" dirty="0"/>
              <a:t>Пищевые добавки (</a:t>
            </a:r>
            <a:r>
              <a:rPr lang="ru-RU" altLang="ru-RU" b="0" u="none" dirty="0" err="1"/>
              <a:t>БАДы</a:t>
            </a:r>
            <a:r>
              <a:rPr lang="ru-RU" altLang="ru-RU" b="0" u="none" dirty="0"/>
              <a:t>)</a:t>
            </a:r>
          </a:p>
        </p:txBody>
      </p:sp>
      <p:pic>
        <p:nvPicPr>
          <p:cNvPr id="4813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789363"/>
            <a:ext cx="29527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56176" y="332656"/>
            <a:ext cx="280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rgbClr val="C00000"/>
                </a:solidFill>
              </a:rPr>
              <a:t>ПРАКТИЧЕСКАЯ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F63B6-7007-462C-A8CD-5C23A2DB5FB8}" type="datetime1">
              <a:rPr lang="ru-RU" smtClean="0"/>
              <a:t>19.02.2014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22</a:t>
            </a:fld>
            <a:endParaRPr lang="ru-RU"/>
          </a:p>
        </p:txBody>
      </p:sp>
      <p:pic>
        <p:nvPicPr>
          <p:cNvPr id="2050" name="Picture 2" descr="http://meganauka.com/uploads/posts/2010-03/thumbs/1268041245_964f16cd6b730db9d72324a6d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509" y="1393030"/>
            <a:ext cx="2952750" cy="191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ermagrobiznes.ru/images/superfosf_dvoino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769" y="3284984"/>
            <a:ext cx="2904231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go2.imgsmail.ru/imgpreview?key=http%3A//www.academs.ru/data/trade/410.png&amp;mb=imgdb_preview_58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2310"/>
            <a:ext cx="3995936" cy="535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ainfo.ru/anti/img/1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056" y="1502310"/>
            <a:ext cx="3370713" cy="535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4208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6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КОНТРОЛЬНАЯ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1. Какую степень окисления проявляет фосфор в соединениях?</a:t>
            </a:r>
          </a:p>
          <a:p>
            <a:pPr marL="0" indent="0">
              <a:buNone/>
            </a:pPr>
            <a:r>
              <a:rPr lang="ru-RU" dirty="0" smtClean="0"/>
              <a:t>2. Кто открыл фосфор? В каком году?</a:t>
            </a:r>
          </a:p>
          <a:p>
            <a:pPr marL="0" indent="0">
              <a:buNone/>
            </a:pPr>
            <a:r>
              <a:rPr lang="ru-RU" dirty="0" smtClean="0"/>
              <a:t>3. Сколько аллотропных модификаций у атома фосфора?</a:t>
            </a:r>
          </a:p>
          <a:p>
            <a:pPr marL="0" indent="0">
              <a:buNone/>
            </a:pPr>
            <a:r>
              <a:rPr lang="ru-RU" dirty="0" smtClean="0"/>
              <a:t>4. В чем ошибся Артур </a:t>
            </a:r>
            <a:r>
              <a:rPr lang="ru-RU" dirty="0" err="1" smtClean="0"/>
              <a:t>Конан</a:t>
            </a:r>
            <a:r>
              <a:rPr lang="ru-RU" dirty="0" smtClean="0"/>
              <a:t>-Дойл?</a:t>
            </a:r>
            <a:endParaRPr lang="en-US" dirty="0" smtClean="0"/>
          </a:p>
          <a:p>
            <a:pPr marL="0" indent="0" algn="r">
              <a:buNone/>
            </a:pPr>
            <a:r>
              <a:rPr lang="ru-RU" dirty="0" smtClean="0">
                <a:solidFill>
                  <a:schemeClr val="tx2"/>
                </a:solidFill>
              </a:rPr>
              <a:t>Писатель ошибся в том, что можно намазать собаку белым фосфором. Мы выяснили, что он самовоспламеняется на воздухе.</a:t>
            </a:r>
          </a:p>
          <a:p>
            <a:pPr marL="0" indent="0">
              <a:buNone/>
            </a:pPr>
            <a:r>
              <a:rPr lang="ru-RU" dirty="0" smtClean="0"/>
              <a:t>5. Три аллотропные модификации </a:t>
            </a:r>
            <a:r>
              <a:rPr lang="ru-RU" u="sng" dirty="0" smtClean="0"/>
              <a:t>выстройте</a:t>
            </a:r>
            <a:r>
              <a:rPr lang="ru-RU" dirty="0" smtClean="0"/>
              <a:t> в порядке возрастания химических свойств:…</a:t>
            </a:r>
          </a:p>
          <a:p>
            <a:pPr marL="0" indent="0">
              <a:buNone/>
            </a:pPr>
            <a:r>
              <a:rPr lang="ru-RU" dirty="0" smtClean="0"/>
              <a:t>6. Каково биологическое значение фосфора?</a:t>
            </a:r>
          </a:p>
          <a:p>
            <a:pPr marL="0" indent="0">
              <a:buNone/>
            </a:pPr>
            <a:r>
              <a:rPr lang="ru-RU" dirty="0" smtClean="0"/>
              <a:t>7. Как назвал фосфор академик А.Е. Ферсман?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24A4-F209-4B51-AC20-82104E500627}" type="datetime1">
              <a:rPr lang="ru-RU" smtClean="0"/>
              <a:t>19.02.2014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8352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914400" y="857250"/>
            <a:ext cx="7772400" cy="1643063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 smtClean="0">
                <a:solidFill>
                  <a:srgbClr val="FF0000"/>
                </a:solidFill>
              </a:rPr>
              <a:t>Итоги урока. 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pic>
        <p:nvPicPr>
          <p:cNvPr id="21508" name="Picture 1" descr="COBJ04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2" y="3587391"/>
            <a:ext cx="1864791" cy="277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DDBB-7145-4264-8B98-3584DAAD6853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24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113902"/>
              </p:ext>
            </p:extLst>
          </p:nvPr>
        </p:nvGraphicFramePr>
        <p:xfrm>
          <a:off x="1527707" y="2132856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 знал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 узнал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 хочу узнать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89209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chemeClr val="tx2"/>
                </a:solidFill>
              </a:rPr>
              <a:t>§ </a:t>
            </a:r>
            <a:r>
              <a:rPr lang="ru-RU" sz="5400" dirty="0" smtClean="0">
                <a:solidFill>
                  <a:schemeClr val="tx2"/>
                </a:solidFill>
              </a:rPr>
              <a:t>28 </a:t>
            </a:r>
            <a:r>
              <a:rPr lang="ru-RU" sz="5400" dirty="0">
                <a:solidFill>
                  <a:schemeClr val="tx2"/>
                </a:solidFill>
              </a:rPr>
              <a:t>упр.2 </a:t>
            </a:r>
            <a:r>
              <a:rPr lang="ru-RU" sz="5400" dirty="0" smtClean="0">
                <a:solidFill>
                  <a:schemeClr val="tx2"/>
                </a:solidFill>
              </a:rPr>
              <a:t>стр. </a:t>
            </a:r>
            <a:r>
              <a:rPr lang="ru-RU" sz="5400" dirty="0">
                <a:solidFill>
                  <a:schemeClr val="tx2"/>
                </a:solidFill>
              </a:rPr>
              <a:t>163.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12D8-6E3C-46B5-B862-74E2E3F810E3}" type="datetime1">
              <a:rPr lang="ru-RU" smtClean="0"/>
              <a:t>19.02.2014</a:t>
            </a:fld>
            <a:endParaRPr lang="ru-RU"/>
          </a:p>
        </p:txBody>
      </p:sp>
      <p:pic>
        <p:nvPicPr>
          <p:cNvPr id="5" name="Picture 3" descr="bookc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3848" y="3429000"/>
            <a:ext cx="2232248" cy="2232248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1385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smtClean="0"/>
              <a:t>Спасибо за урок! Надеюсь вам понравилось и вы получили хорошую пищу для ума!</a:t>
            </a:r>
          </a:p>
        </p:txBody>
      </p:sp>
      <p:pic>
        <p:nvPicPr>
          <p:cNvPr id="8195" name="Picture 6" descr="j0234686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7400" y="2286000"/>
            <a:ext cx="4648200" cy="419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BF9B3-EF07-4050-8604-47A49755B981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179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158" y="1"/>
            <a:ext cx="921615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4BE0D-8757-4194-8FEF-4151EDCE4159}" type="datetime1">
              <a:rPr lang="ru-RU" smtClean="0"/>
              <a:t>19.02.2014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228184" y="59492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ЛИТЕРАТУРНАЯ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866971" y="530120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ИСТОРИЧЕСКАЯ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94058" y="47251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ГЕОЛОГИЧЕСКАЯ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96841" y="4149080"/>
            <a:ext cx="234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БИОЛОГИЧЕСКАЯ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90807" y="37518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ФИЗИЧЕСКАЯ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66862" y="3279182"/>
            <a:ext cx="307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ХИМИЧЕСКАЯ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663981" y="2909850"/>
            <a:ext cx="2594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ПРАКТИЧЕСКАЯ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50778" y="2540518"/>
            <a:ext cx="289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КОНТРОЛЬНАЯ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306874" y="5440"/>
            <a:ext cx="5903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Лестница познания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562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Осуществите цепочку превращений: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en-US" sz="2800" dirty="0" smtClean="0"/>
              <a:t>N</a:t>
            </a:r>
            <a:r>
              <a:rPr lang="ru-RU" sz="2800" dirty="0" smtClean="0"/>
              <a:t>Н</a:t>
            </a:r>
            <a:r>
              <a:rPr lang="ru-RU" sz="2800" baseline="-25000" dirty="0" smtClean="0"/>
              <a:t>4</a:t>
            </a:r>
            <a:r>
              <a:rPr lang="en-US" sz="2800" dirty="0" smtClean="0"/>
              <a:t>Cl</a:t>
            </a:r>
            <a:r>
              <a:rPr lang="ru-RU" sz="2800" baseline="-25000" dirty="0" smtClean="0"/>
              <a:t>           </a:t>
            </a:r>
            <a:r>
              <a:rPr lang="en-US" sz="2800" dirty="0"/>
              <a:t>N</a:t>
            </a:r>
            <a:r>
              <a:rPr lang="ru-RU" sz="2800" dirty="0" smtClean="0"/>
              <a:t>Н</a:t>
            </a:r>
            <a:r>
              <a:rPr lang="ru-RU" sz="2800" baseline="-25000" dirty="0" smtClean="0"/>
              <a:t>3</a:t>
            </a:r>
            <a:r>
              <a:rPr lang="en-US" sz="2800" baseline="-25000" dirty="0" smtClean="0"/>
              <a:t>          </a:t>
            </a:r>
            <a:r>
              <a:rPr lang="en-US" sz="2800" dirty="0" smtClean="0"/>
              <a:t> N</a:t>
            </a:r>
            <a:r>
              <a:rPr lang="en-US" sz="2800" baseline="-25000" dirty="0" smtClean="0"/>
              <a:t>2</a:t>
            </a:r>
            <a:r>
              <a:rPr lang="ru-RU" sz="2800" baseline="-25000" dirty="0" smtClean="0"/>
              <a:t> </a:t>
            </a:r>
            <a:r>
              <a:rPr lang="en-US" sz="2800" baseline="-25000" dirty="0" smtClean="0"/>
              <a:t>         </a:t>
            </a:r>
            <a:r>
              <a:rPr lang="en-US" sz="2800" dirty="0" smtClean="0"/>
              <a:t>NO</a:t>
            </a:r>
            <a:r>
              <a:rPr lang="ru-RU" sz="2800" baseline="-25000" dirty="0" smtClean="0"/>
              <a:t> </a:t>
            </a:r>
            <a:r>
              <a:rPr lang="en-US" sz="2800" baseline="-25000" dirty="0" smtClean="0"/>
              <a:t>         </a:t>
            </a:r>
            <a:r>
              <a:rPr lang="en-US" sz="2800" dirty="0" smtClean="0"/>
              <a:t>NO</a:t>
            </a:r>
            <a:r>
              <a:rPr lang="en-US" sz="2800" baseline="-25000" dirty="0" smtClean="0"/>
              <a:t>2</a:t>
            </a:r>
            <a:r>
              <a:rPr lang="en-US" sz="2800" dirty="0"/>
              <a:t> </a:t>
            </a:r>
            <a:r>
              <a:rPr lang="en-US" sz="2800" dirty="0" smtClean="0"/>
              <a:t>      HNO</a:t>
            </a:r>
            <a:r>
              <a:rPr lang="en-US" sz="2800" baseline="-25000" dirty="0" smtClean="0"/>
              <a:t>3</a:t>
            </a:r>
            <a:endParaRPr lang="ru-RU" sz="2800" baseline="-25000" dirty="0"/>
          </a:p>
          <a:p>
            <a:endParaRPr lang="ru-RU" sz="2800" baseline="-25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8261-8AB4-405C-8A0D-7F223C6E5EA1}" type="datetime1">
              <a:rPr lang="ru-RU" smtClean="0"/>
              <a:t>19.02.2014</a:t>
            </a:fld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762378" y="175839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1762378" y="193718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131840" y="178497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131840" y="193473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211960" y="1810701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436096" y="1810701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639303" y="1763201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668344" y="2008070"/>
            <a:ext cx="0" cy="6531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6296" y="386104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KNO</a:t>
            </a:r>
            <a:r>
              <a:rPr lang="ru-RU" sz="2800" baseline="-25000" dirty="0"/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15367" y="270177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KNO</a:t>
            </a:r>
            <a:r>
              <a:rPr lang="en-US" sz="2800" baseline="-25000" dirty="0" smtClean="0"/>
              <a:t>3</a:t>
            </a:r>
            <a:endParaRPr lang="ru-RU" sz="2800" baseline="-25000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7668344" y="3207879"/>
            <a:ext cx="0" cy="6531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6639303" y="193473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9297" y="126876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858589" y="2008070"/>
            <a:ext cx="383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191091" y="1334081"/>
            <a:ext cx="457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191091" y="2052167"/>
            <a:ext cx="62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265966" y="134948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351033" y="1334081"/>
            <a:ext cx="68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792320" y="1280801"/>
            <a:ext cx="27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6899688" y="2008070"/>
            <a:ext cx="241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7815032" y="2149988"/>
            <a:ext cx="62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1024" name="TextBox 1023"/>
          <p:cNvSpPr txBox="1"/>
          <p:nvPr/>
        </p:nvSpPr>
        <p:spPr>
          <a:xfrm>
            <a:off x="7815032" y="3349797"/>
            <a:ext cx="696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855006" y="301298"/>
            <a:ext cx="3288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259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158" y="1"/>
            <a:ext cx="921615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4BE0D-8757-4194-8FEF-4151EDCE4159}" type="datetime1">
              <a:rPr lang="ru-RU" smtClean="0"/>
              <a:t>19.02.2014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228184" y="59492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ЛИТЕРАТУРНАЯ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866971" y="530120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ИСТОРИЧЕСКАЯ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94058" y="47251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ГЕОЛОГИЧЕСКАЯ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96841" y="4149080"/>
            <a:ext cx="234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БИОЛОГИЧЕСКАЯ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90807" y="37518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ФИЗИЧЕСКАЯ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66862" y="3279182"/>
            <a:ext cx="307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ХИМИЧЕСКАЯ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663981" y="2909850"/>
            <a:ext cx="2594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ПРАКТИЧЕСКАЯ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50778" y="2540518"/>
            <a:ext cx="289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КОНТРОЛЬНАЯ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306874" y="5440"/>
            <a:ext cx="5903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Лестница познания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8983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udb.org/img/2008_05/i4827032fe13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360"/>
            <a:ext cx="9144000" cy="687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95536" y="6021388"/>
            <a:ext cx="8640960" cy="685800"/>
          </a:xfrm>
        </p:spPr>
        <p:txBody>
          <a:bodyPr>
            <a:normAutofit fontScale="925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3200" b="1" dirty="0" smtClean="0">
                <a:solidFill>
                  <a:schemeClr val="bg1"/>
                </a:solidFill>
                <a:latin typeface="Times New Roman" pitchFamily="18" charset="0"/>
              </a:rPr>
              <a:t>Какую же ошибку допустил Артур </a:t>
            </a:r>
            <a:r>
              <a:rPr lang="ru-RU" altLang="ru-RU" sz="3200" b="1" dirty="0" err="1" smtClean="0">
                <a:solidFill>
                  <a:schemeClr val="bg1"/>
                </a:solidFill>
                <a:latin typeface="Times New Roman" pitchFamily="18" charset="0"/>
              </a:rPr>
              <a:t>Конан</a:t>
            </a:r>
            <a:r>
              <a:rPr lang="ru-RU" altLang="ru-RU" sz="3200" b="1" dirty="0" smtClean="0">
                <a:solidFill>
                  <a:schemeClr val="bg1"/>
                </a:solidFill>
                <a:latin typeface="Times New Roman" pitchFamily="18" charset="0"/>
              </a:rPr>
              <a:t>-Дойл?</a:t>
            </a:r>
            <a:r>
              <a:rPr lang="ru-RU" altLang="ru-RU" sz="3200" b="1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11560" y="533400"/>
            <a:ext cx="8075240" cy="1023392"/>
          </a:xfrm>
        </p:spPr>
        <p:txBody>
          <a:bodyPr/>
          <a:lstStyle/>
          <a:p>
            <a:pPr algn="r"/>
            <a:r>
              <a:rPr lang="ru-RU" dirty="0" smtClean="0"/>
              <a:t>Литературная </a:t>
            </a: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B523DD29-168B-48E9-B66F-B246DB969671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82CF610-6096-44D4-9677-4CC444CC56F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2396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7680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2800" b="1" dirty="0">
                <a:latin typeface="Gabriola" panose="04040605051002020D02" pitchFamily="82" charset="0"/>
              </a:rPr>
              <a:t>Мечтая раздобыть свой философский камень, </a:t>
            </a:r>
            <a:br>
              <a:rPr lang="ru-RU" sz="2800" b="1" dirty="0">
                <a:latin typeface="Gabriola" panose="04040605051002020D02" pitchFamily="82" charset="0"/>
              </a:rPr>
            </a:br>
            <a:r>
              <a:rPr lang="ru-RU" sz="2800" b="1" dirty="0">
                <a:latin typeface="Gabriola" panose="04040605051002020D02" pitchFamily="82" charset="0"/>
              </a:rPr>
              <a:t>Способный приоткрыть златые ворота, </a:t>
            </a:r>
            <a:br>
              <a:rPr lang="ru-RU" sz="2800" b="1" dirty="0">
                <a:latin typeface="Gabriola" panose="04040605051002020D02" pitchFamily="82" charset="0"/>
              </a:rPr>
            </a:br>
            <a:r>
              <a:rPr lang="ru-RU" sz="2800" b="1" dirty="0">
                <a:latin typeface="Gabriola" panose="04040605051002020D02" pitchFamily="82" charset="0"/>
              </a:rPr>
              <a:t>Алхимик </a:t>
            </a:r>
            <a:r>
              <a:rPr lang="ru-RU" sz="2800" b="1" dirty="0" err="1">
                <a:latin typeface="Gabriola" panose="04040605051002020D02" pitchFamily="82" charset="0"/>
              </a:rPr>
              <a:t>Бранд</a:t>
            </a:r>
            <a:r>
              <a:rPr lang="ru-RU" sz="2800" b="1" dirty="0">
                <a:latin typeface="Gabriola" panose="04040605051002020D02" pitchFamily="82" charset="0"/>
              </a:rPr>
              <a:t> увидел синий пламень </a:t>
            </a:r>
            <a:br>
              <a:rPr lang="ru-RU" sz="2800" b="1" dirty="0">
                <a:latin typeface="Gabriola" panose="04040605051002020D02" pitchFamily="82" charset="0"/>
              </a:rPr>
            </a:br>
            <a:r>
              <a:rPr lang="ru-RU" sz="2800" b="1" dirty="0">
                <a:latin typeface="Gabriola" panose="04040605051002020D02" pitchFamily="82" charset="0"/>
              </a:rPr>
              <a:t>И фосфором нарек его тогда.</a:t>
            </a:r>
            <a:br>
              <a:rPr lang="ru-RU" sz="2800" b="1" dirty="0">
                <a:latin typeface="Gabriola" panose="04040605051002020D02" pitchFamily="82" charset="0"/>
              </a:rPr>
            </a:br>
            <a:r>
              <a:rPr lang="ru-RU" sz="2800" b="1" dirty="0">
                <a:latin typeface="Gabriola" panose="04040605051002020D02" pitchFamily="82" charset="0"/>
              </a:rPr>
              <a:t>Он “элементом мысли” будет назван,</a:t>
            </a:r>
            <a:br>
              <a:rPr lang="ru-RU" sz="2800" b="1" dirty="0">
                <a:latin typeface="Gabriola" panose="04040605051002020D02" pitchFamily="82" charset="0"/>
              </a:rPr>
            </a:br>
            <a:r>
              <a:rPr lang="ru-RU" sz="2800" b="1" dirty="0">
                <a:latin typeface="Gabriola" panose="04040605051002020D02" pitchFamily="82" charset="0"/>
              </a:rPr>
              <a:t>Плодоношенье трав определит. </a:t>
            </a:r>
            <a:br>
              <a:rPr lang="ru-RU" sz="2800" b="1" dirty="0">
                <a:latin typeface="Gabriola" panose="04040605051002020D02" pitchFamily="82" charset="0"/>
              </a:rPr>
            </a:br>
            <a:r>
              <a:rPr lang="ru-RU" sz="2800" b="1" dirty="0">
                <a:latin typeface="Gabriola" panose="04040605051002020D02" pitchFamily="82" charset="0"/>
              </a:rPr>
              <a:t>И даст начало удобреньям разным:</a:t>
            </a:r>
            <a:br>
              <a:rPr lang="ru-RU" sz="2800" b="1" dirty="0">
                <a:latin typeface="Gabriola" panose="04040605051002020D02" pitchFamily="82" charset="0"/>
              </a:rPr>
            </a:br>
            <a:r>
              <a:rPr lang="ru-RU" sz="2800" b="1" dirty="0">
                <a:latin typeface="Gabriola" panose="04040605051002020D02" pitchFamily="82" charset="0"/>
              </a:rPr>
              <a:t>Природный фосфорит и апатит.</a:t>
            </a:r>
            <a:br>
              <a:rPr lang="ru-RU" sz="2800" b="1" dirty="0">
                <a:latin typeface="Gabriola" panose="04040605051002020D02" pitchFamily="82" charset="0"/>
              </a:rPr>
            </a:br>
            <a:r>
              <a:rPr lang="ru-RU" sz="2800" b="1" dirty="0">
                <a:latin typeface="Gabriola" panose="04040605051002020D02" pitchFamily="82" charset="0"/>
              </a:rPr>
              <a:t>Двуликий фосфор: миф о нем развеян.</a:t>
            </a:r>
            <a:br>
              <a:rPr lang="ru-RU" sz="2800" b="1" dirty="0">
                <a:latin typeface="Gabriola" panose="04040605051002020D02" pitchFamily="82" charset="0"/>
              </a:rPr>
            </a:br>
            <a:r>
              <a:rPr lang="ru-RU" sz="2800" b="1" dirty="0">
                <a:latin typeface="Gabriola" panose="04040605051002020D02" pitchFamily="82" charset="0"/>
              </a:rPr>
              <a:t>Он даст завесы дым – лишь только тронь. </a:t>
            </a:r>
            <a:br>
              <a:rPr lang="ru-RU" sz="2800" b="1" dirty="0">
                <a:latin typeface="Gabriola" panose="04040605051002020D02" pitchFamily="82" charset="0"/>
              </a:rPr>
            </a:br>
            <a:r>
              <a:rPr lang="ru-RU" sz="2800" b="1" dirty="0">
                <a:latin typeface="Gabriola" panose="04040605051002020D02" pitchFamily="82" charset="0"/>
              </a:rPr>
              <a:t>Или в компании с стеклом и клеем</a:t>
            </a:r>
            <a:br>
              <a:rPr lang="ru-RU" sz="2800" b="1" dirty="0">
                <a:latin typeface="Gabriola" panose="04040605051002020D02" pitchFamily="82" charset="0"/>
              </a:rPr>
            </a:br>
            <a:r>
              <a:rPr lang="ru-RU" sz="2800" b="1" dirty="0">
                <a:latin typeface="Gabriola" panose="04040605051002020D02" pitchFamily="82" charset="0"/>
              </a:rPr>
              <a:t>На спичке в коробке смирит огонь.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B2B35-8635-4E37-9F97-79E8CFB914EB}" type="datetime1">
              <a:rPr lang="ru-RU" smtClean="0"/>
              <a:t>19.02.2014</a:t>
            </a:fld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340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4EFA-32BD-4319-AD7A-793034FC1AA5}" type="datetime1">
              <a:rPr lang="ru-RU" smtClean="0"/>
              <a:t>19.02.2014</a:t>
            </a:fld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8</a:t>
            </a:fld>
            <a:endParaRPr lang="ru-RU"/>
          </a:p>
        </p:txBody>
      </p:sp>
      <p:pic>
        <p:nvPicPr>
          <p:cNvPr id="1026" name="Picture 2" descr="Файл:Brandt-Phosphor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29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48866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Хеннинг</a:t>
            </a:r>
            <a:r>
              <a:rPr lang="ru-RU" alt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Бранд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3400425" y="0"/>
            <a:ext cx="8229600" cy="99060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bg1"/>
                </a:solidFill>
              </a:rPr>
              <a:t>Историческая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35666" y="4866657"/>
            <a:ext cx="40588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hlinkClick r:id="rId3" tooltip="Райт, Джозеф (художник)"/>
              </a:rPr>
              <a:t>Джозеф Райт</a:t>
            </a:r>
            <a:r>
              <a:rPr lang="ru-RU" i="1" dirty="0"/>
              <a:t>, </a:t>
            </a:r>
            <a:r>
              <a:rPr lang="ru-RU" i="1" dirty="0">
                <a:hlinkClick r:id="rId4" tooltip="1771 год"/>
              </a:rPr>
              <a:t>1771 год</a:t>
            </a:r>
            <a:endParaRPr lang="ru-RU" dirty="0"/>
          </a:p>
          <a:p>
            <a:r>
              <a:rPr lang="ru-RU" dirty="0" smtClean="0"/>
              <a:t>Картина «</a:t>
            </a:r>
            <a:r>
              <a:rPr lang="ru-RU" dirty="0" smtClean="0">
                <a:hlinkClick r:id="rId5" tooltip="Алхимия"/>
              </a:rPr>
              <a:t>Алхимик</a:t>
            </a:r>
            <a:r>
              <a:rPr lang="ru-RU" dirty="0"/>
              <a:t> в поисках философского камня, обнаруживает </a:t>
            </a:r>
            <a:r>
              <a:rPr lang="ru-RU" dirty="0">
                <a:hlinkClick r:id="rId6" tooltip="Фосфор"/>
              </a:rPr>
              <a:t>фосфор</a:t>
            </a:r>
            <a:r>
              <a:rPr lang="ru-RU" dirty="0"/>
              <a:t> и молится за успешное завершение его действий, согласно обычаю древних </a:t>
            </a:r>
            <a:r>
              <a:rPr lang="ru-RU" dirty="0" smtClean="0"/>
              <a:t>астрологов</a:t>
            </a:r>
            <a:r>
              <a:rPr lang="ru-RU" dirty="0" smtClean="0">
                <a:hlinkClick r:id="rId3" tooltip="Райт, Джозеф (художник)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2864821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5013176"/>
            <a:ext cx="9036496" cy="1789406"/>
          </a:xfrm>
        </p:spPr>
        <p:txBody>
          <a:bodyPr>
            <a:normAutofit fontScale="90000"/>
          </a:bodyPr>
          <a:lstStyle/>
          <a:p>
            <a:r>
              <a:rPr lang="ru-RU" altLang="ru-RU" sz="3200" dirty="0"/>
              <a:t>Фосфор занимает </a:t>
            </a:r>
            <a:r>
              <a:rPr lang="ru-RU" altLang="ru-RU" sz="3200" dirty="0" smtClean="0"/>
              <a:t>13-е </a:t>
            </a:r>
            <a:r>
              <a:rPr lang="ru-RU" altLang="ru-RU" sz="3200" dirty="0"/>
              <a:t>место по распространенности элементов в природе. Он входит в состав многих горных пород и содержится в живых организмах (в костях</a:t>
            </a:r>
            <a:r>
              <a:rPr lang="ru-RU" altLang="ru-RU" sz="3200" dirty="0" smtClean="0"/>
              <a:t>, </a:t>
            </a:r>
            <a:r>
              <a:rPr lang="ru-RU" altLang="ru-RU" sz="3200" dirty="0"/>
              <a:t>зубах и т.д.).</a:t>
            </a:r>
            <a:r>
              <a:rPr lang="ru-RU" altLang="ru-RU" sz="4800" dirty="0"/>
              <a:t> </a:t>
            </a:r>
          </a:p>
        </p:txBody>
      </p:sp>
      <p:pic>
        <p:nvPicPr>
          <p:cNvPr id="49157" name="Picture 5" descr="р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404813"/>
            <a:ext cx="4532313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533400"/>
            <a:ext cx="8579296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dirty="0" smtClean="0">
                <a:solidFill>
                  <a:schemeClr val="tx1"/>
                </a:solidFill>
              </a:rPr>
              <a:t>Геологическая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3E37A-178C-4C70-9A0F-58C4EE64CD58}" type="datetime1">
              <a:rPr lang="ru-RU" smtClean="0"/>
              <a:t>19.02.2014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F6E6-8E7B-4826-B2A8-3AA5238C883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3086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1133</TotalTime>
  <Words>611</Words>
  <Application>Microsoft Office PowerPoint</Application>
  <PresentationFormat>Экран (4:3)</PresentationFormat>
  <Paragraphs>206</Paragraphs>
  <Slides>26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Ясность</vt:lpstr>
      <vt:lpstr>Презентация PowerPoint</vt:lpstr>
      <vt:lpstr>Цели урока: </vt:lpstr>
      <vt:lpstr>Презентация PowerPoint</vt:lpstr>
      <vt:lpstr>Осуществите цепочку превращений: </vt:lpstr>
      <vt:lpstr>Презентация PowerPoint</vt:lpstr>
      <vt:lpstr>Литературная </vt:lpstr>
      <vt:lpstr>Презентация PowerPoint</vt:lpstr>
      <vt:lpstr>Историческая</vt:lpstr>
      <vt:lpstr>Фосфор занимает 13-е место по распространенности элементов в природе. Он входит в состав многих горных пород и содержится в живых организмах (в костях, зубах и т.д.). </vt:lpstr>
      <vt:lpstr>Презентация PowerPoint</vt:lpstr>
      <vt:lpstr>Презентация PowerPoint</vt:lpstr>
      <vt:lpstr>Презентация PowerPoint</vt:lpstr>
      <vt:lpstr>Презентация PowerPoint</vt:lpstr>
      <vt:lpstr>Круговорот фосфора в природе</vt:lpstr>
      <vt:lpstr>Презентация PowerPoint</vt:lpstr>
      <vt:lpstr>Презентация PowerPoint</vt:lpstr>
      <vt:lpstr>АЛЛОТРОПНЫЕ МОДИФИКАЦИИ</vt:lpstr>
      <vt:lpstr>Электронное строение атома  фосфора</vt:lpstr>
      <vt:lpstr>      Взаимодействие с простыми веществами - неметаллами.  Фосфор может реагировать со многими неметаллами: кислородом, серой, галогенами, с водородом фосфор не реагирует. В зависимости от того, находится фосфор в избытке или недостатке, образуются соединения фосфора (III) и (V) , например:   2P + 3Сl2 = 2PCl3   или 2P + 5Cl2 = 2PCl5   4P + 5О2 = 2P2О5</vt:lpstr>
      <vt:lpstr>Взаимодействие с металлами. При нагревании фосфора с металлами образуются фосфиды:  3Mg + 2P = Mg3P2   Фосфиды некоторых металлов могут разлагаться водой с образованием газообразного фосфина  PH3:  Mg3P2 + 6H2O = 3Mg(OH)2 + 2PH3 Mg3P2 + 6HCl = 3MgCl2 + 2PH3</vt:lpstr>
      <vt:lpstr>Фосфор в промышленности получают из фосфата кальция Ca3(PO4)2, который выделяют из фосфоритов и фторапатитов. Метод получения основан на реакции восстановления Ca3(PO4)2 до фосфора.  В качестве восстановителя используют кокс (углерод) . Для связывания соединений кальция добавляют кварцевый песок SiO2. Реакция протекает по уравнению:   2Ca3(PO4)2 + 6SiO2 + 10C = 6CaSiO3 + 2P +5CO</vt:lpstr>
      <vt:lpstr>Презентация PowerPoint</vt:lpstr>
      <vt:lpstr>КОНТРОЛЬНАЯ</vt:lpstr>
      <vt:lpstr>Итоги урока.  </vt:lpstr>
      <vt:lpstr>Домашнее задание</vt:lpstr>
      <vt:lpstr>Спасибо за урок! Надеюсь вам понравилось и вы получили хорошую пищу для ума!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Оля</cp:lastModifiedBy>
  <cp:revision>52</cp:revision>
  <dcterms:created xsi:type="dcterms:W3CDTF">2014-01-21T14:20:43Z</dcterms:created>
  <dcterms:modified xsi:type="dcterms:W3CDTF">2014-02-19T05:57:45Z</dcterms:modified>
</cp:coreProperties>
</file>