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7" r:id="rId3"/>
    <p:sldId id="268" r:id="rId4"/>
    <p:sldId id="269" r:id="rId5"/>
    <p:sldId id="279" r:id="rId6"/>
    <p:sldId id="271" r:id="rId7"/>
    <p:sldId id="280" r:id="rId8"/>
    <p:sldId id="281" r:id="rId9"/>
    <p:sldId id="287" r:id="rId10"/>
    <p:sldId id="288" r:id="rId11"/>
    <p:sldId id="289" r:id="rId12"/>
    <p:sldId id="290" r:id="rId13"/>
    <p:sldId id="291" r:id="rId14"/>
    <p:sldId id="292" r:id="rId15"/>
    <p:sldId id="277" r:id="rId16"/>
    <p:sldId id="27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7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AFA5DBF-474D-442A-9FE5-FC4FBE04B89E}" type="datetimeFigureOut">
              <a:rPr lang="ru-RU" smtClean="0"/>
              <a:pPr/>
              <a:t>11.09.2022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6ACFDFD-3785-43D2-92EB-528810F71A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2204864"/>
            <a:ext cx="6477000" cy="1828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Знакомство со средой программирования «КуМир»</a:t>
            </a:r>
            <a:br>
              <a:rPr lang="ru-RU" dirty="0" smtClean="0"/>
            </a:br>
            <a:r>
              <a:rPr lang="ru-RU" dirty="0" smtClean="0"/>
              <a:t>Версия 1.9.0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Исполнитель «Черепаха»</a:t>
            </a:r>
          </a:p>
          <a:p>
            <a:r>
              <a:rPr lang="ru-RU" dirty="0" smtClean="0"/>
              <a:t>Урок 3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64088" y="5157192"/>
            <a:ext cx="3779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Кузнецова Елена Николаевна, </a:t>
            </a:r>
          </a:p>
          <a:p>
            <a:r>
              <a:rPr lang="ru-RU" sz="1600" dirty="0" smtClean="0"/>
              <a:t>у</a:t>
            </a:r>
            <a:r>
              <a:rPr lang="ru-RU" sz="1600" dirty="0" smtClean="0"/>
              <a:t>читель математики и  </a:t>
            </a:r>
            <a:r>
              <a:rPr lang="ru-RU" sz="1600" dirty="0" smtClean="0"/>
              <a:t>информатики высшей категории</a:t>
            </a:r>
            <a:endParaRPr lang="ru-RU" sz="1600" dirty="0"/>
          </a:p>
        </p:txBody>
      </p:sp>
      <p:sp>
        <p:nvSpPr>
          <p:cNvPr id="6" name="TextBox 4"/>
          <p:cNvSpPr txBox="1"/>
          <p:nvPr/>
        </p:nvSpPr>
        <p:spPr>
          <a:xfrm>
            <a:off x="755576" y="332656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Муниципальное бюджетное образовательное учреждение </a:t>
            </a:r>
          </a:p>
          <a:p>
            <a:pPr algn="ctr"/>
            <a:r>
              <a:rPr lang="ru-RU" dirty="0" smtClean="0"/>
              <a:t>«Средняя общеобразовательная школа № 22 г. Челябинска»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7847784" cy="1252736"/>
          </a:xfrm>
        </p:spPr>
        <p:txBody>
          <a:bodyPr>
            <a:normAutofit fontScale="85000" lnSpcReduction="20000"/>
          </a:bodyPr>
          <a:lstStyle/>
          <a:p>
            <a:pPr marL="0" indent="39688">
              <a:lnSpc>
                <a:spcPct val="120000"/>
              </a:lnSpc>
              <a:buNone/>
            </a:pPr>
            <a:r>
              <a:rPr lang="ru-RU" dirty="0" smtClean="0"/>
              <a:t>Черепаха рисует правильный многоугольник по заданному алгоритму, определите количество сторон данного многоугольника.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76056" y="3068960"/>
            <a:ext cx="34563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Варианты ответов:</a:t>
            </a:r>
          </a:p>
          <a:p>
            <a:endParaRPr lang="ru-RU" b="1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75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40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9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8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99592" y="2924944"/>
            <a:ext cx="2592288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ru-RU" b="1" dirty="0" smtClean="0"/>
              <a:t>использовать Черепаха</a:t>
            </a:r>
            <a:endParaRPr lang="ru-RU" dirty="0" smtClean="0"/>
          </a:p>
          <a:p>
            <a:pPr marL="319088" indent="-139700">
              <a:lnSpc>
                <a:spcPct val="120000"/>
              </a:lnSpc>
              <a:buNone/>
            </a:pPr>
            <a:r>
              <a:rPr lang="ru-RU" b="1" dirty="0" err="1" smtClean="0"/>
              <a:t>алг</a:t>
            </a:r>
            <a:r>
              <a:rPr lang="ru-RU" b="1" dirty="0" smtClean="0"/>
              <a:t> </a:t>
            </a:r>
            <a:r>
              <a:rPr lang="ru-RU" dirty="0" smtClean="0"/>
              <a:t>многоугольник</a:t>
            </a:r>
          </a:p>
          <a:p>
            <a:pPr marL="534988" indent="-139700">
              <a:lnSpc>
                <a:spcPct val="120000"/>
              </a:lnSpc>
              <a:buNone/>
            </a:pPr>
            <a:r>
              <a:rPr lang="ru-RU" b="1" dirty="0" err="1" smtClean="0"/>
              <a:t>нач</a:t>
            </a:r>
            <a:endParaRPr lang="ru-RU" dirty="0" smtClean="0"/>
          </a:p>
          <a:p>
            <a:pPr marL="982663" indent="-139700">
              <a:lnSpc>
                <a:spcPct val="120000"/>
              </a:lnSpc>
              <a:buNone/>
            </a:pPr>
            <a:r>
              <a:rPr lang="ru-RU" b="1" dirty="0" err="1" smtClean="0"/>
              <a:t>нц</a:t>
            </a:r>
            <a:r>
              <a:rPr lang="ru-RU" b="1" dirty="0" smtClean="0"/>
              <a:t> </a:t>
            </a:r>
            <a:r>
              <a:rPr lang="ru-RU" dirty="0" smtClean="0"/>
              <a:t>9</a:t>
            </a:r>
            <a:r>
              <a:rPr lang="ru-RU" b="1" dirty="0" smtClean="0"/>
              <a:t> раз</a:t>
            </a:r>
            <a:endParaRPr lang="ru-RU" dirty="0" smtClean="0"/>
          </a:p>
          <a:p>
            <a:pPr marL="982663" indent="-139700">
              <a:lnSpc>
                <a:spcPct val="120000"/>
              </a:lnSpc>
              <a:buNone/>
            </a:pPr>
            <a:r>
              <a:rPr lang="ru-RU" dirty="0" smtClean="0"/>
              <a:t>вперед (75)</a:t>
            </a:r>
          </a:p>
          <a:p>
            <a:pPr marL="982663" indent="-139700">
              <a:lnSpc>
                <a:spcPct val="120000"/>
              </a:lnSpc>
              <a:buNone/>
            </a:pPr>
            <a:r>
              <a:rPr lang="ru-RU" dirty="0" smtClean="0"/>
              <a:t>влево (40)</a:t>
            </a:r>
          </a:p>
          <a:p>
            <a:pPr marL="982663" indent="-139700">
              <a:lnSpc>
                <a:spcPct val="120000"/>
              </a:lnSpc>
              <a:buNone/>
            </a:pPr>
            <a:r>
              <a:rPr lang="ru-RU" b="1" dirty="0" err="1" smtClean="0"/>
              <a:t>кц</a:t>
            </a:r>
            <a:endParaRPr lang="ru-RU" dirty="0" smtClean="0"/>
          </a:p>
          <a:p>
            <a:pPr marL="534988" indent="-139700">
              <a:lnSpc>
                <a:spcPct val="120000"/>
              </a:lnSpc>
              <a:buNone/>
            </a:pPr>
            <a:r>
              <a:rPr lang="ru-RU" b="1" dirty="0" smtClean="0"/>
              <a:t>кон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4391400" cy="4925144"/>
          </a:xfrm>
        </p:spPr>
        <p:txBody>
          <a:bodyPr>
            <a:normAutofit fontScale="70000" lnSpcReduction="20000"/>
          </a:bodyPr>
          <a:lstStyle/>
          <a:p>
            <a:pPr marL="85725" indent="3175">
              <a:lnSpc>
                <a:spcPct val="120000"/>
              </a:lnSpc>
              <a:buNone/>
            </a:pPr>
            <a:r>
              <a:rPr lang="ru-RU" dirty="0" smtClean="0"/>
              <a:t>Какую фигуру  изобразит Черепаха, выполняя следующий алгоритм? Исходное положение Черепахи в центре Рабочего поля, голова смотрит вверх.</a:t>
            </a:r>
          </a:p>
          <a:p>
            <a:pPr>
              <a:buNone/>
            </a:pPr>
            <a:r>
              <a:rPr lang="ru-RU" b="1" dirty="0" smtClean="0"/>
              <a:t>использовать Черепаха</a:t>
            </a:r>
            <a:endParaRPr lang="ru-RU" dirty="0" smtClean="0"/>
          </a:p>
          <a:p>
            <a:pPr>
              <a:buNone/>
            </a:pPr>
            <a:r>
              <a:rPr lang="ru-RU" b="1" dirty="0" err="1" smtClean="0"/>
              <a:t>алг</a:t>
            </a:r>
            <a:r>
              <a:rPr lang="ru-RU" b="1" dirty="0" smtClean="0"/>
              <a:t> </a:t>
            </a:r>
            <a:r>
              <a:rPr lang="ru-RU" dirty="0" smtClean="0"/>
              <a:t>фигура</a:t>
            </a:r>
          </a:p>
          <a:p>
            <a:pPr>
              <a:buNone/>
            </a:pPr>
            <a:r>
              <a:rPr lang="ru-RU" b="1" dirty="0" err="1" smtClean="0"/>
              <a:t>нач</a:t>
            </a:r>
            <a:r>
              <a:rPr lang="ru-RU" b="1" dirty="0" smtClean="0"/>
              <a:t> </a:t>
            </a:r>
            <a:endParaRPr lang="ru-RU" dirty="0" smtClean="0"/>
          </a:p>
          <a:p>
            <a:pPr marL="623888" indent="-319088">
              <a:buNone/>
            </a:pPr>
            <a:r>
              <a:rPr lang="ru-RU" dirty="0" smtClean="0"/>
              <a:t>опустить хвост</a:t>
            </a:r>
            <a:r>
              <a:rPr lang="ru-RU" b="1" dirty="0" smtClean="0"/>
              <a:t> </a:t>
            </a:r>
            <a:endParaRPr lang="ru-RU" dirty="0" smtClean="0"/>
          </a:p>
          <a:p>
            <a:pPr marL="803275" indent="-319088">
              <a:buNone/>
            </a:pPr>
            <a:r>
              <a:rPr lang="ru-RU" b="1" dirty="0" err="1" smtClean="0"/>
              <a:t>нц</a:t>
            </a:r>
            <a:r>
              <a:rPr lang="ru-RU" b="1" dirty="0" smtClean="0"/>
              <a:t> </a:t>
            </a:r>
            <a:r>
              <a:rPr lang="ru-RU" dirty="0" smtClean="0"/>
              <a:t>10</a:t>
            </a:r>
            <a:r>
              <a:rPr lang="ru-RU" b="1" dirty="0" smtClean="0"/>
              <a:t> раз</a:t>
            </a:r>
            <a:endParaRPr lang="ru-RU" dirty="0" smtClean="0"/>
          </a:p>
          <a:p>
            <a:pPr marL="803275" indent="-319088">
              <a:buNone/>
            </a:pPr>
            <a:r>
              <a:rPr lang="ru-RU" dirty="0" smtClean="0"/>
              <a:t>назад (40)</a:t>
            </a:r>
          </a:p>
          <a:p>
            <a:pPr marL="803275" indent="-319088">
              <a:buNone/>
            </a:pPr>
            <a:r>
              <a:rPr lang="ru-RU" dirty="0" smtClean="0"/>
              <a:t>вправо(45)</a:t>
            </a:r>
          </a:p>
          <a:p>
            <a:pPr marL="803275" indent="-319088">
              <a:buNone/>
            </a:pPr>
            <a:r>
              <a:rPr lang="ru-RU" b="1" dirty="0" err="1" smtClean="0"/>
              <a:t>кц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кон</a:t>
            </a: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076056" y="2204864"/>
            <a:ext cx="31683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Варианты ответов: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правильный шестиугольник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правильный треугольник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правильный десятиугольник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правильный восьмиугольник</a:t>
            </a:r>
          </a:p>
          <a:p>
            <a:pPr marL="457200" indent="-457200">
              <a:buFont typeface="+mj-lt"/>
              <a:buAutoNum type="arabicPeriod"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5831560" cy="5069160"/>
          </a:xfrm>
        </p:spPr>
        <p:txBody>
          <a:bodyPr>
            <a:normAutofit fontScale="40000" lnSpcReduction="20000"/>
          </a:bodyPr>
          <a:lstStyle/>
          <a:p>
            <a:pPr marL="0" indent="39688">
              <a:lnSpc>
                <a:spcPct val="120000"/>
              </a:lnSpc>
              <a:buNone/>
            </a:pPr>
            <a:r>
              <a:rPr lang="ru-RU" sz="4300" dirty="0" smtClean="0"/>
              <a:t>Черепаха создает рисунок по алгоритму. Сколько раз будет выполнено тело внутреннего цикла? Исходное положение Черепахи в центре Рабочего поля, голова смотрит вверх.</a:t>
            </a:r>
          </a:p>
          <a:p>
            <a:pPr>
              <a:buNone/>
            </a:pPr>
            <a:r>
              <a:rPr lang="ru-RU" sz="4300" b="1" dirty="0" smtClean="0"/>
              <a:t>использовать Черепаха</a:t>
            </a:r>
            <a:endParaRPr lang="ru-RU" sz="4300" dirty="0" smtClean="0"/>
          </a:p>
          <a:p>
            <a:pPr marL="355600" indent="-319088">
              <a:buNone/>
              <a:tabLst>
                <a:tab pos="447675" algn="l"/>
              </a:tabLst>
            </a:pPr>
            <a:r>
              <a:rPr lang="ru-RU" sz="4300" b="1" dirty="0" err="1" smtClean="0"/>
              <a:t>алг</a:t>
            </a:r>
            <a:r>
              <a:rPr lang="ru-RU" sz="4300" b="1" dirty="0" smtClean="0"/>
              <a:t> </a:t>
            </a:r>
            <a:r>
              <a:rPr lang="ru-RU" sz="4300" dirty="0" smtClean="0"/>
              <a:t>узор</a:t>
            </a:r>
          </a:p>
          <a:p>
            <a:pPr marL="355600" indent="-319088">
              <a:buNone/>
              <a:tabLst>
                <a:tab pos="447675" algn="l"/>
              </a:tabLst>
            </a:pPr>
            <a:r>
              <a:rPr lang="ru-RU" sz="4300" b="1" dirty="0" err="1" smtClean="0"/>
              <a:t>нач</a:t>
            </a:r>
            <a:endParaRPr lang="ru-RU" sz="4300" dirty="0" smtClean="0"/>
          </a:p>
          <a:p>
            <a:pPr marL="623888" indent="-319088">
              <a:buNone/>
              <a:tabLst>
                <a:tab pos="447675" algn="l"/>
              </a:tabLst>
            </a:pPr>
            <a:r>
              <a:rPr lang="ru-RU" sz="4300" b="1" dirty="0" err="1" smtClean="0"/>
              <a:t>нц</a:t>
            </a:r>
            <a:r>
              <a:rPr lang="ru-RU" sz="4300" b="1" dirty="0" smtClean="0"/>
              <a:t> </a:t>
            </a:r>
            <a:r>
              <a:rPr lang="ru-RU" sz="4300" dirty="0" smtClean="0"/>
              <a:t>3</a:t>
            </a:r>
            <a:r>
              <a:rPr lang="ru-RU" sz="4300" b="1" dirty="0" smtClean="0"/>
              <a:t> раз</a:t>
            </a:r>
            <a:endParaRPr lang="ru-RU" sz="4300" dirty="0" smtClean="0"/>
          </a:p>
          <a:p>
            <a:pPr marL="1341438" indent="-319088">
              <a:buNone/>
              <a:tabLst>
                <a:tab pos="447675" algn="l"/>
              </a:tabLst>
            </a:pPr>
            <a:r>
              <a:rPr lang="ru-RU" sz="4300" b="1" dirty="0" err="1" smtClean="0"/>
              <a:t>нц</a:t>
            </a:r>
            <a:r>
              <a:rPr lang="ru-RU" sz="4300" b="1" dirty="0" smtClean="0"/>
              <a:t> </a:t>
            </a:r>
            <a:r>
              <a:rPr lang="ru-RU" sz="4300" dirty="0" smtClean="0"/>
              <a:t>6 </a:t>
            </a:r>
            <a:r>
              <a:rPr lang="ru-RU" sz="4300" b="1" dirty="0" smtClean="0"/>
              <a:t>раз</a:t>
            </a:r>
            <a:endParaRPr lang="ru-RU" sz="4300" dirty="0" smtClean="0"/>
          </a:p>
          <a:p>
            <a:pPr marL="1341438" indent="-319088">
              <a:buNone/>
              <a:tabLst>
                <a:tab pos="447675" algn="l"/>
              </a:tabLst>
            </a:pPr>
            <a:r>
              <a:rPr lang="ru-RU" sz="4300" dirty="0" smtClean="0"/>
              <a:t>опустить хвост</a:t>
            </a:r>
          </a:p>
          <a:p>
            <a:pPr marL="1341438" indent="-319088">
              <a:buNone/>
              <a:tabLst>
                <a:tab pos="447675" algn="l"/>
              </a:tabLst>
            </a:pPr>
            <a:r>
              <a:rPr lang="ru-RU" sz="4300" dirty="0" smtClean="0"/>
              <a:t>вперед (40)</a:t>
            </a:r>
          </a:p>
          <a:p>
            <a:pPr marL="1341438" indent="-319088">
              <a:buNone/>
              <a:tabLst>
                <a:tab pos="447675" algn="l"/>
              </a:tabLst>
            </a:pPr>
            <a:r>
              <a:rPr lang="ru-RU" sz="4300" dirty="0" smtClean="0"/>
              <a:t>вправо(60)</a:t>
            </a:r>
          </a:p>
          <a:p>
            <a:pPr marL="1341438" indent="-319088">
              <a:buNone/>
              <a:tabLst>
                <a:tab pos="447675" algn="l"/>
              </a:tabLst>
            </a:pPr>
            <a:r>
              <a:rPr lang="ru-RU" sz="4300" b="1" dirty="0" err="1" smtClean="0"/>
              <a:t>кц</a:t>
            </a:r>
            <a:endParaRPr lang="ru-RU" sz="4300" dirty="0" smtClean="0"/>
          </a:p>
          <a:p>
            <a:pPr marL="623888" indent="-319088">
              <a:buNone/>
              <a:tabLst>
                <a:tab pos="447675" algn="l"/>
              </a:tabLst>
            </a:pPr>
            <a:r>
              <a:rPr lang="ru-RU" sz="4300" dirty="0" smtClean="0"/>
              <a:t>поднять хвост</a:t>
            </a:r>
          </a:p>
          <a:p>
            <a:pPr marL="623888" indent="-319088">
              <a:buNone/>
              <a:tabLst>
                <a:tab pos="447675" algn="l"/>
              </a:tabLst>
            </a:pPr>
            <a:r>
              <a:rPr lang="ru-RU" sz="4300" dirty="0" smtClean="0"/>
              <a:t>вперед (80)</a:t>
            </a:r>
          </a:p>
          <a:p>
            <a:pPr marL="623888" indent="-319088">
              <a:buNone/>
              <a:tabLst>
                <a:tab pos="447675" algn="l"/>
              </a:tabLst>
            </a:pPr>
            <a:r>
              <a:rPr lang="ru-RU" sz="4300" b="1" dirty="0" err="1" smtClean="0"/>
              <a:t>кц</a:t>
            </a:r>
            <a:endParaRPr lang="ru-RU" sz="4300" dirty="0" smtClean="0"/>
          </a:p>
          <a:p>
            <a:pPr marL="355600" indent="-319088">
              <a:buNone/>
              <a:tabLst>
                <a:tab pos="447675" algn="l"/>
              </a:tabLst>
            </a:pPr>
            <a:r>
              <a:rPr lang="ru-RU" sz="4300" b="1" dirty="0" smtClean="0"/>
              <a:t>кон</a:t>
            </a:r>
            <a:endParaRPr lang="ru-RU" sz="4300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948264" y="2708920"/>
            <a:ext cx="17281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Варианты ответов: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3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6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12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18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4967464" cy="5069160"/>
          </a:xfrm>
        </p:spPr>
        <p:txBody>
          <a:bodyPr>
            <a:normAutofit fontScale="55000" lnSpcReduction="20000"/>
          </a:bodyPr>
          <a:lstStyle/>
          <a:p>
            <a:pPr marL="88900" indent="0">
              <a:lnSpc>
                <a:spcPct val="120000"/>
              </a:lnSpc>
              <a:buNone/>
            </a:pPr>
            <a:r>
              <a:rPr lang="ru-RU" dirty="0" smtClean="0"/>
              <a:t>Какой узор изобразит Черепаха, выполняя следующий алгоритм? Исходное положение Черепахи в центре Рабочего поля, голова смотрит вверх.</a:t>
            </a:r>
          </a:p>
          <a:p>
            <a:pPr>
              <a:buNone/>
            </a:pPr>
            <a:r>
              <a:rPr lang="ru-RU" b="1" dirty="0" smtClean="0"/>
              <a:t>использовать Черепаха</a:t>
            </a:r>
            <a:endParaRPr lang="ru-RU" dirty="0" smtClean="0"/>
          </a:p>
          <a:p>
            <a:pPr>
              <a:buNone/>
            </a:pPr>
            <a:r>
              <a:rPr lang="ru-RU" b="1" dirty="0" err="1" smtClean="0"/>
              <a:t>алг</a:t>
            </a:r>
            <a:r>
              <a:rPr lang="ru-RU" b="1" dirty="0" smtClean="0"/>
              <a:t> </a:t>
            </a:r>
            <a:r>
              <a:rPr lang="ru-RU" dirty="0" smtClean="0"/>
              <a:t>узор</a:t>
            </a:r>
          </a:p>
          <a:p>
            <a:pPr marL="444500" indent="-319088">
              <a:buNone/>
            </a:pPr>
            <a:r>
              <a:rPr lang="ru-RU" b="1" dirty="0" err="1" smtClean="0"/>
              <a:t>нач</a:t>
            </a:r>
            <a:endParaRPr lang="ru-RU" dirty="0" smtClean="0"/>
          </a:p>
          <a:p>
            <a:pPr marL="714375" indent="-319088">
              <a:buNone/>
            </a:pPr>
            <a:r>
              <a:rPr lang="ru-RU" b="1" dirty="0" err="1" smtClean="0"/>
              <a:t>нц</a:t>
            </a:r>
            <a:r>
              <a:rPr lang="ru-RU" dirty="0" smtClean="0"/>
              <a:t> 8</a:t>
            </a:r>
            <a:r>
              <a:rPr lang="ru-RU" b="1" dirty="0" smtClean="0"/>
              <a:t> раз</a:t>
            </a:r>
            <a:endParaRPr lang="ru-RU" dirty="0" smtClean="0"/>
          </a:p>
          <a:p>
            <a:pPr marL="982663" indent="-319088">
              <a:buNone/>
            </a:pPr>
            <a:r>
              <a:rPr lang="ru-RU" b="1" dirty="0" err="1" smtClean="0"/>
              <a:t>нц</a:t>
            </a:r>
            <a:r>
              <a:rPr lang="ru-RU" b="1" dirty="0" smtClean="0"/>
              <a:t> </a:t>
            </a:r>
            <a:r>
              <a:rPr lang="ru-RU" dirty="0" smtClean="0"/>
              <a:t>3 </a:t>
            </a:r>
            <a:r>
              <a:rPr lang="ru-RU" b="1" dirty="0" smtClean="0"/>
              <a:t>раз</a:t>
            </a:r>
            <a:endParaRPr lang="ru-RU" dirty="0" smtClean="0"/>
          </a:p>
          <a:p>
            <a:pPr marL="982663" indent="-319088">
              <a:buNone/>
            </a:pPr>
            <a:r>
              <a:rPr lang="ru-RU" dirty="0" smtClean="0"/>
              <a:t>опустить хвост</a:t>
            </a:r>
          </a:p>
          <a:p>
            <a:pPr marL="982663" indent="-319088">
              <a:buNone/>
            </a:pPr>
            <a:r>
              <a:rPr lang="ru-RU" dirty="0" smtClean="0"/>
              <a:t>вперед (40)</a:t>
            </a:r>
          </a:p>
          <a:p>
            <a:pPr marL="982663" indent="-319088">
              <a:buNone/>
            </a:pPr>
            <a:r>
              <a:rPr lang="ru-RU" dirty="0" smtClean="0"/>
              <a:t>вправо(120)</a:t>
            </a:r>
          </a:p>
          <a:p>
            <a:pPr marL="982663" indent="-319088">
              <a:buNone/>
            </a:pPr>
            <a:r>
              <a:rPr lang="ru-RU" b="1" dirty="0" err="1" smtClean="0"/>
              <a:t>кц</a:t>
            </a:r>
            <a:endParaRPr lang="ru-RU" dirty="0" smtClean="0"/>
          </a:p>
          <a:p>
            <a:pPr marL="714375" indent="-319088">
              <a:buNone/>
            </a:pPr>
            <a:r>
              <a:rPr lang="ru-RU" dirty="0" smtClean="0"/>
              <a:t>поднять хвост</a:t>
            </a:r>
          </a:p>
          <a:p>
            <a:pPr marL="714375" indent="-319088">
              <a:buNone/>
            </a:pPr>
            <a:r>
              <a:rPr lang="ru-RU" dirty="0" smtClean="0"/>
              <a:t>вправо (45)</a:t>
            </a:r>
          </a:p>
          <a:p>
            <a:pPr marL="714375" indent="-319088">
              <a:buNone/>
            </a:pPr>
            <a:r>
              <a:rPr lang="ru-RU" dirty="0" smtClean="0"/>
              <a:t>вперед (60)</a:t>
            </a:r>
          </a:p>
          <a:p>
            <a:pPr marL="714375" indent="-319088">
              <a:buNone/>
            </a:pPr>
            <a:r>
              <a:rPr lang="ru-RU" b="1" dirty="0" err="1" smtClean="0"/>
              <a:t>кц</a:t>
            </a:r>
            <a:endParaRPr lang="ru-RU" dirty="0" smtClean="0"/>
          </a:p>
          <a:p>
            <a:pPr marL="444500" indent="-319088">
              <a:buNone/>
            </a:pPr>
            <a:r>
              <a:rPr lang="ru-RU" b="1" dirty="0" smtClean="0"/>
              <a:t>кон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372200" y="162880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Варианты ответов:</a:t>
            </a:r>
            <a:endParaRPr lang="ru-RU" b="1" dirty="0"/>
          </a:p>
        </p:txBody>
      </p:sp>
      <p:sp>
        <p:nvSpPr>
          <p:cNvPr id="1085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8545" name="Object 1"/>
          <p:cNvGraphicFramePr>
            <a:graphicFrameLocks noChangeAspect="1"/>
          </p:cNvGraphicFramePr>
          <p:nvPr/>
        </p:nvGraphicFramePr>
        <p:xfrm>
          <a:off x="6588224" y="1988840"/>
          <a:ext cx="1440160" cy="1471355"/>
        </p:xfrm>
        <a:graphic>
          <a:graphicData uri="http://schemas.openxmlformats.org/presentationml/2006/ole">
            <p:oleObj spid="_x0000_s108545" name="Точечный рисунок" r:id="rId3" imgW="2638095" imgH="2695951" progId="PBrush">
              <p:embed/>
            </p:oleObj>
          </a:graphicData>
        </a:graphic>
      </p:graphicFrame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8547" name="Object 3"/>
          <p:cNvGraphicFramePr>
            <a:graphicFrameLocks noChangeAspect="1"/>
          </p:cNvGraphicFramePr>
          <p:nvPr/>
        </p:nvGraphicFramePr>
        <p:xfrm>
          <a:off x="6588224" y="3573016"/>
          <a:ext cx="1440159" cy="1402959"/>
        </p:xfrm>
        <a:graphic>
          <a:graphicData uri="http://schemas.openxmlformats.org/presentationml/2006/ole">
            <p:oleObj spid="_x0000_s108547" name="Точечный рисунок" r:id="rId4" imgW="2580952" imgH="2514286" progId="PBrush">
              <p:embed/>
            </p:oleObj>
          </a:graphicData>
        </a:graphic>
      </p:graphicFrame>
      <p:sp>
        <p:nvSpPr>
          <p:cNvPr id="10855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8549" name="Object 5"/>
          <p:cNvGraphicFramePr>
            <a:graphicFrameLocks noChangeAspect="1"/>
          </p:cNvGraphicFramePr>
          <p:nvPr/>
        </p:nvGraphicFramePr>
        <p:xfrm>
          <a:off x="6588224" y="5085184"/>
          <a:ext cx="1440160" cy="1508489"/>
        </p:xfrm>
        <a:graphic>
          <a:graphicData uri="http://schemas.openxmlformats.org/presentationml/2006/ole">
            <p:oleObj spid="_x0000_s108549" name="Точечный рисунок" r:id="rId5" imgW="2610214" imgH="2734057" progId="PBrush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868144" y="249289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868144" y="407707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940152" y="566124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628800"/>
            <a:ext cx="8496944" cy="1368152"/>
          </a:xfrm>
        </p:spPr>
        <p:txBody>
          <a:bodyPr>
            <a:normAutofit fontScale="70000" lnSpcReduction="20000"/>
          </a:bodyPr>
          <a:lstStyle/>
          <a:p>
            <a:pPr marL="85725" indent="-50800">
              <a:lnSpc>
                <a:spcPct val="120000"/>
              </a:lnSpc>
              <a:buNone/>
            </a:pPr>
            <a:r>
              <a:rPr lang="ru-RU" dirty="0" smtClean="0"/>
              <a:t>Выберите последовательность команд, которую нужно вставить в приведенный алгоритм вместо знака «вопрос»(?), для создания Черепахой заданного узора. Исходное положение Черепахи в середине Рабочего поля, голова смотрит вверх.</a:t>
            </a:r>
          </a:p>
          <a:p>
            <a:endParaRPr lang="ru-RU" dirty="0"/>
          </a:p>
        </p:txBody>
      </p:sp>
      <p:sp>
        <p:nvSpPr>
          <p:cNvPr id="1157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5713" name="Object 1"/>
          <p:cNvGraphicFramePr>
            <a:graphicFrameLocks noChangeAspect="1"/>
          </p:cNvGraphicFramePr>
          <p:nvPr/>
        </p:nvGraphicFramePr>
        <p:xfrm>
          <a:off x="3923928" y="3068960"/>
          <a:ext cx="1440160" cy="3384376"/>
        </p:xfrm>
        <a:graphic>
          <a:graphicData uri="http://schemas.openxmlformats.org/presentationml/2006/ole">
            <p:oleObj spid="_x0000_s115713" name="Точечный рисунок" r:id="rId3" imgW="1133633" imgH="2610214" progId="PBrush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24128" y="3933056"/>
            <a:ext cx="30963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Варианты ответов: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вправо (120) вперед (40)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вправо(60)  вперед (40)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вправо (120) назад (40)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вправо(60)  назад (40)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2924944"/>
            <a:ext cx="288032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/>
              <a:t>использовать Черепаха</a:t>
            </a:r>
            <a:endParaRPr lang="ru-RU" sz="1700" dirty="0" smtClean="0"/>
          </a:p>
          <a:p>
            <a:pPr indent="179388"/>
            <a:r>
              <a:rPr lang="ru-RU" sz="1700" b="1" dirty="0" err="1" smtClean="0"/>
              <a:t>алг</a:t>
            </a:r>
            <a:r>
              <a:rPr lang="ru-RU" sz="1700" b="1" dirty="0" smtClean="0"/>
              <a:t> </a:t>
            </a:r>
            <a:r>
              <a:rPr lang="ru-RU" sz="1700" dirty="0" smtClean="0"/>
              <a:t>ромбы</a:t>
            </a:r>
          </a:p>
          <a:p>
            <a:pPr indent="179388"/>
            <a:r>
              <a:rPr lang="ru-RU" sz="1700" b="1" dirty="0" err="1" smtClean="0"/>
              <a:t>нач</a:t>
            </a:r>
            <a:endParaRPr lang="ru-RU" sz="1700" dirty="0" smtClean="0"/>
          </a:p>
          <a:p>
            <a:pPr indent="627063"/>
            <a:r>
              <a:rPr lang="ru-RU" sz="1700" b="1" dirty="0" err="1" smtClean="0"/>
              <a:t>нц</a:t>
            </a:r>
            <a:r>
              <a:rPr lang="ru-RU" sz="1700" b="1" dirty="0" smtClean="0"/>
              <a:t> </a:t>
            </a:r>
            <a:r>
              <a:rPr lang="ru-RU" sz="1700" dirty="0" smtClean="0"/>
              <a:t>3</a:t>
            </a:r>
            <a:r>
              <a:rPr lang="ru-RU" sz="1700" b="1" dirty="0" smtClean="0"/>
              <a:t> раз</a:t>
            </a:r>
            <a:endParaRPr lang="ru-RU" sz="1700" dirty="0" smtClean="0"/>
          </a:p>
          <a:p>
            <a:pPr indent="1076325"/>
            <a:r>
              <a:rPr lang="ru-RU" sz="1700" b="1" dirty="0" err="1" smtClean="0"/>
              <a:t>нц</a:t>
            </a:r>
            <a:r>
              <a:rPr lang="ru-RU" sz="1700" b="1" dirty="0" smtClean="0"/>
              <a:t> </a:t>
            </a:r>
            <a:r>
              <a:rPr lang="ru-RU" sz="1700" dirty="0" smtClean="0"/>
              <a:t>4</a:t>
            </a:r>
            <a:r>
              <a:rPr lang="ru-RU" sz="1700" b="1" dirty="0" smtClean="0"/>
              <a:t> раз</a:t>
            </a:r>
            <a:endParaRPr lang="ru-RU" sz="1700" dirty="0" smtClean="0"/>
          </a:p>
          <a:p>
            <a:pPr indent="1076325"/>
            <a:r>
              <a:rPr lang="ru-RU" sz="1700" dirty="0" smtClean="0"/>
              <a:t>опустить хвост</a:t>
            </a:r>
          </a:p>
          <a:p>
            <a:pPr indent="1076325"/>
            <a:r>
              <a:rPr lang="ru-RU" sz="1700" dirty="0" smtClean="0"/>
              <a:t>вперед (40)</a:t>
            </a:r>
          </a:p>
          <a:p>
            <a:pPr indent="1076325"/>
            <a:r>
              <a:rPr lang="ru-RU" sz="1700" b="1" dirty="0" smtClean="0">
                <a:solidFill>
                  <a:srgbClr val="FF0000"/>
                </a:solidFill>
              </a:rPr>
              <a:t>?</a:t>
            </a:r>
            <a:endParaRPr lang="ru-RU" sz="1700" dirty="0" smtClean="0">
              <a:solidFill>
                <a:srgbClr val="FF0000"/>
              </a:solidFill>
            </a:endParaRPr>
          </a:p>
          <a:p>
            <a:pPr indent="1076325"/>
            <a:r>
              <a:rPr lang="ru-RU" sz="1700" dirty="0" smtClean="0"/>
              <a:t>вправо (120)</a:t>
            </a:r>
          </a:p>
          <a:p>
            <a:pPr indent="1076325"/>
            <a:r>
              <a:rPr lang="ru-RU" sz="1700" b="1" dirty="0" err="1" smtClean="0"/>
              <a:t>кц</a:t>
            </a:r>
            <a:endParaRPr lang="ru-RU" sz="1700" dirty="0" smtClean="0"/>
          </a:p>
          <a:p>
            <a:pPr indent="627063"/>
            <a:r>
              <a:rPr lang="ru-RU" sz="1700" dirty="0" smtClean="0"/>
              <a:t>поднять хвост</a:t>
            </a:r>
          </a:p>
          <a:p>
            <a:pPr indent="627063"/>
            <a:r>
              <a:rPr lang="ru-RU" sz="1700" dirty="0" smtClean="0"/>
              <a:t>вперед (80)</a:t>
            </a:r>
          </a:p>
          <a:p>
            <a:pPr indent="627063"/>
            <a:r>
              <a:rPr lang="ru-RU" sz="1700" b="1" dirty="0" err="1" smtClean="0"/>
              <a:t>кц</a:t>
            </a:r>
            <a:endParaRPr lang="ru-RU" sz="1700" dirty="0" smtClean="0"/>
          </a:p>
          <a:p>
            <a:pPr indent="179388"/>
            <a:r>
              <a:rPr lang="ru-RU" sz="1700" b="1" dirty="0" smtClean="0"/>
              <a:t>кон</a:t>
            </a:r>
            <a:endParaRPr lang="ru-RU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15616" y="2348880"/>
            <a:ext cx="7199712" cy="3240360"/>
          </a:xfrm>
        </p:spPr>
        <p:txBody>
          <a:bodyPr numCol="2">
            <a:normAutofit/>
          </a:bodyPr>
          <a:lstStyle/>
          <a:p>
            <a:r>
              <a:rPr lang="ru-RU" b="1" dirty="0" smtClean="0"/>
              <a:t>Задание 1</a:t>
            </a:r>
          </a:p>
          <a:p>
            <a:pPr lvl="1"/>
            <a:r>
              <a:rPr lang="ru-RU" dirty="0" smtClean="0"/>
              <a:t>1</a:t>
            </a:r>
          </a:p>
          <a:p>
            <a:r>
              <a:rPr lang="ru-RU" b="1" dirty="0" smtClean="0"/>
              <a:t>Задание 2</a:t>
            </a:r>
          </a:p>
          <a:p>
            <a:pPr lvl="1"/>
            <a:r>
              <a:rPr lang="ru-RU" dirty="0" smtClean="0"/>
              <a:t>3</a:t>
            </a:r>
          </a:p>
          <a:p>
            <a:r>
              <a:rPr lang="ru-RU" b="1" dirty="0" smtClean="0"/>
              <a:t>Задание 3</a:t>
            </a:r>
          </a:p>
          <a:p>
            <a:pPr lvl="1"/>
            <a:r>
              <a:rPr lang="ru-RU" dirty="0" smtClean="0"/>
              <a:t>4</a:t>
            </a:r>
          </a:p>
          <a:p>
            <a:r>
              <a:rPr lang="ru-RU" b="1" dirty="0" smtClean="0"/>
              <a:t>Задание 4</a:t>
            </a:r>
          </a:p>
          <a:p>
            <a:pPr lvl="1"/>
            <a:r>
              <a:rPr lang="ru-RU" dirty="0" smtClean="0"/>
              <a:t>4</a:t>
            </a:r>
          </a:p>
          <a:p>
            <a:r>
              <a:rPr lang="ru-RU" b="1" dirty="0" smtClean="0"/>
              <a:t>Задание 5</a:t>
            </a:r>
          </a:p>
          <a:p>
            <a:pPr lvl="1"/>
            <a:r>
              <a:rPr lang="ru-RU" dirty="0" smtClean="0"/>
              <a:t>2</a:t>
            </a:r>
          </a:p>
          <a:p>
            <a:r>
              <a:rPr lang="ru-RU" b="1" dirty="0" smtClean="0"/>
              <a:t>Задание 6</a:t>
            </a:r>
          </a:p>
          <a:p>
            <a:pPr lvl="1"/>
            <a:r>
              <a:rPr lang="ru-RU" dirty="0" smtClean="0"/>
              <a:t>2, 4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Исполнитель «Черепаха»</a:t>
            </a:r>
            <a:br>
              <a:rPr lang="ru-RU" dirty="0" smtClean="0"/>
            </a:br>
            <a:r>
              <a:rPr lang="ru-RU" dirty="0" smtClean="0"/>
              <a:t>Циклический алгоритм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44008" y="1844824"/>
            <a:ext cx="4320480" cy="4680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Цикл –</a:t>
            </a:r>
            <a:r>
              <a:rPr lang="ru-RU" dirty="0" smtClean="0"/>
              <a:t> многократное повторение одних и тех же команд (действий) исполнителем Черепаха.</a:t>
            </a:r>
            <a:endParaRPr lang="ru-RU" dirty="0"/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395536" y="1844824"/>
          <a:ext cx="3960440" cy="3791322"/>
        </p:xfrm>
        <a:graphic>
          <a:graphicData uri="http://schemas.openxmlformats.org/presentationml/2006/ole">
            <p:oleObj spid="_x0000_s91137" name="Точечный рисунок" r:id="rId3" imgW="5152381" imgH="5257143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Исполнитель «Черепаха»</a:t>
            </a:r>
            <a:br>
              <a:rPr lang="ru-RU" dirty="0" smtClean="0"/>
            </a:br>
            <a:r>
              <a:rPr lang="ru-RU" dirty="0" smtClean="0"/>
              <a:t>Пример программы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788024" y="1988840"/>
            <a:ext cx="4032448" cy="3888432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Цикл </a:t>
            </a:r>
            <a:r>
              <a:rPr lang="ru-RU" sz="2000" b="1" dirty="0" err="1" smtClean="0"/>
              <a:t>n</a:t>
            </a:r>
            <a:r>
              <a:rPr lang="ru-RU" sz="2000" b="1" dirty="0" smtClean="0"/>
              <a:t> раз </a:t>
            </a:r>
            <a:r>
              <a:rPr lang="ru-RU" sz="2000" dirty="0" smtClean="0"/>
              <a:t>повторяет  определённый  набор действий (команд)  </a:t>
            </a:r>
            <a:r>
              <a:rPr lang="ru-RU" sz="2000" b="1" dirty="0" err="1" smtClean="0"/>
              <a:t>n</a:t>
            </a:r>
            <a:r>
              <a:rPr lang="ru-RU" sz="2000" dirty="0" smtClean="0"/>
              <a:t> раз.</a:t>
            </a:r>
          </a:p>
          <a:p>
            <a:pPr>
              <a:buNone/>
            </a:pPr>
            <a:r>
              <a:rPr lang="ru-RU" sz="2000" b="1" dirty="0" smtClean="0"/>
              <a:t>Общий вид конструкции цикла</a:t>
            </a:r>
            <a:endParaRPr lang="ru-RU" sz="2000" dirty="0" smtClean="0"/>
          </a:p>
          <a:p>
            <a:pPr>
              <a:buNone/>
            </a:pPr>
            <a:r>
              <a:rPr lang="ru-RU" sz="2000" b="1" dirty="0" err="1" smtClean="0"/>
              <a:t>нц</a:t>
            </a:r>
            <a:r>
              <a:rPr lang="ru-RU" sz="2000" b="1" dirty="0" smtClean="0"/>
              <a:t> </a:t>
            </a:r>
            <a:r>
              <a:rPr lang="ru-RU" sz="2000" dirty="0" err="1" smtClean="0"/>
              <a:t>n</a:t>
            </a:r>
            <a:r>
              <a:rPr lang="ru-RU" sz="2000" b="1" dirty="0" smtClean="0"/>
              <a:t> раз</a:t>
            </a:r>
            <a:br>
              <a:rPr lang="ru-RU" sz="2000" b="1" dirty="0" smtClean="0"/>
            </a:br>
            <a:r>
              <a:rPr lang="ru-RU" sz="2000" b="1" dirty="0" smtClean="0"/>
              <a:t>    </a:t>
            </a:r>
            <a:r>
              <a:rPr lang="ru-RU" sz="2000" dirty="0" smtClean="0"/>
              <a:t>команды</a:t>
            </a:r>
            <a:endParaRPr lang="ru-RU" sz="2000" b="1" dirty="0" smtClean="0"/>
          </a:p>
          <a:p>
            <a:pPr>
              <a:buNone/>
            </a:pPr>
            <a:r>
              <a:rPr lang="ru-RU" sz="2000" b="1" dirty="0" err="1" smtClean="0"/>
              <a:t>кц</a:t>
            </a:r>
            <a:endParaRPr lang="ru-RU" sz="2000" dirty="0" smtClean="0"/>
          </a:p>
          <a:p>
            <a:pPr>
              <a:buNone/>
            </a:pPr>
            <a:r>
              <a:rPr lang="ru-RU" sz="2000" i="1" dirty="0" smtClean="0"/>
              <a:t>Начало цикла</a:t>
            </a:r>
            <a:endParaRPr lang="ru-RU" sz="2000" b="1" dirty="0" smtClean="0"/>
          </a:p>
          <a:p>
            <a:pPr>
              <a:buNone/>
            </a:pPr>
            <a:r>
              <a:rPr lang="ru-RU" sz="2000" i="1" dirty="0" smtClean="0"/>
              <a:t>     Тело цикла</a:t>
            </a:r>
            <a:endParaRPr lang="ru-RU" sz="2000" b="1" dirty="0" smtClean="0"/>
          </a:p>
          <a:p>
            <a:pPr>
              <a:buNone/>
            </a:pPr>
            <a:r>
              <a:rPr lang="ru-RU" sz="2000" i="1" dirty="0" smtClean="0"/>
              <a:t>Конец цикла</a:t>
            </a:r>
            <a:endParaRPr lang="ru-RU" sz="2000" dirty="0" smtClean="0"/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323528" y="1700808"/>
          <a:ext cx="4320480" cy="2948219"/>
        </p:xfrm>
        <a:graphic>
          <a:graphicData uri="http://schemas.openxmlformats.org/presentationml/2006/ole">
            <p:oleObj spid="_x0000_s90114" name="Точечный рисунок" r:id="rId3" imgW="3839111" imgH="2619048" progId="PBrush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79512" y="4725144"/>
            <a:ext cx="41044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Команды или группу команд, которые должны повторяться, называют </a:t>
            </a:r>
            <a:r>
              <a:rPr lang="ru-RU" sz="1600" b="1" dirty="0" smtClean="0"/>
              <a:t>телом цикла</a:t>
            </a:r>
            <a:r>
              <a:rPr lang="ru-RU" sz="1600" dirty="0" smtClean="0"/>
              <a:t>. Они располагаются между служебными словами </a:t>
            </a:r>
            <a:r>
              <a:rPr lang="ru-RU" sz="1600" dirty="0" err="1" smtClean="0"/>
              <a:t>нц</a:t>
            </a:r>
            <a:r>
              <a:rPr lang="ru-RU" sz="1600" dirty="0" smtClean="0"/>
              <a:t> (начало цикла) и </a:t>
            </a:r>
            <a:r>
              <a:rPr lang="ru-RU" sz="1600" dirty="0" err="1" smtClean="0"/>
              <a:t>кц</a:t>
            </a:r>
            <a:r>
              <a:rPr lang="ru-RU" sz="1600" dirty="0" smtClean="0"/>
              <a:t> (конец цикла). Количество повторений тела цикла задаётся величиной </a:t>
            </a:r>
            <a:r>
              <a:rPr lang="ru-RU" sz="1600" b="1" dirty="0" smtClean="0"/>
              <a:t>параметра </a:t>
            </a:r>
            <a:r>
              <a:rPr lang="ru-RU" sz="1600" b="1" dirty="0" err="1" smtClean="0"/>
              <a:t>n</a:t>
            </a:r>
            <a:r>
              <a:rPr lang="ru-RU" sz="1600" dirty="0" smtClean="0"/>
              <a:t> в начале цикла.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Исполнитель «Черепаха»</a:t>
            </a:r>
            <a:br>
              <a:rPr lang="ru-RU" dirty="0" smtClean="0"/>
            </a:br>
            <a:r>
              <a:rPr lang="ru-RU" dirty="0" smtClean="0"/>
              <a:t>Циклическая конструкция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11960" y="2780928"/>
            <a:ext cx="4320480" cy="1800200"/>
          </a:xfrm>
        </p:spPr>
        <p:txBody>
          <a:bodyPr>
            <a:noAutofit/>
          </a:bodyPr>
          <a:lstStyle/>
          <a:p>
            <a:r>
              <a:rPr lang="ru-RU" sz="2000" dirty="0" smtClean="0"/>
              <a:t>В данном случае команды тела цикла, заключенные между служебными словами </a:t>
            </a:r>
            <a:r>
              <a:rPr lang="ru-RU" sz="2000" b="1" dirty="0" err="1" smtClean="0"/>
              <a:t>нц</a:t>
            </a:r>
            <a:r>
              <a:rPr lang="ru-RU" sz="2000" dirty="0" smtClean="0"/>
              <a:t> и </a:t>
            </a:r>
            <a:r>
              <a:rPr lang="ru-RU" sz="2000" b="1" dirty="0" err="1" smtClean="0"/>
              <a:t>кц</a:t>
            </a:r>
            <a:r>
              <a:rPr lang="ru-RU" sz="2000" dirty="0" smtClean="0"/>
              <a:t> выполняются </a:t>
            </a:r>
            <a:r>
              <a:rPr lang="ru-RU" sz="2000" b="1" dirty="0" smtClean="0"/>
              <a:t>4</a:t>
            </a:r>
            <a:r>
              <a:rPr lang="ru-RU" sz="2000" dirty="0" smtClean="0"/>
              <a:t> раза.</a:t>
            </a:r>
          </a:p>
          <a:p>
            <a:endParaRPr lang="ru-RU" sz="2000" dirty="0" smtClean="0"/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1475656" y="2636912"/>
          <a:ext cx="2086286" cy="1728192"/>
        </p:xfrm>
        <a:graphic>
          <a:graphicData uri="http://schemas.openxmlformats.org/presentationml/2006/ole">
            <p:oleObj spid="_x0000_s89092" name="Точечный рисунок" r:id="rId3" imgW="1276190" imgH="1057423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Исполнитель «Черепаха»</a:t>
            </a:r>
            <a:br>
              <a:rPr lang="ru-RU" dirty="0" smtClean="0"/>
            </a:br>
            <a:r>
              <a:rPr lang="ru-RU" dirty="0" smtClean="0"/>
              <a:t>Результат работы цикла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32040" y="2852936"/>
            <a:ext cx="3600400" cy="2376264"/>
          </a:xfrm>
        </p:spPr>
        <p:txBody>
          <a:bodyPr>
            <a:noAutofit/>
          </a:bodyPr>
          <a:lstStyle/>
          <a:p>
            <a:r>
              <a:rPr lang="ru-RU" sz="1800" dirty="0" smtClean="0"/>
              <a:t>Тело цикла состоит из четырех команд.</a:t>
            </a:r>
          </a:p>
          <a:p>
            <a:pPr>
              <a:buNone/>
            </a:pPr>
            <a:r>
              <a:rPr lang="ru-RU" sz="1800" b="1" dirty="0" smtClean="0"/>
              <a:t>вперед (50)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вправо(45)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вперед (100)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вправо (45)</a:t>
            </a:r>
            <a:endParaRPr lang="ru-RU" sz="1800" dirty="0" smtClean="0"/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Рисунок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348880"/>
            <a:ext cx="3456384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Исполнитель «Черепаха»</a:t>
            </a:r>
            <a:br>
              <a:rPr lang="ru-RU" dirty="0" smtClean="0"/>
            </a:br>
            <a:r>
              <a:rPr lang="ru-RU" dirty="0" smtClean="0"/>
              <a:t>Порядок выполнения команд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32040" y="1916832"/>
            <a:ext cx="3960440" cy="460851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ru-RU" dirty="0" smtClean="0"/>
              <a:t>Цифрами </a:t>
            </a:r>
            <a:r>
              <a:rPr lang="ru-RU" b="1" dirty="0" smtClean="0"/>
              <a:t>1</a:t>
            </a:r>
            <a:r>
              <a:rPr lang="ru-RU" dirty="0" smtClean="0"/>
              <a:t> и </a:t>
            </a:r>
            <a:r>
              <a:rPr lang="ru-RU" b="1" dirty="0" smtClean="0"/>
              <a:t>3</a:t>
            </a:r>
            <a:r>
              <a:rPr lang="ru-RU" dirty="0" smtClean="0"/>
              <a:t> на рисунке обозначен порядок и результат выполнения исполнителем Черепаха команд вперед (50) и вперед (100) соответственно.</a:t>
            </a:r>
          </a:p>
          <a:p>
            <a:pPr>
              <a:lnSpc>
                <a:spcPct val="120000"/>
              </a:lnSpc>
            </a:pPr>
            <a:r>
              <a:rPr lang="ru-RU" dirty="0" smtClean="0"/>
              <a:t>Цифрами </a:t>
            </a:r>
            <a:r>
              <a:rPr lang="ru-RU" b="1" dirty="0" smtClean="0"/>
              <a:t>2</a:t>
            </a:r>
            <a:r>
              <a:rPr lang="ru-RU" dirty="0" smtClean="0"/>
              <a:t> и </a:t>
            </a:r>
            <a:r>
              <a:rPr lang="ru-RU" b="1" dirty="0" smtClean="0"/>
              <a:t>4</a:t>
            </a:r>
            <a:r>
              <a:rPr lang="ru-RU" dirty="0" smtClean="0"/>
              <a:t> обозначен порядок и результат выполнения исполнителем Черепаха одной и той же команды вправо (45) соответственно два раза.</a:t>
            </a:r>
            <a:endParaRPr lang="ru-RU" dirty="0"/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899592" y="2348879"/>
          <a:ext cx="3672408" cy="3479123"/>
        </p:xfrm>
        <a:graphic>
          <a:graphicData uri="http://schemas.openxmlformats.org/presentationml/2006/ole">
            <p:oleObj spid="_x0000_s87044" name="Точечный рисунок" r:id="rId3" imgW="2352381" imgH="2228571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1534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Алгоритмическая конструкция «вложенный цикл»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76056" y="1700808"/>
            <a:ext cx="3816424" cy="403244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ru-RU" dirty="0" smtClean="0"/>
              <a:t>Усложним задачу: Черепашка  нарисовала три многоугольника вместо одного. Для создания такого рисунка надо использовать алгоритмическую конструкцию в виде </a:t>
            </a:r>
            <a:r>
              <a:rPr lang="ru-RU" b="1" dirty="0" smtClean="0"/>
              <a:t>вложенного цикла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Рисунок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72816"/>
            <a:ext cx="403244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Алгоритм создания серии многоугольников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44008" y="1844824"/>
            <a:ext cx="4104456" cy="460851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ru-RU" sz="1800" b="1" dirty="0" smtClean="0"/>
              <a:t>Первый цикл (</a:t>
            </a:r>
            <a:r>
              <a:rPr lang="ru-RU" sz="1800" b="1" i="1" dirty="0" smtClean="0"/>
              <a:t>внешний цикл</a:t>
            </a:r>
            <a:r>
              <a:rPr lang="ru-RU" sz="1800" b="1" dirty="0" smtClean="0"/>
              <a:t>)</a:t>
            </a:r>
            <a:r>
              <a:rPr lang="ru-RU" sz="1800" dirty="0" smtClean="0"/>
              <a:t>  определяет </a:t>
            </a:r>
            <a:r>
              <a:rPr lang="ru-RU" sz="1800" u="sng" dirty="0" smtClean="0"/>
              <a:t>количество</a:t>
            </a:r>
            <a:r>
              <a:rPr lang="ru-RU" sz="1800" dirty="0" smtClean="0"/>
              <a:t> рисуемых Черепахой </a:t>
            </a:r>
            <a:r>
              <a:rPr lang="ru-RU" sz="1800" u="sng" dirty="0" smtClean="0"/>
              <a:t>многоугольников</a:t>
            </a:r>
            <a:r>
              <a:rPr lang="ru-RU" sz="1800" dirty="0" smtClean="0"/>
              <a:t>, а выполняющиеся в его теле команды позволяют не только нарисовать эти многоугольники, но отодвинуть их друг от друга.</a:t>
            </a:r>
          </a:p>
          <a:p>
            <a:pPr>
              <a:lnSpc>
                <a:spcPct val="120000"/>
              </a:lnSpc>
            </a:pPr>
            <a:r>
              <a:rPr lang="ru-RU" sz="1800" b="1" dirty="0" smtClean="0"/>
              <a:t>Второй цикл  (</a:t>
            </a:r>
            <a:r>
              <a:rPr lang="ru-RU" sz="1800" b="1" i="1" dirty="0" smtClean="0"/>
              <a:t>внутренний цикл</a:t>
            </a:r>
            <a:r>
              <a:rPr lang="ru-RU" sz="1800" b="1" dirty="0" smtClean="0"/>
              <a:t>)</a:t>
            </a:r>
            <a:r>
              <a:rPr lang="ru-RU" sz="1800" dirty="0" smtClean="0"/>
              <a:t> отвечает за прорисовку </a:t>
            </a:r>
            <a:r>
              <a:rPr lang="ru-RU" sz="1800" u="sng" dirty="0" smtClean="0"/>
              <a:t>каждого многоугольника</a:t>
            </a:r>
            <a:r>
              <a:rPr lang="ru-RU" sz="1800" dirty="0" smtClean="0"/>
              <a:t>. Данный цикл выполняется </a:t>
            </a:r>
            <a:r>
              <a:rPr lang="ru-RU" sz="1800" u="sng" dirty="0" smtClean="0"/>
              <a:t>внутри</a:t>
            </a:r>
            <a:r>
              <a:rPr lang="ru-RU" sz="1800" dirty="0" smtClean="0"/>
              <a:t> </a:t>
            </a:r>
            <a:r>
              <a:rPr lang="ru-RU" sz="1800" b="1" dirty="0" smtClean="0"/>
              <a:t>первого цикла</a:t>
            </a:r>
            <a:r>
              <a:rPr lang="ru-RU" sz="1800" dirty="0" smtClean="0"/>
              <a:t> несколько раз.</a:t>
            </a:r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13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323528" y="1556792"/>
          <a:ext cx="4006079" cy="3960440"/>
        </p:xfrm>
        <a:graphic>
          <a:graphicData uri="http://schemas.openxmlformats.org/presentationml/2006/ole">
            <p:oleObj spid="_x0000_s101380" name="Точечный рисунок" r:id="rId3" imgW="3866667" imgH="3476190" progId="PBrush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79512" y="5589240"/>
            <a:ext cx="417646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dirty="0" smtClean="0"/>
              <a:t>Такая организация циклов называется вложенной алгоритмической конструкцией или </a:t>
            </a:r>
            <a:r>
              <a:rPr lang="ru-RU" b="1" dirty="0" smtClean="0"/>
              <a:t>вложенным циклом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1036712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Циклический алгоритм предполагает…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2564904"/>
            <a:ext cx="7128792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indent="-514350">
              <a:buFont typeface="+mj-lt"/>
              <a:buAutoNum type="arabicPeriod"/>
            </a:pPr>
            <a:r>
              <a:rPr lang="ru-RU" sz="2800" dirty="0" smtClean="0"/>
              <a:t>многократное повторение одних и тех же действий (команд).</a:t>
            </a:r>
          </a:p>
          <a:p>
            <a:pPr marL="539750" indent="-514350">
              <a:buFont typeface="+mj-lt"/>
              <a:buAutoNum type="arabicPeriod"/>
            </a:pPr>
            <a:r>
              <a:rPr lang="ru-RU" sz="2800" dirty="0" smtClean="0"/>
              <a:t>последовательное выполнение команд одна за другой.</a:t>
            </a:r>
          </a:p>
          <a:p>
            <a:pPr marL="539750" indent="-514350">
              <a:buFont typeface="+mj-lt"/>
              <a:buAutoNum type="arabicPeriod"/>
            </a:pPr>
            <a:r>
              <a:rPr lang="ru-RU" sz="2800" dirty="0" smtClean="0"/>
              <a:t>выполнение той или иной последовательности команд в зависимости от заданного условия.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201</TotalTime>
  <Words>630</Words>
  <Application>Microsoft Office PowerPoint</Application>
  <PresentationFormat>Экран (4:3)</PresentationFormat>
  <Paragraphs>147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Обычная</vt:lpstr>
      <vt:lpstr>Точечный рисунок</vt:lpstr>
      <vt:lpstr>Знакомство со средой программирования «КуМир» Версия 1.9.0</vt:lpstr>
      <vt:lpstr>Исполнитель «Черепаха» Циклический алгоритм</vt:lpstr>
      <vt:lpstr>Исполнитель «Черепаха» Пример программы</vt:lpstr>
      <vt:lpstr>Исполнитель «Черепаха» Циклическая конструкция</vt:lpstr>
      <vt:lpstr>Исполнитель «Черепаха» Результат работы цикла</vt:lpstr>
      <vt:lpstr>Исполнитель «Черепаха» Порядок выполнения команд</vt:lpstr>
      <vt:lpstr> Алгоритмическая конструкция «вложенный цикл»</vt:lpstr>
      <vt:lpstr>Алгоритм создания серии многоугольников</vt:lpstr>
      <vt:lpstr>Задание 1</vt:lpstr>
      <vt:lpstr>Задание 2</vt:lpstr>
      <vt:lpstr>Задание 3</vt:lpstr>
      <vt:lpstr>Задание 4</vt:lpstr>
      <vt:lpstr>Задание 5</vt:lpstr>
      <vt:lpstr>Задание 6</vt:lpstr>
      <vt:lpstr>Ответы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Знакомство со средой программирования «КуМир» Версия 1.19</dc:title>
  <dc:creator>Елена</dc:creator>
  <cp:lastModifiedBy>Елена</cp:lastModifiedBy>
  <cp:revision>82</cp:revision>
  <dcterms:created xsi:type="dcterms:W3CDTF">2020-03-24T13:49:34Z</dcterms:created>
  <dcterms:modified xsi:type="dcterms:W3CDTF">2022-09-11T17:12:18Z</dcterms:modified>
</cp:coreProperties>
</file>