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263" r:id="rId3"/>
    <p:sldId id="264" r:id="rId4"/>
    <p:sldId id="258" r:id="rId5"/>
    <p:sldId id="259" r:id="rId6"/>
    <p:sldId id="260" r:id="rId7"/>
    <p:sldId id="261" r:id="rId8"/>
    <p:sldId id="262" r:id="rId9"/>
    <p:sldId id="267" r:id="rId10"/>
    <p:sldId id="265" r:id="rId11"/>
    <p:sldId id="266" r:id="rId12"/>
    <p:sldId id="269" r:id="rId13"/>
    <p:sldId id="270" r:id="rId14"/>
    <p:sldId id="272" r:id="rId15"/>
    <p:sldId id="273" r:id="rId16"/>
    <p:sldId id="274" r:id="rId17"/>
    <p:sldId id="275" r:id="rId18"/>
    <p:sldId id="268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66FFFF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4EA1F-4913-448F-A9AA-F598CFC27DB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5AAB4-E12D-4F6A-816D-54DFF4AE3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5AAB4-E12D-4F6A-816D-54DFF4AE375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722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79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11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920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910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2777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420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658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6893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587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9877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430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&#1092;&#1080;&#1079;&#1084;&#1080;&#1085;&#1091;&#1090;&#1082;&#1072;.wm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Урок математики 4 класс</a:t>
            </a:r>
            <a:br>
              <a:rPr lang="ru-RU" sz="5400" b="1" dirty="0" smtClean="0"/>
            </a:br>
            <a:r>
              <a:rPr lang="ru-RU" sz="5400" b="1" dirty="0" smtClean="0"/>
              <a:t>УМК «Школа 2100»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4113" y="4725144"/>
            <a:ext cx="4570455" cy="864096"/>
          </a:xfrm>
        </p:spPr>
        <p:txBody>
          <a:bodyPr>
            <a:normAutofit/>
          </a:bodyPr>
          <a:lstStyle/>
          <a:p>
            <a:pPr algn="r"/>
            <a:endParaRPr lang="ru-RU" sz="3800" b="1" dirty="0" smtClean="0">
              <a:solidFill>
                <a:schemeClr val="tx1"/>
              </a:solidFill>
            </a:endParaRPr>
          </a:p>
          <a:p>
            <a:pPr algn="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0762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а) 180 : 2 = 90 м²/ч</a:t>
            </a:r>
            <a:br>
              <a:rPr lang="ru-RU" sz="3600" b="1" i="1" dirty="0" smtClean="0"/>
            </a:br>
            <a:r>
              <a:rPr lang="ru-RU" sz="3600" b="1" i="1" dirty="0" smtClean="0"/>
              <a:t>б) 150 : 3 = 50 кг/ч</a:t>
            </a:r>
            <a:br>
              <a:rPr lang="ru-RU" sz="3600" b="1" i="1" dirty="0" smtClean="0"/>
            </a:br>
            <a:r>
              <a:rPr lang="ru-RU" sz="3600" b="1" i="1" dirty="0" smtClean="0"/>
              <a:t>в) 180 : 2 = 90 п./д.</a:t>
            </a:r>
            <a:r>
              <a:rPr lang="ru-RU" sz="3600" b="1" i="1" dirty="0"/>
              <a:t/>
            </a:r>
            <a:br>
              <a:rPr lang="ru-RU" sz="3600" b="1" i="1" dirty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13176"/>
            <a:ext cx="7355160" cy="1112987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188640"/>
            <a:ext cx="4615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/>
              <a:t>Самопроверка</a:t>
            </a:r>
            <a:endParaRPr lang="ru-RU" sz="5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953" y="3861048"/>
            <a:ext cx="8712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u="sng" dirty="0" smtClean="0"/>
              <a:t>Оцените свою работу. </a:t>
            </a:r>
          </a:p>
          <a:p>
            <a:pPr algn="l"/>
            <a:r>
              <a:rPr lang="ru-RU" sz="6000" i="1" dirty="0" smtClean="0"/>
              <a:t>***</a:t>
            </a:r>
            <a:r>
              <a:rPr lang="ru-RU" sz="3600" i="1" dirty="0" smtClean="0"/>
              <a:t> </a:t>
            </a:r>
            <a:r>
              <a:rPr lang="ru-RU" sz="3600" b="1" i="1" dirty="0" smtClean="0"/>
              <a:t>- </a:t>
            </a:r>
            <a:r>
              <a:rPr lang="ru-RU" sz="3600" b="1" i="1" dirty="0"/>
              <a:t>правильно выполнено 3 </a:t>
            </a:r>
            <a:r>
              <a:rPr lang="ru-RU" sz="3600" b="1" i="1" dirty="0" smtClean="0"/>
              <a:t>задания; </a:t>
            </a:r>
            <a:r>
              <a:rPr lang="ru-RU" sz="3600" i="1" dirty="0" smtClean="0"/>
              <a:t>  </a:t>
            </a:r>
            <a:r>
              <a:rPr lang="ru-RU" sz="6000" i="1" dirty="0"/>
              <a:t>** </a:t>
            </a:r>
            <a:r>
              <a:rPr lang="ru-RU" sz="3600" b="1" i="1" dirty="0"/>
              <a:t>- 2 </a:t>
            </a:r>
            <a:r>
              <a:rPr lang="ru-RU" sz="3600" b="1" i="1" dirty="0" smtClean="0"/>
              <a:t>задания; </a:t>
            </a:r>
          </a:p>
          <a:p>
            <a:pPr algn="l"/>
            <a:r>
              <a:rPr lang="ru-RU" sz="6000" i="1" dirty="0" smtClean="0"/>
              <a:t>* </a:t>
            </a:r>
            <a:r>
              <a:rPr lang="ru-RU" sz="3600" b="1" i="1" dirty="0"/>
              <a:t>- выполнено, верно, только 1 </a:t>
            </a:r>
            <a:r>
              <a:rPr lang="ru-RU" sz="3600" b="1" i="1" dirty="0" smtClean="0"/>
              <a:t>задание.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73451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05" y="260648"/>
            <a:ext cx="8820472" cy="1143000"/>
          </a:xfrm>
        </p:spPr>
        <p:txBody>
          <a:bodyPr>
            <a:noAutofit/>
          </a:bodyPr>
          <a:lstStyle/>
          <a:p>
            <a:pPr marL="0" indent="0" algn="l"/>
            <a:r>
              <a:rPr lang="ru-RU" sz="2800" b="1" dirty="0" smtClean="0"/>
              <a:t>На схеме единичный отрезок равен производительности  снегоуборочной машины.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 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501008"/>
            <a:ext cx="6840760" cy="2149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755576" y="3573016"/>
            <a:ext cx="6624736" cy="72008"/>
          </a:xfrm>
          <a:prstGeom prst="line">
            <a:avLst/>
          </a:prstGeom>
          <a:ln w="136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19258764">
            <a:off x="713065" y="3283185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Дуга 8"/>
          <p:cNvSpPr/>
          <p:nvPr/>
        </p:nvSpPr>
        <p:spPr>
          <a:xfrm rot="19258764">
            <a:off x="1801569" y="3283185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Дуга 9"/>
          <p:cNvSpPr/>
          <p:nvPr/>
        </p:nvSpPr>
        <p:spPr>
          <a:xfrm rot="19258764">
            <a:off x="6149436" y="3248023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58764">
            <a:off x="5069315" y="3283181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Дуга 11"/>
          <p:cNvSpPr/>
          <p:nvPr/>
        </p:nvSpPr>
        <p:spPr>
          <a:xfrm rot="19258764">
            <a:off x="4000080" y="3248022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Дуга 12"/>
          <p:cNvSpPr/>
          <p:nvPr/>
        </p:nvSpPr>
        <p:spPr>
          <a:xfrm rot="19258764">
            <a:off x="2890075" y="3283184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84838" y="2613991"/>
            <a:ext cx="1366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/>
              <a:t>20 м/ч</a:t>
            </a:r>
            <a:endParaRPr lang="ru-RU" sz="3200" dirty="0"/>
          </a:p>
        </p:txBody>
      </p:sp>
      <p:sp>
        <p:nvSpPr>
          <p:cNvPr id="18" name="Левая фигурная скобка 17"/>
          <p:cNvSpPr/>
          <p:nvPr/>
        </p:nvSpPr>
        <p:spPr>
          <a:xfrm rot="16200000">
            <a:off x="3797797" y="649604"/>
            <a:ext cx="540294" cy="6624736"/>
          </a:xfrm>
          <a:prstGeom prst="lef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754512" y="4266912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?м</a:t>
            </a:r>
            <a:endParaRPr lang="ru-RU" sz="3600" b="1" i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8505" y="4797152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Сколько часов работала машина? </a:t>
            </a:r>
            <a:endParaRPr lang="ru-RU" sz="2400" b="1" i="1" dirty="0" smtClean="0"/>
          </a:p>
          <a:p>
            <a:r>
              <a:rPr lang="ru-RU" sz="2400" b="1" i="1" dirty="0" smtClean="0"/>
              <a:t>Сколько </a:t>
            </a:r>
            <a:r>
              <a:rPr lang="ru-RU" sz="2400" b="1" i="1" dirty="0"/>
              <a:t>метров она очистила от снега за 1 час?  2 часа?   3 часа? за всё это время?</a:t>
            </a:r>
            <a:endParaRPr lang="ru-RU" sz="2400" b="1" dirty="0"/>
          </a:p>
          <a:p>
            <a:r>
              <a:rPr lang="ru-RU" sz="2400" b="1" i="1" dirty="0"/>
              <a:t>Как узнать, чему равна выполненная работа, если известны производительность и время?</a:t>
            </a:r>
            <a:endParaRPr lang="ru-RU" sz="2400" b="1" dirty="0"/>
          </a:p>
        </p:txBody>
      </p:sp>
      <p:pic>
        <p:nvPicPr>
          <p:cNvPr id="3074" name="Picture 2" descr="CAGE / Сообщения / FFClu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4074" y="910874"/>
            <a:ext cx="3005336" cy="2167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805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80920" cy="4104456"/>
          </a:xfrm>
        </p:spPr>
        <p:txBody>
          <a:bodyPr>
            <a:normAutofit/>
          </a:bodyPr>
          <a:lstStyle/>
          <a:p>
            <a:r>
              <a:rPr lang="ru-RU" b="1" dirty="0"/>
              <a:t>Выполненная работа равна производительности, умноженной на время работы.</a:t>
            </a:r>
            <a:r>
              <a:rPr lang="ru-RU" dirty="0"/>
              <a:t/>
            </a:r>
            <a:br>
              <a:rPr lang="ru-RU" dirty="0"/>
            </a:br>
            <a:r>
              <a:rPr lang="ru-RU" sz="6700" b="1" dirty="0"/>
              <a:t>А= </a:t>
            </a:r>
            <a:r>
              <a:rPr lang="en-US" sz="6700" b="1" dirty="0"/>
              <a:t>v </a:t>
            </a:r>
            <a:r>
              <a:rPr lang="ru-RU" sz="6700" b="1" dirty="0"/>
              <a:t>· </a:t>
            </a:r>
            <a:r>
              <a:rPr lang="en-US" sz="6700" b="1" dirty="0"/>
              <a:t>t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77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950" y="980728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На швейной фабрике шьют новогодние костюмы. Производительность фабрики – 60 костюмов в день. </a:t>
            </a:r>
            <a:br>
              <a:rPr lang="ru-RU" sz="2800" b="1" dirty="0"/>
            </a:br>
            <a:r>
              <a:rPr lang="ru-RU" sz="2800" b="1" dirty="0"/>
              <a:t>С помощью таблицы определите, сколько новогодних костюмов можно сшить за указанное время.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84896746"/>
              </p:ext>
            </p:extLst>
          </p:nvPr>
        </p:nvGraphicFramePr>
        <p:xfrm>
          <a:off x="971600" y="2348880"/>
          <a:ext cx="7128792" cy="1682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6695"/>
                <a:gridCol w="1242097"/>
              </a:tblGrid>
              <a:tr h="43001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Производительность (к./д.)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</a:tr>
              <a:tr h="43001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Время работы (д.)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</a:tr>
              <a:tr h="43001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Выполненная работа (к.)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236296" y="3429000"/>
            <a:ext cx="58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51310" y="342900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Но шить можно!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13228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Архив материалов - Сайт коллективных покупок за границей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329" y="4100938"/>
            <a:ext cx="2448272" cy="2757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Шью новогодние костюмы и не только Северодвинск ВКонтакт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9915" y="4076418"/>
            <a:ext cx="1768549" cy="26805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25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На схеме единичный отрезок равен производительности бригады </a:t>
            </a:r>
            <a:r>
              <a:rPr lang="ru-RU" sz="2800" b="1" dirty="0" smtClean="0"/>
              <a:t>строителей снежного городка  </a:t>
            </a:r>
            <a:r>
              <a:rPr lang="ru-RU" sz="2800" b="1" dirty="0"/>
              <a:t>за 1 неделю. Через сколько недель бригада построит городок?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868" y="3361991"/>
            <a:ext cx="7427168" cy="2769171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62472" y="3094346"/>
            <a:ext cx="6169091" cy="1"/>
          </a:xfrm>
          <a:prstGeom prst="line">
            <a:avLst/>
          </a:prstGeom>
          <a:ln w="136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Дуга 4"/>
          <p:cNvSpPr/>
          <p:nvPr/>
        </p:nvSpPr>
        <p:spPr>
          <a:xfrm rot="19258764">
            <a:off x="694705" y="2751073"/>
            <a:ext cx="1309627" cy="1357582"/>
          </a:xfrm>
          <a:prstGeom prst="arc">
            <a:avLst>
              <a:gd name="adj1" fmla="val 15177393"/>
              <a:gd name="adj2" fmla="val 576903"/>
            </a:avLst>
          </a:prstGeom>
          <a:ln w="793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62472" y="2225859"/>
            <a:ext cx="1365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здания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Левая фигурная скобка 7"/>
          <p:cNvSpPr/>
          <p:nvPr/>
        </p:nvSpPr>
        <p:spPr>
          <a:xfrm rot="16200000">
            <a:off x="3591306" y="285729"/>
            <a:ext cx="540294" cy="6157529"/>
          </a:xfrm>
          <a:prstGeom prst="lef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192727" y="3789040"/>
            <a:ext cx="1519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зданий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2395136"/>
            <a:ext cx="1002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t </a:t>
            </a:r>
            <a:r>
              <a:rPr lang="ru-RU" sz="3200" b="1" dirty="0"/>
              <a:t>= ? </a:t>
            </a:r>
          </a:p>
        </p:txBody>
      </p:sp>
      <p:pic>
        <p:nvPicPr>
          <p:cNvPr id="2050" name="Picture 2" descr="Фестиваль снежных фигур в Саппоро - Страница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1524" y="3789041"/>
            <a:ext cx="4298968" cy="3224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217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Чтобы найти время работы, надо работу разделить на производительность.</a:t>
            </a:r>
            <a:r>
              <a:rPr lang="ru-RU" dirty="0"/>
              <a:t/>
            </a:r>
            <a:br>
              <a:rPr lang="ru-RU" dirty="0"/>
            </a:br>
            <a:r>
              <a:rPr lang="ru-RU" sz="6700" b="1" dirty="0"/>
              <a:t>  </a:t>
            </a:r>
            <a:r>
              <a:rPr lang="en-US" sz="6700" b="1" dirty="0"/>
              <a:t>t</a:t>
            </a:r>
            <a:r>
              <a:rPr lang="ru-RU" sz="6700" b="1" dirty="0"/>
              <a:t> =  А : </a:t>
            </a:r>
            <a:r>
              <a:rPr lang="en-US" sz="6700" b="1" dirty="0"/>
              <a:t>v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022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Как </a:t>
            </a:r>
            <a:r>
              <a:rPr lang="ru-RU" sz="3600" b="1" dirty="0"/>
              <a:t>связаны между собой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производительность</a:t>
            </a:r>
            <a:r>
              <a:rPr lang="ru-RU" sz="3600" b="1" dirty="0"/>
              <a:t>, время и </a:t>
            </a:r>
            <a:r>
              <a:rPr lang="ru-RU" sz="3600" b="1" dirty="0" smtClean="0"/>
              <a:t>работа?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2498700"/>
              </p:ext>
            </p:extLst>
          </p:nvPr>
        </p:nvGraphicFramePr>
        <p:xfrm>
          <a:off x="2411760" y="1628800"/>
          <a:ext cx="4536504" cy="4977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6504"/>
              </a:tblGrid>
              <a:tr h="491590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FF0000"/>
                          </a:solidFill>
                          <a:effectLst/>
                        </a:rPr>
                        <a:t>Памятка</a:t>
                      </a:r>
                      <a:endParaRPr lang="ru-RU" sz="44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</a:rPr>
                        <a:t>производительность 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</a:rPr>
                        <a:t>работа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- А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</a:rPr>
                        <a:t>время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-  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chemeClr val="tx1"/>
                          </a:solidFill>
                          <a:effectLst/>
                        </a:rPr>
                        <a:t>v </a:t>
                      </a:r>
                      <a:r>
                        <a:rPr lang="ru-RU" sz="4800" b="1" dirty="0">
                          <a:solidFill>
                            <a:schemeClr val="tx1"/>
                          </a:solidFill>
                          <a:effectLst/>
                        </a:rPr>
                        <a:t> = А : </a:t>
                      </a:r>
                      <a:r>
                        <a:rPr lang="en-US" sz="4800" b="1" dirty="0">
                          <a:solidFill>
                            <a:schemeClr val="tx1"/>
                          </a:solidFill>
                          <a:effectLst/>
                        </a:rPr>
                        <a:t>t   </a:t>
                      </a:r>
                      <a:endParaRPr lang="ru-RU" sz="4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r>
                        <a:rPr lang="ru-RU" sz="4800" b="1" dirty="0">
                          <a:solidFill>
                            <a:schemeClr val="tx1"/>
                          </a:solidFill>
                          <a:effectLst/>
                        </a:rPr>
                        <a:t>= </a:t>
                      </a:r>
                      <a:r>
                        <a:rPr lang="en-US" sz="4800" b="1" dirty="0">
                          <a:solidFill>
                            <a:schemeClr val="tx1"/>
                          </a:solidFill>
                          <a:effectLst/>
                        </a:rPr>
                        <a:t>v </a:t>
                      </a:r>
                      <a:r>
                        <a:rPr lang="ru-RU" sz="4800" b="1" dirty="0">
                          <a:solidFill>
                            <a:schemeClr val="tx1"/>
                          </a:solidFill>
                          <a:effectLst/>
                        </a:rPr>
                        <a:t>· </a:t>
                      </a:r>
                      <a:r>
                        <a:rPr lang="en-US" sz="4800" b="1" dirty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ru-RU" sz="48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ru-RU" sz="4800" b="1" dirty="0">
                          <a:solidFill>
                            <a:schemeClr val="tx1"/>
                          </a:solidFill>
                          <a:effectLst/>
                        </a:rPr>
                        <a:t> =  А : </a:t>
                      </a:r>
                      <a:r>
                        <a:rPr lang="en-US" sz="4800" b="1" dirty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ru-RU" sz="48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62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9122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                    </a:t>
            </a:r>
            <a:r>
              <a:rPr lang="ru-RU" b="1" dirty="0" smtClean="0"/>
              <a:t>Итог урока: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i="1" dirty="0" smtClean="0"/>
              <a:t>- </a:t>
            </a:r>
            <a:r>
              <a:rPr lang="ru-RU" i="1" dirty="0"/>
              <a:t>Сегодня на уроке я узнал …..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- Сегодня на уроке я научился …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1070084"/>
              </p:ext>
            </p:extLst>
          </p:nvPr>
        </p:nvGraphicFramePr>
        <p:xfrm>
          <a:off x="251520" y="2060848"/>
          <a:ext cx="8352928" cy="1682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3773"/>
                <a:gridCol w="2512691"/>
                <a:gridCol w="2327377"/>
                <a:gridCol w="1849087"/>
              </a:tblGrid>
              <a:tr h="4320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Мои знания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Работа  всей группы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Моя работа в группе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Работа учителя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</a:tr>
              <a:tr h="32214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 smtClean="0"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>
                        <a:alpha val="4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4005064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Поставьте снежинки: </a:t>
            </a:r>
            <a:endParaRPr lang="ru-RU" sz="2800" b="1" i="1" dirty="0" smtClean="0"/>
          </a:p>
          <a:p>
            <a:endParaRPr lang="ru-RU" sz="2800" b="1" i="1" dirty="0" smtClean="0"/>
          </a:p>
          <a:p>
            <a:r>
              <a:rPr lang="ru-RU" sz="2800" b="1" i="1" dirty="0" smtClean="0"/>
              <a:t>*** </a:t>
            </a:r>
            <a:r>
              <a:rPr lang="ru-RU" sz="2800" b="1" i="1" dirty="0"/>
              <a:t>- </a:t>
            </a:r>
            <a:r>
              <a:rPr lang="ru-RU" sz="2800" b="1" i="1" dirty="0" smtClean="0"/>
              <a:t>отлично</a:t>
            </a:r>
          </a:p>
          <a:p>
            <a:r>
              <a:rPr lang="ru-RU" sz="2800" b="1" i="1" dirty="0" smtClean="0"/>
              <a:t>** </a:t>
            </a:r>
            <a:r>
              <a:rPr lang="ru-RU" sz="2800" b="1" i="1" dirty="0"/>
              <a:t>- </a:t>
            </a:r>
            <a:r>
              <a:rPr lang="ru-RU" sz="2800" b="1" i="1" dirty="0" smtClean="0"/>
              <a:t>хорошо</a:t>
            </a:r>
          </a:p>
          <a:p>
            <a:r>
              <a:rPr lang="ru-RU" sz="2800" b="1" i="1" dirty="0" smtClean="0"/>
              <a:t> </a:t>
            </a:r>
            <a:r>
              <a:rPr lang="ru-RU" sz="2800" b="1" i="1" dirty="0"/>
              <a:t>* - ещё надо </a:t>
            </a:r>
            <a:r>
              <a:rPr lang="ru-RU" sz="2800" b="1" i="1" dirty="0" smtClean="0"/>
              <a:t>поработать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xmlns="" val="272187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772816"/>
            <a:ext cx="8964488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/>
              <a:t>     Придумайте </a:t>
            </a:r>
            <a:r>
              <a:rPr lang="ru-RU" sz="4000" b="1" dirty="0"/>
              <a:t>самостоятельно задачу, в которой надо найти производительность, если известны работа и время.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Подумайте</a:t>
            </a:r>
            <a:r>
              <a:rPr lang="ru-RU" sz="4000" b="1" dirty="0"/>
              <a:t>, в каких ещё единицах может быть </a:t>
            </a:r>
            <a:r>
              <a:rPr lang="ru-RU" sz="4000" b="1" dirty="0" smtClean="0"/>
              <a:t>измерена производительность</a:t>
            </a:r>
            <a:r>
              <a:rPr lang="ru-RU" sz="4000" b="1" dirty="0"/>
              <a:t>.</a:t>
            </a:r>
          </a:p>
        </p:txBody>
      </p:sp>
      <p:pic>
        <p:nvPicPr>
          <p:cNvPr id="5122" name="Picture 2" descr="http://im2-tub-ru.yandex.net/i?id=b79c3dc0dc08ffd898ca6fc3978e578e-23-144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5300" y="4522055"/>
            <a:ext cx="2284852" cy="2315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к рубить дрова универсальные инструкц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06962" y="4430278"/>
            <a:ext cx="3312368" cy="2245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Маленький мальчик отравился грибами Оренбург. Хроника событий Оренбург. Хроника событий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55336"/>
            <a:ext cx="2736304" cy="2154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816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936104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Спасибо за работу!!!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Дед Мороз Картинки, рисунки, бесплатные Картинки, рисунки Дед Мороз скачать бесплатно без регистраци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90" b="4545"/>
          <a:stretch/>
        </p:blipFill>
        <p:spPr bwMode="auto">
          <a:xfrm>
            <a:off x="1187624" y="2060848"/>
            <a:ext cx="6752533" cy="4447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16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332656"/>
            <a:ext cx="7772400" cy="1152128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Работа в группах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Новый год уже в пути. - 9 Декабря 2012 - Пятковская средняя 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25148"/>
            <a:ext cx="7452021" cy="5332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1-tub-ru.yandex.net/i?id=99e356373ca398584718777be9a98b5b-89-144&amp;n=2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99"/>
          <a:stretch/>
        </p:blipFill>
        <p:spPr bwMode="auto">
          <a:xfrm flipH="1">
            <a:off x="6948263" y="-2265"/>
            <a:ext cx="2195736" cy="2135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281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712968" cy="1584176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Тема урока</a:t>
            </a:r>
            <a:r>
              <a:rPr lang="ru-RU" dirty="0"/>
              <a:t>: </a:t>
            </a:r>
            <a:r>
              <a:rPr lang="ru-RU" b="1" dirty="0"/>
              <a:t>«Производительность. Взаимосвязь работы, времени и производительности».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/>
              <a:t>Цель</a:t>
            </a:r>
            <a:r>
              <a:rPr lang="ru-RU" sz="4000" b="1" dirty="0" smtClean="0"/>
              <a:t> урока:  </a:t>
            </a:r>
            <a:endParaRPr lang="ru-RU" sz="4000" b="1" dirty="0"/>
          </a:p>
          <a:p>
            <a:r>
              <a:rPr lang="ru-RU" sz="4000" b="1" i="1" dirty="0"/>
              <a:t>Сегодня мы узнаем ….</a:t>
            </a:r>
            <a:endParaRPr lang="ru-RU" sz="4000" b="1" dirty="0"/>
          </a:p>
          <a:p>
            <a:r>
              <a:rPr lang="ru-RU" sz="4000" b="1" i="1" dirty="0"/>
              <a:t>Сегодня мы будем учиться…</a:t>
            </a:r>
            <a:endParaRPr lang="ru-RU" sz="4000" b="1" dirty="0"/>
          </a:p>
          <a:p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382284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smtClean="0"/>
              <a:t>                                      Задачи </a:t>
            </a:r>
            <a:r>
              <a:rPr lang="ru-RU" sz="2400" b="1" i="1" dirty="0"/>
              <a:t>для групп.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1.  </a:t>
            </a:r>
            <a:r>
              <a:rPr lang="ru-RU" sz="2400" b="1" i="1" dirty="0" smtClean="0"/>
              <a:t>Для </a:t>
            </a:r>
            <a:r>
              <a:rPr lang="ru-RU" sz="2400" b="1" i="1" dirty="0"/>
              <a:t>украшения поселковой новогодней ёлки  каждая команда сделала по 36 фонариков. Первая команда сделала эти фонарики за 2 часа, вторая команда за 3  часа, третья команда за 4 часа. Чья команда работала быстрее? Кто делал за час большее число фонариков?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klintsy.ru/lib/img/b4056_8288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18810"/>
            <a:ext cx="3115749" cy="2939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535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/>
              <a:t>2. </a:t>
            </a:r>
            <a:r>
              <a:rPr lang="ru-RU" sz="2400" b="1" i="1" dirty="0" smtClean="0"/>
              <a:t> Для </a:t>
            </a:r>
            <a:r>
              <a:rPr lang="ru-RU" sz="2400" b="1" i="1" dirty="0"/>
              <a:t>украшения класса 3 команды вырезали снежинки. Первая команда вырезала 40 снежинок за 8 минут, вторая команда 60 снежинок за 10 минут, а третья команда 50 снежинок за 5 минут. Как узнать, кто работал быстрее – первая, вторая или третья команда? У кого из них производительность больше?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Назван самый простой способ создания новогоднего настроения &quot; Новости Ижевска и Удмуртии, новости России и мира - на сайте Ижл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3347864" cy="2586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44885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РАБОТА (А)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1570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/>
              <a:t>ВРЕМЯ (</a:t>
            </a:r>
            <a:r>
              <a:rPr lang="en-US" sz="6000" b="1" dirty="0"/>
              <a:t>t</a:t>
            </a:r>
            <a:r>
              <a:rPr lang="ru-RU" sz="6000" b="1" dirty="0" smtClean="0"/>
              <a:t>)</a:t>
            </a:r>
            <a:endParaRPr lang="ru-RU" sz="60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2924944"/>
            <a:ext cx="883920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/>
              <a:t>  </a:t>
            </a:r>
            <a:r>
              <a:rPr lang="ru-RU" sz="7100" b="1" dirty="0" smtClean="0"/>
              <a:t>ПРОИЗВОДИТЕЛЬНОСТЬ (</a:t>
            </a:r>
            <a:r>
              <a:rPr lang="en-US" sz="7100" b="1" dirty="0" smtClean="0"/>
              <a:t>v</a:t>
            </a:r>
            <a:r>
              <a:rPr lang="ru-RU" sz="7100" b="1" dirty="0" smtClean="0"/>
              <a:t>)</a:t>
            </a:r>
            <a:endParaRPr lang="ru-RU" sz="7100" b="1" dirty="0"/>
          </a:p>
        </p:txBody>
      </p:sp>
    </p:spTree>
    <p:extLst>
      <p:ext uri="{BB962C8B-B14F-4D97-AF65-F5344CB8AC3E}">
        <p14:creationId xmlns:p14="http://schemas.microsoft.com/office/powerpoint/2010/main" xmlns="" val="365964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Чтобы найти производительность, надо всю выполненную работу разделить на время.</a:t>
            </a:r>
            <a:r>
              <a:rPr lang="ru-RU" b="1" dirty="0"/>
              <a:t/>
            </a:r>
            <a:br>
              <a:rPr lang="ru-RU" b="1" dirty="0"/>
            </a:br>
            <a:r>
              <a:rPr lang="en-US" sz="6700" b="1" dirty="0" smtClean="0"/>
              <a:t>v </a:t>
            </a:r>
            <a:r>
              <a:rPr lang="ru-RU" sz="6700" b="1" dirty="0" smtClean="0"/>
              <a:t> </a:t>
            </a:r>
            <a:r>
              <a:rPr lang="ru-RU" sz="6700" b="1" dirty="0"/>
              <a:t>= А : </a:t>
            </a:r>
            <a:r>
              <a:rPr lang="en-US" sz="6700" b="1" dirty="0"/>
              <a:t>t </a:t>
            </a:r>
            <a:endParaRPr lang="ru-RU" sz="6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09120"/>
            <a:ext cx="6707088" cy="161704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844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hlinkClick r:id="rId2" action="ppaction://hlinkfile"/>
              </a:rPr>
              <a:t>ФИЗКУЛЬТМИНУТКА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6" name="Picture 10" descr="http://www.koipkro.kostroma.ru/Kostroma_EDU/ds_85/123/%D0%9E%D1%84%D0%BE%D1%80%D0%BC%D0%BB%D0%B5%D0%BD%D0%B8%D0%B5/%D0%90%D0%BD%D0%B8%D0%BC%D0%B0%D1%88%D0%BA%D0%B8/%D1%80%D0%B5%D0%B1%D1%91%D0%BD%D0%BE%D0%BA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52736"/>
            <a:ext cx="375341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200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210146"/>
          </a:xfrm>
        </p:spPr>
        <p:txBody>
          <a:bodyPr/>
          <a:lstStyle/>
          <a:p>
            <a:r>
              <a:rPr lang="ru-RU" b="1" dirty="0" smtClean="0"/>
              <a:t>САМОСТОЯТЕЛЬНАЯ РАБОТА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568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Определите: </a:t>
            </a:r>
            <a:endParaRPr lang="ru-RU" b="1" i="1" dirty="0"/>
          </a:p>
          <a:p>
            <a:pPr marL="0" indent="0">
              <a:buNone/>
            </a:pPr>
            <a:r>
              <a:rPr lang="ru-RU" b="1" dirty="0"/>
              <a:t>а</a:t>
            </a:r>
            <a:r>
              <a:rPr lang="ru-RU" dirty="0" smtClean="0"/>
              <a:t>) </a:t>
            </a:r>
            <a:r>
              <a:rPr lang="ru-RU" b="1" dirty="0"/>
              <a:t>производительность бульдозериста, если он за 2 часа очистил  180 м² площадки для катка;</a:t>
            </a:r>
          </a:p>
          <a:p>
            <a:pPr marL="0" indent="0">
              <a:buNone/>
            </a:pPr>
            <a:r>
              <a:rPr lang="ru-RU" b="1" dirty="0" smtClean="0"/>
              <a:t>б) </a:t>
            </a:r>
            <a:r>
              <a:rPr lang="ru-RU" b="1" dirty="0"/>
              <a:t>производительность  кондитера, если он за 3 часа сделал 150 кг конфет;</a:t>
            </a:r>
          </a:p>
          <a:p>
            <a:pPr marL="0" indent="0">
              <a:buNone/>
            </a:pPr>
            <a:r>
              <a:rPr lang="ru-RU" b="1" dirty="0" smtClean="0"/>
              <a:t>в) </a:t>
            </a:r>
            <a:r>
              <a:rPr lang="ru-RU" b="1" dirty="0"/>
              <a:t>производительность  фасовщика, если он за 2 </a:t>
            </a:r>
            <a:r>
              <a:rPr lang="ru-RU" b="1" dirty="0" smtClean="0"/>
              <a:t>дня сделал  180 подарков.</a:t>
            </a:r>
            <a:endParaRPr lang="ru-RU" b="1" dirty="0"/>
          </a:p>
          <a:p>
            <a:endParaRPr lang="ru-RU" b="1" dirty="0"/>
          </a:p>
        </p:txBody>
      </p:sp>
      <p:pic>
        <p:nvPicPr>
          <p:cNvPr id="4098" name="Picture 2" descr="Ассортиментное вложение набора кондитерских изделий для Новогоднего - 23 May 2013 - Blog - Gedcoms4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2160" y="4568565"/>
            <a:ext cx="2793415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025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388</Words>
  <Application>Microsoft Office PowerPoint</Application>
  <PresentationFormat>Экран (4:3)</PresentationFormat>
  <Paragraphs>71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Урок математики 4 класс УМК «Школа 2100»</vt:lpstr>
      <vt:lpstr>Работа в группах</vt:lpstr>
      <vt:lpstr>Тема урока: «Производительность. Взаимосвязь работы, времени и производительности». </vt:lpstr>
      <vt:lpstr>                                      Задачи для групп. 1.  Для украшения поселковой новогодней ёлки  каждая команда сделала по 36 фонариков. Первая команда сделала эти фонарики за 2 часа, вторая команда за 3  часа, третья команда за 4 часа. Чья команда работала быстрее? Кто делал за час большее число фонариков?</vt:lpstr>
      <vt:lpstr>2.  Для украшения класса 3 команды вырезали снежинки. Первая команда вырезала 40 снежинок за 8 минут, вторая команда 60 снежинок за 10 минут, а третья команда 50 снежинок за 5 минут. Как узнать, кто работал быстрее – первая, вторая или третья команда? У кого из них производительность больше?</vt:lpstr>
      <vt:lpstr>РАБОТА (А)</vt:lpstr>
      <vt:lpstr>Чтобы найти производительность, надо всю выполненную работу разделить на время. v  = А : t </vt:lpstr>
      <vt:lpstr>ФИЗКУЛЬТМИНУТКА</vt:lpstr>
      <vt:lpstr>САМОСТОЯТЕЛЬНАЯ РАБОТА</vt:lpstr>
      <vt:lpstr> а) 180 : 2 = 90 м²/ч б) 150 : 3 = 50 кг/ч в) 180 : 2 = 90 п./д.  </vt:lpstr>
      <vt:lpstr>На схеме единичный отрезок равен производительности  снегоуборочной машины.   </vt:lpstr>
      <vt:lpstr>Выполненная работа равна производительности, умноженной на время работы. А= v · t </vt:lpstr>
      <vt:lpstr>На швейной фабрике шьют новогодние костюмы. Производительность фабрики – 60 костюмов в день.  С помощью таблицы определите, сколько новогодних костюмов можно сшить за указанное время. </vt:lpstr>
      <vt:lpstr>На схеме единичный отрезок равен производительности бригады строителей снежного городка  за 1 неделю. Через сколько недель бригада построит городок? </vt:lpstr>
      <vt:lpstr>Чтобы найти время работы, надо работу разделить на производительность.   t =  А : v </vt:lpstr>
      <vt:lpstr>Как связаны между собой  производительность, время и работа? </vt:lpstr>
      <vt:lpstr>                        Итог урока:  - Сегодня на уроке я узнал ….. - Сегодня на уроке я научился …   </vt:lpstr>
      <vt:lpstr>     Придумайте самостоятельно задачу, в которой надо найти производительность, если известны работа и время.       Подумайте, в каких ещё единицах может быть измерена производительность.</vt:lpstr>
      <vt:lpstr>Спасибо за работу!!!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4 класс УМК «Школа 2100»</dc:title>
  <dc:creator>Наталия</dc:creator>
  <cp:lastModifiedBy>user</cp:lastModifiedBy>
  <cp:revision>21</cp:revision>
  <dcterms:created xsi:type="dcterms:W3CDTF">2014-12-07T00:58:17Z</dcterms:created>
  <dcterms:modified xsi:type="dcterms:W3CDTF">2015-12-15T04:38:41Z</dcterms:modified>
</cp:coreProperties>
</file>