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6" r:id="rId4"/>
    <p:sldId id="270" r:id="rId5"/>
    <p:sldId id="258" r:id="rId6"/>
    <p:sldId id="259" r:id="rId7"/>
    <p:sldId id="260" r:id="rId8"/>
    <p:sldId id="265" r:id="rId9"/>
    <p:sldId id="261" r:id="rId10"/>
    <p:sldId id="267" r:id="rId11"/>
    <p:sldId id="269" r:id="rId12"/>
    <p:sldId id="268" r:id="rId13"/>
    <p:sldId id="262" r:id="rId14"/>
    <p:sldId id="263" r:id="rId15"/>
    <p:sldId id="264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85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87624" y="1556932"/>
            <a:ext cx="7632000" cy="1260000"/>
          </a:xfrm>
        </p:spPr>
        <p:txBody>
          <a:bodyPr/>
          <a:lstStyle>
            <a:lvl1pPr>
              <a:defRPr sz="4800" b="1">
                <a:solidFill>
                  <a:srgbClr val="005DA2"/>
                </a:solidFill>
                <a:effectLst/>
                <a:latin typeface="+mj-lt"/>
                <a:ea typeface="Arial Unicode MS" pitchFamily="34" charset="-128"/>
                <a:cs typeface="Arial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67220" y="3528591"/>
            <a:ext cx="6400800" cy="1260000"/>
          </a:xfrm>
        </p:spPr>
        <p:txBody>
          <a:bodyPr/>
          <a:lstStyle>
            <a:lvl1pPr marL="0" indent="0" algn="ctr">
              <a:buNone/>
              <a:defRPr>
                <a:solidFill>
                  <a:srgbClr val="005DA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24476" y="296652"/>
            <a:ext cx="7632000" cy="900113"/>
          </a:xfrm>
        </p:spPr>
        <p:txBody>
          <a:bodyPr/>
          <a:lstStyle>
            <a:lvl1pPr>
              <a:defRPr>
                <a:solidFill>
                  <a:srgbClr val="005DA2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23831" y="1593342"/>
            <a:ext cx="7632000" cy="4248000"/>
          </a:xfrm>
        </p:spPr>
        <p:txBody>
          <a:bodyPr/>
          <a:lstStyle>
            <a:lvl1pPr>
              <a:defRPr>
                <a:solidFill>
                  <a:srgbClr val="005DA2"/>
                </a:solidFill>
                <a:latin typeface="+mj-lt"/>
              </a:defRPr>
            </a:lvl1pPr>
            <a:lvl2pPr>
              <a:defRPr>
                <a:solidFill>
                  <a:srgbClr val="005DA2"/>
                </a:solidFill>
                <a:latin typeface="+mj-lt"/>
              </a:defRPr>
            </a:lvl2pPr>
            <a:lvl3pPr>
              <a:defRPr>
                <a:solidFill>
                  <a:srgbClr val="005DA2"/>
                </a:solidFill>
                <a:latin typeface="+mj-lt"/>
              </a:defRPr>
            </a:lvl3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24476" y="296652"/>
            <a:ext cx="7632000" cy="900113"/>
          </a:xfrm>
        </p:spPr>
        <p:txBody>
          <a:bodyPr/>
          <a:lstStyle>
            <a:lvl1pPr>
              <a:defRPr>
                <a:solidFill>
                  <a:srgbClr val="005DA2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0"/>
          </p:nvPr>
        </p:nvSpPr>
        <p:spPr>
          <a:xfrm>
            <a:off x="1224476" y="1593342"/>
            <a:ext cx="7632000" cy="4248000"/>
          </a:xfrm>
        </p:spPr>
        <p:txBody>
          <a:bodyPr/>
          <a:lstStyle>
            <a:lvl1pPr marL="108000" indent="0">
              <a:buNone/>
              <a:defRPr>
                <a:solidFill>
                  <a:srgbClr val="005DA2"/>
                </a:solidFill>
                <a:latin typeface="+mj-lt"/>
              </a:defRPr>
            </a:lvl1pPr>
            <a:lvl2pPr marL="108000" indent="0">
              <a:buNone/>
              <a:defRPr/>
            </a:lvl2pPr>
            <a:lvl3pPr marL="108000" indent="0">
              <a:buNone/>
              <a:defRPr/>
            </a:lvl3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спис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24476" y="296652"/>
            <a:ext cx="7632000" cy="900113"/>
          </a:xfrm>
        </p:spPr>
        <p:txBody>
          <a:bodyPr/>
          <a:lstStyle>
            <a:lvl1pPr>
              <a:defRPr>
                <a:solidFill>
                  <a:srgbClr val="005DA2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0"/>
          </p:nvPr>
        </p:nvSpPr>
        <p:spPr>
          <a:xfrm>
            <a:off x="1224476" y="1593342"/>
            <a:ext cx="7632000" cy="4248000"/>
          </a:xfrm>
        </p:spPr>
        <p:txBody>
          <a:bodyPr/>
          <a:lstStyle>
            <a:lvl1pPr marL="342000" indent="-342000">
              <a:buSzPct val="60000"/>
              <a:buFont typeface="Wingdings 2" pitchFamily="18" charset="2"/>
              <a:buChar char="Þ"/>
              <a:defRPr>
                <a:solidFill>
                  <a:srgbClr val="005DA2"/>
                </a:solidFill>
                <a:latin typeface="+mj-lt"/>
              </a:defRPr>
            </a:lvl1pPr>
            <a:lvl2pPr marL="741600" indent="-284400">
              <a:buFont typeface="Arial" pitchFamily="34" charset="0"/>
              <a:buChar char="•"/>
              <a:defRPr>
                <a:solidFill>
                  <a:srgbClr val="005DA2"/>
                </a:solidFill>
                <a:latin typeface="+mj-lt"/>
              </a:defRPr>
            </a:lvl2pPr>
            <a:lvl3pPr marL="1144800" indent="-230400">
              <a:buFont typeface="Courier New" pitchFamily="49" charset="0"/>
              <a:buChar char="o"/>
              <a:defRPr>
                <a:solidFill>
                  <a:srgbClr val="005DA2"/>
                </a:solidFill>
                <a:latin typeface="+mj-lt"/>
              </a:defRPr>
            </a:lvl3pPr>
            <a:lvl4pPr>
              <a:defRPr>
                <a:solidFill>
                  <a:srgbClr val="005DA2"/>
                </a:solidFill>
              </a:defRPr>
            </a:lvl4pPr>
            <a:lvl5pPr>
              <a:defRPr>
                <a:solidFill>
                  <a:srgbClr val="005DA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24476" y="296652"/>
            <a:ext cx="7632000" cy="900113"/>
          </a:xfrm>
        </p:spPr>
        <p:txBody>
          <a:bodyPr/>
          <a:lstStyle>
            <a:lvl1pPr>
              <a:defRPr>
                <a:solidFill>
                  <a:srgbClr val="005DA2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223628" y="1592796"/>
            <a:ext cx="3600000" cy="4248000"/>
          </a:xfrm>
        </p:spPr>
        <p:txBody>
          <a:bodyPr/>
          <a:lstStyle>
            <a:lvl1pPr>
              <a:defRPr sz="3200">
                <a:solidFill>
                  <a:srgbClr val="005DA2"/>
                </a:solidFill>
                <a:latin typeface="+mj-lt"/>
              </a:defRPr>
            </a:lvl1pPr>
            <a:lvl2pPr>
              <a:defRPr sz="2800">
                <a:solidFill>
                  <a:srgbClr val="005DA2"/>
                </a:solidFill>
                <a:latin typeface="+mj-lt"/>
              </a:defRPr>
            </a:lvl2pPr>
            <a:lvl3pPr>
              <a:defRPr sz="2400">
                <a:solidFill>
                  <a:srgbClr val="005DA2"/>
                </a:solidFill>
                <a:latin typeface="+mj-lt"/>
              </a:defRPr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56476" y="1592796"/>
            <a:ext cx="3600000" cy="4248000"/>
          </a:xfrm>
        </p:spPr>
        <p:txBody>
          <a:bodyPr/>
          <a:lstStyle>
            <a:lvl1pPr>
              <a:defRPr sz="3200">
                <a:solidFill>
                  <a:srgbClr val="005DA2"/>
                </a:solidFill>
                <a:latin typeface="+mj-lt"/>
              </a:defRPr>
            </a:lvl1pPr>
            <a:lvl2pPr>
              <a:defRPr sz="2800">
                <a:solidFill>
                  <a:srgbClr val="005DA2"/>
                </a:solidFill>
                <a:latin typeface="+mj-lt"/>
              </a:defRPr>
            </a:lvl2pPr>
            <a:lvl3pPr>
              <a:defRPr sz="2400">
                <a:solidFill>
                  <a:srgbClr val="005DA2"/>
                </a:solidFill>
                <a:latin typeface="+mj-lt"/>
              </a:defRPr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8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1223963" y="296863"/>
            <a:ext cx="7632700" cy="900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1223963" y="1631950"/>
            <a:ext cx="7632700" cy="421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000" kern="1200">
          <a:solidFill>
            <a:srgbClr val="005DA2"/>
          </a:solidFill>
          <a:latin typeface="+mj-lt"/>
          <a:ea typeface="+mj-ea"/>
          <a:cs typeface="Arial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000">
          <a:solidFill>
            <a:srgbClr val="005DA2"/>
          </a:solidFill>
          <a:latin typeface="Calibri" pitchFamily="34" charset="0"/>
          <a:cs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000">
          <a:solidFill>
            <a:srgbClr val="005DA2"/>
          </a:solidFill>
          <a:latin typeface="Calibri" pitchFamily="34" charset="0"/>
          <a:cs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000">
          <a:solidFill>
            <a:srgbClr val="005DA2"/>
          </a:solidFill>
          <a:latin typeface="Calibri" pitchFamily="34" charset="0"/>
          <a:cs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000">
          <a:solidFill>
            <a:srgbClr val="005DA2"/>
          </a:solidFill>
          <a:latin typeface="Calibri" pitchFamily="34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000">
          <a:solidFill>
            <a:srgbClr val="17375E"/>
          </a:solidFill>
          <a:latin typeface="Arial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000">
          <a:solidFill>
            <a:srgbClr val="17375E"/>
          </a:solidFill>
          <a:latin typeface="Arial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000">
          <a:solidFill>
            <a:srgbClr val="17375E"/>
          </a:solidFill>
          <a:latin typeface="Arial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000">
          <a:solidFill>
            <a:srgbClr val="17375E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SzPct val="60000"/>
        <a:buFont typeface="Wingdings 2" pitchFamily="18" charset="2"/>
        <a:buChar char="Þ"/>
        <a:defRPr sz="3200" kern="1200">
          <a:solidFill>
            <a:srgbClr val="005DA2"/>
          </a:solidFill>
          <a:latin typeface="+mj-lt"/>
          <a:ea typeface="+mn-ea"/>
          <a:cs typeface="Arial" pitchFamily="34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800" kern="1200">
          <a:solidFill>
            <a:srgbClr val="005DA2"/>
          </a:solidFill>
          <a:latin typeface="+mj-lt"/>
          <a:ea typeface="+mn-ea"/>
          <a:cs typeface="Arial" pitchFamily="34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SzPct val="50000"/>
        <a:buFont typeface="Courier New" pitchFamily="49" charset="0"/>
        <a:buChar char="o"/>
        <a:defRPr sz="2400" kern="1200">
          <a:solidFill>
            <a:srgbClr val="005DA2"/>
          </a:solidFill>
          <a:latin typeface="+mj-lt"/>
          <a:ea typeface="+mn-ea"/>
          <a:cs typeface="Arial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rgbClr val="17375E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rgbClr val="17375E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Урок русского языка в 3 классе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67220" y="3528590"/>
            <a:ext cx="6400800" cy="2276673"/>
          </a:xfrm>
        </p:spPr>
        <p:txBody>
          <a:bodyPr/>
          <a:lstStyle/>
          <a:p>
            <a:pPr algn="r"/>
            <a:endParaRPr lang="ru-RU" sz="2000" b="1" dirty="0" smtClean="0"/>
          </a:p>
          <a:p>
            <a:pPr algn="r"/>
            <a:endParaRPr lang="ru-RU" sz="2000" b="1" dirty="0"/>
          </a:p>
          <a:p>
            <a:pPr algn="r"/>
            <a:endParaRPr lang="ru-RU" sz="2000" b="1" dirty="0" smtClean="0"/>
          </a:p>
          <a:p>
            <a:pPr algn="r"/>
            <a:r>
              <a:rPr lang="ru-RU" sz="2000" b="1" dirty="0" smtClean="0"/>
              <a:t>Учитель:</a:t>
            </a:r>
          </a:p>
          <a:p>
            <a:pPr algn="r"/>
            <a:r>
              <a:rPr lang="ru-RU" sz="2000" b="1" dirty="0" err="1" smtClean="0"/>
              <a:t>Мужайло</a:t>
            </a:r>
            <a:r>
              <a:rPr lang="ru-RU" sz="2000" b="1" dirty="0" smtClean="0"/>
              <a:t> А.С.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1535593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Физкультминутка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 descr="18m5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204864"/>
            <a:ext cx="2016125" cy="21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8582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400" i="1" dirty="0" smtClean="0">
                <a:latin typeface="Times New Roman"/>
                <a:ea typeface="Times New Roman"/>
                <a:cs typeface="Times New Roman"/>
              </a:rPr>
              <a:t>Как </a:t>
            </a:r>
            <a:r>
              <a:rPr lang="ru-RU" sz="2400" i="1" dirty="0">
                <a:latin typeface="Times New Roman"/>
                <a:ea typeface="Times New Roman"/>
                <a:cs typeface="Times New Roman"/>
              </a:rPr>
              <a:t>доказать, что слова ЧАЙНИК и ЧАЙ – родственные слова</a:t>
            </a:r>
            <a:r>
              <a:rPr lang="ru-RU" sz="2400" i="1" dirty="0" smtClean="0">
                <a:latin typeface="Times New Roman"/>
                <a:ea typeface="Times New Roman"/>
                <a:cs typeface="Times New Roman"/>
              </a:rPr>
              <a:t>?</a:t>
            </a:r>
          </a:p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400" dirty="0">
                <a:latin typeface="Times New Roman"/>
                <a:ea typeface="Times New Roman"/>
              </a:rPr>
              <a:t>Слова ЧАЙНИК и ЧАЙ -однокоренные, у них есть общая значимая часть родственных слов – </a:t>
            </a:r>
            <a:r>
              <a:rPr lang="ru-RU" sz="2400" dirty="0" smtClean="0">
                <a:latin typeface="Times New Roman"/>
                <a:ea typeface="Times New Roman"/>
              </a:rPr>
              <a:t>корень.</a:t>
            </a:r>
            <a:endParaRPr lang="ru-RU" sz="2400" dirty="0">
              <a:ea typeface="Calibri"/>
              <a:cs typeface="Times New Roman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86493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8313" y="1593850"/>
            <a:ext cx="4062412" cy="424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82854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/>
                <a:ea typeface="Times New Roman"/>
              </a:rPr>
              <a:t>Прочитайте </a:t>
            </a:r>
            <a:r>
              <a:rPr lang="ru-RU" dirty="0">
                <a:latin typeface="Times New Roman"/>
                <a:ea typeface="Times New Roman"/>
              </a:rPr>
              <a:t>слова: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Сад, рыбак, цветник, садик, рыба, рычать, рыбный, краска, садовый. </a:t>
            </a:r>
            <a:endParaRPr lang="ru-RU" sz="2400" dirty="0">
              <a:solidFill>
                <a:schemeClr val="tx1"/>
              </a:solidFill>
              <a:ea typeface="Calibri"/>
              <a:cs typeface="Times New Roman"/>
            </a:endParaRPr>
          </a:p>
          <a:p>
            <a:pPr>
              <a:buFontTx/>
              <a:buChar char="-"/>
            </a:pPr>
            <a:r>
              <a:rPr lang="ru-RU" dirty="0" smtClean="0">
                <a:latin typeface="Times New Roman"/>
                <a:ea typeface="Times New Roman"/>
              </a:rPr>
              <a:t>Самостоятельно </a:t>
            </a:r>
            <a:r>
              <a:rPr lang="ru-RU" dirty="0">
                <a:latin typeface="Times New Roman"/>
                <a:ea typeface="Times New Roman"/>
              </a:rPr>
              <a:t>выпишите однокоренные слова группами. </a:t>
            </a:r>
            <a:endParaRPr lang="ru-RU" dirty="0" smtClean="0">
              <a:latin typeface="Times New Roman"/>
              <a:ea typeface="Times New Roman"/>
            </a:endParaRPr>
          </a:p>
          <a:p>
            <a:pPr marL="0" indent="0">
              <a:buNone/>
            </a:pPr>
            <a:r>
              <a:rPr lang="ru-RU" sz="2000" dirty="0" smtClean="0">
                <a:solidFill>
                  <a:schemeClr val="tx1"/>
                </a:solidFill>
                <a:latin typeface="Times New Roman"/>
                <a:ea typeface="Times New Roman"/>
              </a:rPr>
              <a:t> </a:t>
            </a:r>
          </a:p>
          <a:p>
            <a:pPr marL="0" indent="0">
              <a:buNone/>
            </a:pPr>
            <a:endParaRPr lang="ru-RU" sz="2000" dirty="0">
              <a:solidFill>
                <a:schemeClr val="tx1"/>
              </a:solidFill>
              <a:latin typeface="Times New Roman"/>
              <a:ea typeface="Times New Roman"/>
            </a:endParaRPr>
          </a:p>
          <a:p>
            <a:pPr marL="0" indent="0">
              <a:buNone/>
            </a:pPr>
            <a:endParaRPr lang="ru-RU" sz="2000" dirty="0" smtClean="0">
              <a:solidFill>
                <a:schemeClr val="tx1"/>
              </a:solidFill>
              <a:latin typeface="Times New Roman"/>
              <a:ea typeface="Times New Roman"/>
            </a:endParaRPr>
          </a:p>
          <a:p>
            <a:pPr marL="0" indent="0">
              <a:buNone/>
            </a:pPr>
            <a:r>
              <a:rPr lang="ru-RU" sz="2000" dirty="0">
                <a:solidFill>
                  <a:schemeClr val="tx1"/>
                </a:solidFill>
                <a:latin typeface="Times New Roman"/>
                <a:ea typeface="Times New Roman"/>
              </a:rPr>
              <a:t> </a:t>
            </a:r>
            <a:r>
              <a:rPr lang="ru-RU" sz="2000" dirty="0" smtClean="0">
                <a:solidFill>
                  <a:schemeClr val="tx1"/>
                </a:solidFill>
                <a:latin typeface="Times New Roman"/>
                <a:ea typeface="Times New Roman"/>
              </a:rPr>
              <a:t>                   За каждое верно выписанное слово 1 б.</a:t>
            </a:r>
          </a:p>
        </p:txBody>
      </p:sp>
    </p:spTree>
    <p:extLst>
      <p:ext uri="{BB962C8B-B14F-4D97-AF65-F5344CB8AC3E}">
        <p14:creationId xmlns:p14="http://schemas.microsoft.com/office/powerpoint/2010/main" val="3383544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Проверка: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u="sng" dirty="0" smtClean="0"/>
              <a:t>Сад</a:t>
            </a:r>
            <a:r>
              <a:rPr lang="ru-RU" dirty="0" smtClean="0"/>
              <a:t>, </a:t>
            </a:r>
            <a:r>
              <a:rPr lang="ru-RU" u="sng" dirty="0" smtClean="0"/>
              <a:t>садик</a:t>
            </a:r>
            <a:r>
              <a:rPr lang="ru-RU" dirty="0" smtClean="0"/>
              <a:t>, садовый.</a:t>
            </a:r>
          </a:p>
          <a:p>
            <a:pPr marL="0" indent="0">
              <a:buNone/>
            </a:pPr>
            <a:r>
              <a:rPr lang="ru-RU" u="sng" dirty="0" smtClean="0"/>
              <a:t>Рыбак</a:t>
            </a:r>
            <a:r>
              <a:rPr lang="ru-RU" dirty="0" smtClean="0"/>
              <a:t>, </a:t>
            </a:r>
            <a:r>
              <a:rPr lang="ru-RU" u="sng" dirty="0" smtClean="0"/>
              <a:t>рыба</a:t>
            </a:r>
            <a:r>
              <a:rPr lang="ru-RU" dirty="0" smtClean="0"/>
              <a:t>, рыбный.</a:t>
            </a:r>
          </a:p>
          <a:p>
            <a:pPr lvl="0">
              <a:buFontTx/>
              <a:buChar char="-"/>
            </a:pPr>
            <a:r>
              <a:rPr lang="ru-RU" dirty="0">
                <a:solidFill>
                  <a:schemeClr val="tx1"/>
                </a:solidFill>
                <a:latin typeface="Times New Roman"/>
                <a:ea typeface="Times New Roman"/>
              </a:rPr>
              <a:t>Разберите  по составу подчёркнутые слова</a:t>
            </a:r>
            <a:r>
              <a:rPr lang="ru-RU" dirty="0" smtClean="0">
                <a:solidFill>
                  <a:schemeClr val="tx1"/>
                </a:solidFill>
                <a:latin typeface="Times New Roman"/>
                <a:ea typeface="Times New Roman"/>
              </a:rPr>
              <a:t>.</a:t>
            </a:r>
          </a:p>
          <a:p>
            <a:pPr lvl="0">
              <a:buFontTx/>
              <a:buChar char="-"/>
            </a:pPr>
            <a:endParaRPr lang="ru-RU" dirty="0">
              <a:solidFill>
                <a:schemeClr val="tx1"/>
              </a:solidFill>
              <a:latin typeface="Times New Roman"/>
            </a:endParaRPr>
          </a:p>
          <a:p>
            <a:pPr lvl="0">
              <a:buFontTx/>
              <a:buChar char="-"/>
            </a:pPr>
            <a:endParaRPr lang="ru-RU" dirty="0" smtClean="0">
              <a:solidFill>
                <a:schemeClr val="tx1"/>
              </a:solidFill>
              <a:latin typeface="Times New Roman"/>
            </a:endParaRPr>
          </a:p>
          <a:p>
            <a:pPr marL="0" lvl="0" indent="0" algn="ctr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/>
              </a:rPr>
              <a:t>   </a:t>
            </a:r>
            <a:r>
              <a:rPr lang="ru-RU" sz="2000" dirty="0" smtClean="0">
                <a:solidFill>
                  <a:schemeClr val="tx1"/>
                </a:solidFill>
                <a:latin typeface="Times New Roman"/>
              </a:rPr>
              <a:t>За каждое верно разобранное слово 1 б.</a:t>
            </a:r>
            <a:endParaRPr lang="ru-RU" sz="2000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75988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урок!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7915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Минутка чистописания: </a:t>
            </a:r>
            <a:br>
              <a:rPr lang="ru-RU" dirty="0" smtClean="0"/>
            </a:br>
            <a:r>
              <a:rPr lang="ru-RU" sz="2000" dirty="0" smtClean="0"/>
              <a:t>правильно и красиво – 2 б., не очень довольны 1 б.</a:t>
            </a:r>
            <a:endParaRPr lang="ru-RU" sz="20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204864"/>
            <a:ext cx="5112568" cy="30243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05092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8313" y="1593850"/>
            <a:ext cx="4062412" cy="424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61140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Части слова: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Окончание</a:t>
            </a:r>
          </a:p>
          <a:p>
            <a:pPr marL="0" indent="0">
              <a:buNone/>
            </a:pPr>
            <a:endParaRPr lang="ru-RU" sz="20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Основа</a:t>
            </a:r>
          </a:p>
          <a:p>
            <a:pPr marL="0" indent="0">
              <a:buNone/>
            </a:pPr>
            <a:endParaRPr lang="ru-RU" sz="20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Корень</a:t>
            </a:r>
          </a:p>
          <a:p>
            <a:pPr marL="0" indent="0">
              <a:buNone/>
            </a:pPr>
            <a:endParaRPr lang="ru-RU" sz="20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Приставка</a:t>
            </a:r>
          </a:p>
          <a:p>
            <a:pPr marL="0" indent="0">
              <a:buNone/>
            </a:pPr>
            <a:endParaRPr lang="ru-RU" sz="20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Суффикс</a:t>
            </a:r>
            <a:endParaRPr lang="ru-RU" sz="20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4145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24476" y="296653"/>
            <a:ext cx="7632000" cy="756084"/>
          </a:xfrm>
        </p:spPr>
        <p:txBody>
          <a:bodyPr/>
          <a:lstStyle/>
          <a:p>
            <a:r>
              <a:rPr lang="ru-RU" dirty="0" smtClean="0"/>
              <a:t>Части слова: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23831" y="1268760"/>
            <a:ext cx="7632000" cy="4572582"/>
          </a:xfrm>
        </p:spPr>
        <p:txBody>
          <a:bodyPr/>
          <a:lstStyle/>
          <a:p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Окончание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это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изменяемая часть слова, которая образует форму слова и служит для связи слов в словосочетании и предложении.</a:t>
            </a:r>
            <a:endParaRPr lang="ru-RU" sz="2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Основа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это  часть слова без окончания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.</a:t>
            </a:r>
            <a:endParaRPr lang="ru-RU" sz="2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Корень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это общая значимая часть родственных слов.</a:t>
            </a:r>
            <a:endParaRPr lang="ru-RU" sz="2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Приставка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значимая часть слова, которая стоит перед корнем и служит для образования однокоренных слов.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Суффикс</a:t>
            </a:r>
            <a:r>
              <a:rPr lang="ru-RU" b="1" dirty="0" smtClean="0"/>
              <a:t> </a:t>
            </a:r>
            <a:r>
              <a:rPr lang="ru-RU" dirty="0" smtClean="0">
                <a:solidFill>
                  <a:schemeClr val="tx1"/>
                </a:solidFill>
              </a:rPr>
              <a:t>- 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</a:rPr>
              <a:t>это часть слова, которая стоит после корня перед окончанием и служит для образования однокоренных  слов 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4215303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800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>
                <a:solidFill>
                  <a:schemeClr val="tx1"/>
                </a:solidFill>
              </a:rPr>
              <a:t>Конструкция определения понятия: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23831" y="1593342"/>
            <a:ext cx="7632000" cy="4499954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                            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                   =                        +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</a:rPr>
              <a:t>     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619672" y="1916832"/>
            <a:ext cx="2016224" cy="129614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1835696" y="2204864"/>
            <a:ext cx="117692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Понятие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355976" y="1916832"/>
            <a:ext cx="1800200" cy="129614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Родовой признак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588224" y="1916832"/>
            <a:ext cx="1944216" cy="129614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Видовые признаки</a:t>
            </a:r>
            <a:endParaRPr lang="ru-RU" sz="2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1240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>
                <a:solidFill>
                  <a:schemeClr val="tx1"/>
                </a:solidFill>
              </a:rPr>
              <a:t>Конструкция определения понятия: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23831" y="1593342"/>
            <a:ext cx="7632000" cy="4499954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                            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                   =                        +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</a:rPr>
              <a:t>     </a:t>
            </a:r>
            <a:r>
              <a:rPr lang="ru-RU" sz="2800" dirty="0" smtClean="0">
                <a:solidFill>
                  <a:schemeClr val="tx1"/>
                </a:solidFill>
              </a:rPr>
              <a:t>Приставка</a:t>
            </a:r>
            <a:r>
              <a:rPr lang="ru-RU" dirty="0" smtClean="0">
                <a:solidFill>
                  <a:schemeClr val="tx1"/>
                </a:solidFill>
              </a:rPr>
              <a:t>            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значимая            стоит перед</a:t>
            </a:r>
          </a:p>
          <a:p>
            <a:pPr marL="0" indent="0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                                        часть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слова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корнем и </a:t>
            </a:r>
          </a:p>
          <a:p>
            <a:pPr marL="0" indent="0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служит для </a:t>
            </a:r>
          </a:p>
          <a:p>
            <a:pPr marL="0" indent="0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образования</a:t>
            </a:r>
          </a:p>
          <a:p>
            <a:pPr marL="0" indent="0"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однокоренных</a:t>
            </a:r>
          </a:p>
          <a:p>
            <a:pPr marL="0" indent="0"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слов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619672" y="1916832"/>
            <a:ext cx="2016224" cy="129614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835696" y="2204864"/>
            <a:ext cx="117692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prstClr val="black"/>
                </a:solidFill>
              </a:rPr>
              <a:t>Понятие</a:t>
            </a:r>
            <a:r>
              <a:rPr lang="ru-RU" dirty="0" smtClean="0">
                <a:solidFill>
                  <a:prstClr val="black"/>
                </a:solidFill>
              </a:rPr>
              <a:t> 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355976" y="1916832"/>
            <a:ext cx="1800200" cy="129614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prstClr val="black"/>
                </a:solidFill>
              </a:rPr>
              <a:t>Родовой признак</a:t>
            </a:r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588224" y="1916832"/>
            <a:ext cx="1944216" cy="129614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prstClr val="black"/>
                </a:solidFill>
              </a:rPr>
              <a:t>Видовые признаки</a:t>
            </a:r>
            <a:endParaRPr lang="ru-RU" sz="20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3492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24476" y="296652"/>
            <a:ext cx="7632000" cy="1620180"/>
          </a:xfrm>
        </p:spPr>
        <p:txBody>
          <a:bodyPr anchor="t"/>
          <a:lstStyle/>
          <a:p>
            <a:pPr algn="l"/>
            <a:r>
              <a:rPr lang="ru-RU" sz="2400" dirty="0" smtClean="0"/>
              <a:t>     </a:t>
            </a:r>
            <a:br>
              <a:rPr lang="ru-RU" sz="2400" dirty="0" smtClean="0"/>
            </a:br>
            <a:r>
              <a:rPr lang="ru-RU" sz="2400" dirty="0"/>
              <a:t> </a:t>
            </a:r>
            <a:r>
              <a:rPr lang="ru-RU" sz="2400" dirty="0" smtClean="0"/>
              <a:t>    Понятие          =    родовой           </a:t>
            </a:r>
            <a:r>
              <a:rPr lang="ru-RU" sz="2400" dirty="0"/>
              <a:t>+  </a:t>
            </a:r>
            <a:r>
              <a:rPr lang="ru-RU" sz="2400" dirty="0" smtClean="0"/>
              <a:t>     видовые </a:t>
            </a:r>
            <a:br>
              <a:rPr lang="ru-RU" sz="2400" dirty="0" smtClean="0"/>
            </a:br>
            <a:r>
              <a:rPr lang="ru-RU" sz="2400" dirty="0"/>
              <a:t> </a:t>
            </a:r>
            <a:r>
              <a:rPr lang="ru-RU" sz="2400" dirty="0" smtClean="0"/>
              <a:t>                                     признак                  признаки  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23831" y="2132856"/>
            <a:ext cx="7632000" cy="3708486"/>
          </a:xfrm>
        </p:spPr>
        <p:txBody>
          <a:bodyPr/>
          <a:lstStyle/>
          <a:p>
            <a:pPr lvl="0"/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Окончание 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это изменяемая часть слова, которая образует форму слова и служит для связи слов в словосочетании и предложении.</a:t>
            </a: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Основа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это  часть слова без окончания.</a:t>
            </a:r>
            <a:endParaRPr lang="ru-RU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Корень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это общая значимая часть родственных слов.</a:t>
            </a:r>
            <a:endParaRPr lang="ru-RU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Приставка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значимая часть слова, которая стоит перед корнем и служит для образования однокоренных слов.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/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Суффикс</a:t>
            </a:r>
            <a:r>
              <a:rPr lang="ru-RU" b="1" dirty="0"/>
              <a:t> </a:t>
            </a:r>
            <a:r>
              <a:rPr lang="ru-RU" dirty="0">
                <a:solidFill>
                  <a:prstClr val="black"/>
                </a:solidFill>
              </a:rPr>
              <a:t>- 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</a:rPr>
              <a:t>это часть слова, которая стоит после корня перед окончанием и служит для образования однокоренных  слов </a:t>
            </a:r>
            <a:r>
              <a:rPr lang="ru-RU" sz="20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.</a:t>
            </a:r>
          </a:p>
          <a:p>
            <a:pPr lvl="0"/>
            <a:endParaRPr lang="ru-RU" sz="2000" dirty="0"/>
          </a:p>
        </p:txBody>
      </p:sp>
      <p:grpSp>
        <p:nvGrpSpPr>
          <p:cNvPr id="6" name="Группа 5"/>
          <p:cNvGrpSpPr/>
          <p:nvPr/>
        </p:nvGrpSpPr>
        <p:grpSpPr>
          <a:xfrm>
            <a:off x="1547664" y="433880"/>
            <a:ext cx="6147246" cy="1219129"/>
            <a:chOff x="1547664" y="433880"/>
            <a:chExt cx="6147246" cy="1219129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1547664" y="476672"/>
              <a:ext cx="1656184" cy="1152128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12160" y="433880"/>
              <a:ext cx="1682750" cy="11763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89061" y="476672"/>
              <a:ext cx="1682750" cy="11763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657412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Прочитайте слова и запишите: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i="1" dirty="0" smtClean="0">
                <a:latin typeface="Times New Roman"/>
                <a:ea typeface="Times New Roman"/>
              </a:rPr>
              <a:t>Домики</a:t>
            </a:r>
            <a:r>
              <a:rPr lang="ru-RU" i="1" dirty="0">
                <a:latin typeface="Times New Roman"/>
                <a:ea typeface="Times New Roman"/>
              </a:rPr>
              <a:t>, моряки, </a:t>
            </a:r>
            <a:r>
              <a:rPr lang="ru-RU" i="1" dirty="0" smtClean="0">
                <a:latin typeface="Times New Roman"/>
                <a:ea typeface="Times New Roman"/>
              </a:rPr>
              <a:t>ледники.</a:t>
            </a:r>
          </a:p>
          <a:p>
            <a:pPr marL="0" indent="0">
              <a:buNone/>
            </a:pPr>
            <a:endParaRPr lang="ru-RU" i="1" dirty="0" smtClean="0">
              <a:latin typeface="Times New Roman"/>
              <a:ea typeface="Times New Roman"/>
            </a:endParaRPr>
          </a:p>
          <a:p>
            <a:pPr>
              <a:buFontTx/>
              <a:buChar char="-"/>
            </a:pPr>
            <a:r>
              <a:rPr lang="ru-RU" sz="2800" i="1" dirty="0" smtClean="0">
                <a:solidFill>
                  <a:schemeClr val="tx1"/>
                </a:solidFill>
                <a:latin typeface="Times New Roman"/>
                <a:ea typeface="Times New Roman"/>
              </a:rPr>
              <a:t>Укажите из каких частей состоит основа каждого слова.</a:t>
            </a:r>
          </a:p>
          <a:p>
            <a:pPr marL="0" indent="0">
              <a:buNone/>
            </a:pPr>
            <a:endParaRPr lang="ru-RU" sz="2800" i="1" dirty="0" smtClean="0">
              <a:solidFill>
                <a:schemeClr val="tx1"/>
              </a:solidFill>
              <a:latin typeface="Times New Roman"/>
              <a:ea typeface="Times New Roman"/>
            </a:endParaRPr>
          </a:p>
          <a:p>
            <a:pPr marL="0" indent="0">
              <a:buNone/>
            </a:pPr>
            <a:endParaRPr lang="ru-RU" sz="2000" dirty="0" smtClean="0"/>
          </a:p>
          <a:p>
            <a:pPr marL="0" indent="0">
              <a:buNone/>
            </a:pPr>
            <a:endParaRPr lang="ru-RU" sz="2000" dirty="0"/>
          </a:p>
          <a:p>
            <a:pPr marL="0" indent="0" algn="ctr">
              <a:buNone/>
            </a:pPr>
            <a:r>
              <a:rPr lang="ru-RU" sz="2000" dirty="0" smtClean="0"/>
              <a:t>За каждое слово по 2 б.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302585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28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Тема28</Template>
  <TotalTime>214</TotalTime>
  <Words>248</Words>
  <Application>Microsoft Office PowerPoint</Application>
  <PresentationFormat>Экран (4:3)</PresentationFormat>
  <Paragraphs>76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Тема28</vt:lpstr>
      <vt:lpstr>Урок русского языка в 3 классе</vt:lpstr>
      <vt:lpstr>Минутка чистописания:  правильно и красиво – 2 б., не очень довольны 1 б.</vt:lpstr>
      <vt:lpstr>Презентация PowerPoint</vt:lpstr>
      <vt:lpstr>Части слова:</vt:lpstr>
      <vt:lpstr>Части слова:</vt:lpstr>
      <vt:lpstr>Конструкция определения понятия:</vt:lpstr>
      <vt:lpstr>Конструкция определения понятия:</vt:lpstr>
      <vt:lpstr>           Понятие          =    родовой           +       видовые                                        признак                  признаки    </vt:lpstr>
      <vt:lpstr>Прочитайте слова и запишите:</vt:lpstr>
      <vt:lpstr>Физкультминутка </vt:lpstr>
      <vt:lpstr>Презентация PowerPoint</vt:lpstr>
      <vt:lpstr>Презентация PowerPoint</vt:lpstr>
      <vt:lpstr>Прочитайте слова: </vt:lpstr>
      <vt:lpstr>Проверка: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русского языка в 3 классе по теме:</dc:title>
  <dc:creator>Алёна С</dc:creator>
  <cp:lastModifiedBy>Алёна С</cp:lastModifiedBy>
  <cp:revision>26</cp:revision>
  <dcterms:created xsi:type="dcterms:W3CDTF">2015-11-08T10:44:50Z</dcterms:created>
  <dcterms:modified xsi:type="dcterms:W3CDTF">2015-11-11T02:24:22Z</dcterms:modified>
</cp:coreProperties>
</file>