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57" r:id="rId4"/>
    <p:sldId id="260" r:id="rId5"/>
    <p:sldId id="261" r:id="rId6"/>
    <p:sldId id="281" r:id="rId7"/>
    <p:sldId id="263" r:id="rId8"/>
    <p:sldId id="266" r:id="rId9"/>
    <p:sldId id="265" r:id="rId10"/>
    <p:sldId id="264" r:id="rId11"/>
    <p:sldId id="282" r:id="rId12"/>
    <p:sldId id="283" r:id="rId13"/>
    <p:sldId id="267" r:id="rId14"/>
    <p:sldId id="268" r:id="rId15"/>
    <p:sldId id="284" r:id="rId16"/>
    <p:sldId id="269" r:id="rId17"/>
    <p:sldId id="285" r:id="rId18"/>
    <p:sldId id="286" r:id="rId19"/>
    <p:sldId id="270" r:id="rId20"/>
    <p:sldId id="271" r:id="rId21"/>
    <p:sldId id="274" r:id="rId22"/>
    <p:sldId id="276" r:id="rId23"/>
    <p:sldId id="277" r:id="rId24"/>
    <p:sldId id="287" r:id="rId25"/>
    <p:sldId id="273" r:id="rId26"/>
    <p:sldId id="288" r:id="rId27"/>
    <p:sldId id="289" r:id="rId28"/>
    <p:sldId id="291" r:id="rId29"/>
    <p:sldId id="292" r:id="rId30"/>
    <p:sldId id="279" r:id="rId31"/>
    <p:sldId id="258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00066"/>
    <a:srgbClr val="800000"/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96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www.nasledie-rus.ru/podshivka/pics/12311-pictures.php?picture=1231101" TargetMode="Externa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asledie-rus.ru/podshivka/pics/12311-pictures.php?picture=1231105" TargetMode="External"/><Relationship Id="rId2" Type="http://schemas.openxmlformats.org/officeDocument/2006/relationships/hyperlink" Target="http://www.nasledie-rus.ru/podshivka/pics/12311-pictures.php?picture=1231106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nasledie-rus.ru/podshivka/pics/12311-pictures.php?picture=1231103" TargetMode="Externa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91000" y="1524000"/>
            <a:ext cx="4953000" cy="4114800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0033CC"/>
                </a:solidFill>
                <a:latin typeface="Comic Sans MS" pitchFamily="66" charset="0"/>
              </a:rPr>
              <a:t>ЖИЗНЬ </a:t>
            </a:r>
          </a:p>
          <a:p>
            <a:r>
              <a:rPr lang="ru-RU" sz="4400" b="1" dirty="0" smtClean="0">
                <a:solidFill>
                  <a:srgbClr val="0033CC"/>
                </a:solidFill>
                <a:latin typeface="Comic Sans MS" pitchFamily="66" charset="0"/>
              </a:rPr>
              <a:t>И </a:t>
            </a:r>
          </a:p>
          <a:p>
            <a:r>
              <a:rPr lang="ru-RU" sz="4400" b="1" dirty="0" smtClean="0">
                <a:solidFill>
                  <a:srgbClr val="0033CC"/>
                </a:solidFill>
                <a:latin typeface="Comic Sans MS" pitchFamily="66" charset="0"/>
              </a:rPr>
              <a:t>ТВОРЧЕСТВО</a:t>
            </a:r>
          </a:p>
          <a:p>
            <a:r>
              <a:rPr lang="ru-RU" sz="4400" b="1" dirty="0" smtClean="0">
                <a:solidFill>
                  <a:srgbClr val="0033CC"/>
                </a:solidFill>
                <a:latin typeface="Comic Sans MS" pitchFamily="66" charset="0"/>
              </a:rPr>
              <a:t>Н. Я. ДАНИЛЕВСКОГО</a:t>
            </a:r>
            <a:endParaRPr lang="ru-RU" sz="4400" b="1" dirty="0">
              <a:solidFill>
                <a:srgbClr val="0033CC"/>
              </a:solidFill>
              <a:latin typeface="Comic Sans MS" pitchFamily="66" charset="0"/>
            </a:endParaRPr>
          </a:p>
        </p:txBody>
      </p:sp>
      <p:pic>
        <p:nvPicPr>
          <p:cNvPr id="6" name="Рисунок 5" descr="scale_120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990600"/>
            <a:ext cx="4038600" cy="5093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95800" y="1371600"/>
            <a:ext cx="4343400" cy="4267200"/>
          </a:xfrm>
        </p:spPr>
        <p:txBody>
          <a:bodyPr>
            <a:normAutofit/>
          </a:bodyPr>
          <a:lstStyle/>
          <a:p>
            <a:r>
              <a:rPr lang="ru-RU" sz="3600" b="1" dirty="0" err="1" smtClean="0">
                <a:solidFill>
                  <a:srgbClr val="800000"/>
                </a:solidFill>
                <a:latin typeface="Comic Sans MS" pitchFamily="66" charset="0"/>
              </a:rPr>
              <a:t>О.А.Межакова-Данилевская</a:t>
            </a:r>
            <a:r>
              <a:rPr lang="ru-RU" sz="3600" b="1" dirty="0" smtClean="0">
                <a:solidFill>
                  <a:srgbClr val="800000"/>
                </a:solidFill>
                <a:latin typeface="Comic Sans MS" pitchFamily="66" charset="0"/>
              </a:rPr>
              <a:t>. 1886. 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+mj-lt"/>
              </a:rPr>
              <a:t>Фотография В.Мейера. </a:t>
            </a:r>
          </a:p>
          <a:p>
            <a:r>
              <a:rPr lang="ru-RU" b="1" dirty="0" smtClean="0">
                <a:solidFill>
                  <a:srgbClr val="800000"/>
                </a:solidFill>
                <a:latin typeface="+mj-lt"/>
              </a:rPr>
              <a:t>Санкт-Петербург</a:t>
            </a:r>
          </a:p>
          <a:p>
            <a:endParaRPr lang="ru-RU" dirty="0"/>
          </a:p>
        </p:txBody>
      </p:sp>
      <p:pic>
        <p:nvPicPr>
          <p:cNvPr id="5" name="Рисунок 4" descr="О.А.Межакова-Данилевская. 1886. Фотография В.Мейера. С.-Петербург&#10;"/>
          <p:cNvPicPr/>
          <p:nvPr/>
        </p:nvPicPr>
        <p:blipFill>
          <a:blip r:embed="rId2" cstate="print"/>
          <a:srcRect l="4168" t="3462" r="5710" b="13442"/>
          <a:stretch>
            <a:fillRect/>
          </a:stretch>
        </p:blipFill>
        <p:spPr bwMode="auto">
          <a:xfrm>
            <a:off x="152400" y="457200"/>
            <a:ext cx="3962400" cy="5683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95800" y="1371600"/>
            <a:ext cx="4343400" cy="42672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0066"/>
                </a:solidFill>
                <a:latin typeface="Comic Sans MS" pitchFamily="66" charset="0"/>
              </a:rPr>
              <a:t>Бэр Карл Максимович </a:t>
            </a:r>
          </a:p>
          <a:p>
            <a:r>
              <a:rPr lang="ru-RU" b="1" dirty="0" smtClean="0">
                <a:solidFill>
                  <a:srgbClr val="000066"/>
                </a:solidFill>
                <a:latin typeface="Comic Sans MS" pitchFamily="66" charset="0"/>
              </a:rPr>
              <a:t>(Карл Эрнст) - российский естествоиспытатель, основатель эмбриологии</a:t>
            </a:r>
            <a:endParaRPr lang="ru-RU" b="1" dirty="0">
              <a:solidFill>
                <a:srgbClr val="000066"/>
              </a:solidFill>
              <a:latin typeface="Comic Sans MS" pitchFamily="66" charset="0"/>
            </a:endParaRPr>
          </a:p>
        </p:txBody>
      </p:sp>
      <p:pic>
        <p:nvPicPr>
          <p:cNvPr id="1026" name="Picture 2" descr="C:\Users\Наталья\Desktop\4d3ea1bd4fb931a90d55f4c2710e9c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533400"/>
            <a:ext cx="4191000" cy="58220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3400" y="1371600"/>
            <a:ext cx="8382000" cy="42672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1676400"/>
            <a:ext cx="8382000" cy="41148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0066"/>
                </a:solidFill>
                <a:latin typeface="Comic Sans MS" pitchFamily="66" charset="0"/>
              </a:rPr>
              <a:t>Н. Я. Данилевский исследовал рыбные запасы в реках Волга и Урал, в Каспийском, Черном и Азовском морях, в дельте Кубани, в Белом море и в водах Архангельской губернии, Псковском и Чудском озерах, т.е практически в большинстве водоемов в европейской части России.</a:t>
            </a:r>
          </a:p>
          <a:p>
            <a:endParaRPr lang="ru-RU" b="1" dirty="0">
              <a:solidFill>
                <a:srgbClr val="000066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" y="1371600"/>
            <a:ext cx="2819400" cy="42672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800000"/>
                </a:solidFill>
                <a:latin typeface="Comic Sans MS" pitchFamily="66" charset="0"/>
              </a:rPr>
              <a:t>Т.Г. Шевченко</a:t>
            </a:r>
            <a:endParaRPr lang="ru-RU" sz="4000" b="1" dirty="0">
              <a:solidFill>
                <a:srgbClr val="800000"/>
              </a:solidFill>
              <a:latin typeface="Comic Sans MS" pitchFamily="66" charset="0"/>
            </a:endParaRPr>
          </a:p>
        </p:txBody>
      </p:sp>
      <p:pic>
        <p:nvPicPr>
          <p:cNvPr id="9218" name="Picture 2" descr="C:\Users\Наталья\Desktop\kartinki-taras-shevchenko-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304800"/>
            <a:ext cx="5277255" cy="640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57200" y="1066800"/>
            <a:ext cx="8229600" cy="41910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295400"/>
            <a:ext cx="8077200" cy="3810000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>
                <a:solidFill>
                  <a:srgbClr val="000066"/>
                </a:solidFill>
                <a:latin typeface="Comic Sans MS" pitchFamily="66" charset="0"/>
              </a:rPr>
              <a:t>Более 30 лет  он провел в экспедициях по изучению рыболовства Российской империи. Результаты этих экспедиций опубликованы в 9 томах «Исследований по состоянию рыболовства в России» (1860–1875), которые никогда не переиздавались и стали библиографической редкостью. Его труды легли в основу законодательства о рыболовстве в России и могут служить примером рачительного отношения к природным богатствам.</a:t>
            </a:r>
          </a:p>
          <a:p>
            <a:endParaRPr lang="ru-RU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57200" y="1066800"/>
            <a:ext cx="8229600" cy="41910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295400"/>
            <a:ext cx="8077200" cy="2438400"/>
          </a:xfrm>
        </p:spPr>
        <p:txBody>
          <a:bodyPr>
            <a:normAutofit fontScale="25000" lnSpcReduction="20000"/>
          </a:bodyPr>
          <a:lstStyle/>
          <a:p>
            <a:pPr algn="just"/>
            <a:r>
              <a:rPr lang="ru-RU" sz="11200" b="1" dirty="0" smtClean="0">
                <a:solidFill>
                  <a:srgbClr val="000066"/>
                </a:solidFill>
                <a:latin typeface="Comic Sans MS" pitchFamily="66" charset="0"/>
              </a:rPr>
              <a:t>Николай Яковлевич регулярно выступает с научными отчетами, статьями и монографиями по ихтиологии в которых он выступает не только как естествоиспытатель, но и как социолог, юрист, экономист, эколог. Все статьи обнаруживают фундаментальное знание и понимание материала, научных данных, их тщательное обдумывание, системное и логически обоснованное изложение, хорошим литературным языком.</a:t>
            </a:r>
          </a:p>
          <a:p>
            <a:endParaRPr lang="ru-RU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14400" y="457200"/>
            <a:ext cx="7924800" cy="144780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33400" y="1371600"/>
            <a:ext cx="8153400" cy="44958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400" b="1" dirty="0" smtClean="0">
                <a:solidFill>
                  <a:srgbClr val="000066"/>
                </a:solidFill>
                <a:latin typeface="Comic Sans MS" pitchFamily="66" charset="0"/>
              </a:rPr>
              <a:t>В произведениях неофициальной, чисто литературной деятельности автора можно различить три главных отдела: </a:t>
            </a:r>
          </a:p>
          <a:p>
            <a:pPr algn="just"/>
            <a:r>
              <a:rPr lang="ru-RU" sz="2400" b="1" dirty="0" smtClean="0">
                <a:solidFill>
                  <a:srgbClr val="000066"/>
                </a:solidFill>
                <a:latin typeface="Comic Sans MS" pitchFamily="66" charset="0"/>
              </a:rPr>
              <a:t>1) естественнонаучный, в котором важнейшее место занимает книга «Дарвинизм»; </a:t>
            </a:r>
          </a:p>
          <a:p>
            <a:pPr algn="just"/>
            <a:r>
              <a:rPr lang="ru-RU" sz="2400" b="1" dirty="0" smtClean="0">
                <a:solidFill>
                  <a:srgbClr val="000066"/>
                </a:solidFill>
                <a:latin typeface="Comic Sans MS" pitchFamily="66" charset="0"/>
              </a:rPr>
              <a:t>2) политико-экономический, представителем которого может быть книга «О низком курсе наших денег»</a:t>
            </a:r>
          </a:p>
          <a:p>
            <a:pPr algn="just"/>
            <a:r>
              <a:rPr lang="ru-RU" sz="2400" b="1" dirty="0" smtClean="0">
                <a:solidFill>
                  <a:srgbClr val="000066"/>
                </a:solidFill>
                <a:latin typeface="Comic Sans MS" pitchFamily="66" charset="0"/>
              </a:rPr>
              <a:t> 3) исторический или политический, в котором главное произведение — «Россия и Европа».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29200" y="457200"/>
            <a:ext cx="3810000" cy="5943600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smtClean="0">
                <a:solidFill>
                  <a:srgbClr val="000066"/>
                </a:solidFill>
                <a:latin typeface="Comic Sans MS" pitchFamily="66" charset="0"/>
              </a:rPr>
              <a:t>В двух толстых книгах (к которым после смерти автора присоединен ещё дополнительный выпуск) Данилевский подвергает теорию Дарвина подробному разбору с предоставленною целью доказать её полную неосновательность и нелепость.</a:t>
            </a:r>
            <a:endParaRPr lang="ru-RU" b="1" dirty="0">
              <a:solidFill>
                <a:srgbClr val="000066"/>
              </a:solidFill>
              <a:latin typeface="Comic Sans MS" pitchFamily="66" charset="0"/>
            </a:endParaRPr>
          </a:p>
        </p:txBody>
      </p:sp>
      <p:pic>
        <p:nvPicPr>
          <p:cNvPr id="2050" name="Picture 2" descr="C:\Users\Наталья\Desktop\cover_Darv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52400"/>
            <a:ext cx="4419600" cy="65646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57200" y="914400"/>
            <a:ext cx="8305800" cy="48768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1371600"/>
            <a:ext cx="8382000" cy="4114800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>
                <a:solidFill>
                  <a:srgbClr val="000066"/>
                </a:solidFill>
                <a:latin typeface="Comic Sans MS" pitchFamily="66" charset="0"/>
              </a:rPr>
              <a:t>В это время сильно падал курс рубля, и в русской экономической литературе это явление объяснялось тем, что бумажных рублей выпущено в обращение слишком много.  Данилевский поставил вопрос: падение рубля – это самостоятельная болезнь или только симптом другой болезни? И стал искать ответ на него.  И его вывод оказался неожиданным для российской общественности: причина упадка рубля заключалась не в излишке кредитных билетов в обращении, а в невыгодном для России торговом (расчетном) балансе.</a:t>
            </a:r>
            <a:endParaRPr lang="ru-RU" b="1" dirty="0">
              <a:solidFill>
                <a:srgbClr val="000066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14400" y="457200"/>
            <a:ext cx="7924800" cy="518160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10242" name="Picture 2" descr="C:\Users\Наталья\Desktop\ca8f1c3c7fcb3b075ebc72aa59fc42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4114800"/>
            <a:ext cx="1965554" cy="2590800"/>
          </a:xfrm>
          <a:prstGeom prst="rect">
            <a:avLst/>
          </a:prstGeom>
          <a:noFill/>
        </p:spPr>
      </p:pic>
      <p:pic>
        <p:nvPicPr>
          <p:cNvPr id="10243" name="Picture 3" descr="C:\Users\Наталья\Desktop\a_ignore_q_80_w_1000_c_limit_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219200"/>
            <a:ext cx="3048000" cy="4940648"/>
          </a:xfrm>
          <a:prstGeom prst="rect">
            <a:avLst/>
          </a:prstGeom>
          <a:noFill/>
        </p:spPr>
      </p:pic>
      <p:pic>
        <p:nvPicPr>
          <p:cNvPr id="10244" name="Picture 4" descr="C:\Users\Наталья\Desktop\id-2-N-Ya-Danilevskiy-1591194273164-768x618.jpg"/>
          <p:cNvPicPr>
            <a:picLocks noChangeAspect="1" noChangeArrowheads="1"/>
          </p:cNvPicPr>
          <p:nvPr/>
        </p:nvPicPr>
        <p:blipFill>
          <a:blip r:embed="rId4" cstate="print"/>
          <a:srcRect l="2083" t="2104" r="2083" b="3398"/>
          <a:stretch>
            <a:fillRect/>
          </a:stretch>
        </p:blipFill>
        <p:spPr bwMode="auto">
          <a:xfrm>
            <a:off x="3657600" y="228600"/>
            <a:ext cx="4800600" cy="3809171"/>
          </a:xfrm>
          <a:prstGeom prst="rect">
            <a:avLst/>
          </a:prstGeom>
          <a:noFill/>
        </p:spPr>
      </p:pic>
      <p:pic>
        <p:nvPicPr>
          <p:cNvPr id="10245" name="Picture 5" descr="C:\Users\Наталья\Desktop\18621533._UY630_SR1200,630_.jpg"/>
          <p:cNvPicPr>
            <a:picLocks noChangeAspect="1" noChangeArrowheads="1"/>
          </p:cNvPicPr>
          <p:nvPr/>
        </p:nvPicPr>
        <p:blipFill>
          <a:blip r:embed="rId5" cstate="print"/>
          <a:srcRect l="33333" r="33333"/>
          <a:stretch>
            <a:fillRect/>
          </a:stretch>
        </p:blipFill>
        <p:spPr bwMode="auto">
          <a:xfrm>
            <a:off x="7391400" y="4267200"/>
            <a:ext cx="1644952" cy="2590800"/>
          </a:xfrm>
          <a:prstGeom prst="rect">
            <a:avLst/>
          </a:prstGeom>
          <a:noFill/>
        </p:spPr>
      </p:pic>
      <p:pic>
        <p:nvPicPr>
          <p:cNvPr id="10246" name="Picture 6" descr="C:\Users\Наталья\Desktop\uk475293.jpg"/>
          <p:cNvPicPr>
            <a:picLocks noChangeAspect="1" noChangeArrowheads="1"/>
          </p:cNvPicPr>
          <p:nvPr/>
        </p:nvPicPr>
        <p:blipFill>
          <a:blip r:embed="rId6" cstate="print"/>
          <a:srcRect t="2222" b="2222"/>
          <a:stretch>
            <a:fillRect/>
          </a:stretch>
        </p:blipFill>
        <p:spPr bwMode="auto">
          <a:xfrm>
            <a:off x="3276601" y="4191000"/>
            <a:ext cx="1905000" cy="26129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09600" y="1143000"/>
            <a:ext cx="8077200" cy="44958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371600"/>
            <a:ext cx="8305800" cy="3886200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>
                <a:solidFill>
                  <a:srgbClr val="000066"/>
                </a:solidFill>
                <a:latin typeface="Comic Sans MS" pitchFamily="66" charset="0"/>
              </a:rPr>
              <a:t>В «Формулярном списке о службе и достоинстве… полковника Данилевского 2-го» (1834) под 1822 годом записано, что у него — «майора и кавалера Якова Иванова сына Данилевского» — 4 декабря в селе Острове </a:t>
            </a:r>
            <a:r>
              <a:rPr lang="ru-RU" b="1" dirty="0" err="1" smtClean="0">
                <a:solidFill>
                  <a:srgbClr val="000066"/>
                </a:solidFill>
                <a:latin typeface="Comic Sans MS" pitchFamily="66" charset="0"/>
              </a:rPr>
              <a:t>Ливенского</a:t>
            </a:r>
            <a:r>
              <a:rPr lang="ru-RU" b="1" dirty="0" smtClean="0">
                <a:solidFill>
                  <a:srgbClr val="000066"/>
                </a:solidFill>
                <a:latin typeface="Comic Sans MS" pitchFamily="66" charset="0"/>
              </a:rPr>
              <a:t> уезда*, в самом центре Европейской России, в </a:t>
            </a:r>
            <a:r>
              <a:rPr lang="ru-RU" b="1" dirty="0" err="1" smtClean="0">
                <a:solidFill>
                  <a:srgbClr val="000066"/>
                </a:solidFill>
                <a:latin typeface="Comic Sans MS" pitchFamily="66" charset="0"/>
              </a:rPr>
              <a:t>орлово-липецком</a:t>
            </a:r>
            <a:r>
              <a:rPr lang="ru-RU" b="1" dirty="0" smtClean="0">
                <a:solidFill>
                  <a:srgbClr val="000066"/>
                </a:solidFill>
                <a:latin typeface="Comic Sans MS" pitchFamily="66" charset="0"/>
              </a:rPr>
              <a:t> пограничье родился сын Николай — будущий выдающийся русский мыслитель, автор знаменитой книги «Россия и Европа» Николай Яковлевич Данилевский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dirty="0">
              <a:ln>
                <a:solidFill>
                  <a:schemeClr val="bg1">
                    <a:lumMod val="85000"/>
                  </a:schemeClr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14400" y="5257800"/>
            <a:ext cx="7924800" cy="1295400"/>
          </a:xfrm>
        </p:spPr>
        <p:txBody>
          <a:bodyPr>
            <a:normAutofit fontScale="55000" lnSpcReduction="20000"/>
          </a:bodyPr>
          <a:lstStyle/>
          <a:p>
            <a:r>
              <a:rPr lang="ru-RU" sz="5700" b="1" dirty="0" smtClean="0">
                <a:ln>
                  <a:solidFill>
                    <a:schemeClr val="bg1">
                      <a:lumMod val="8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Крым. </a:t>
            </a:r>
            <a:r>
              <a:rPr lang="ru-RU" sz="5700" b="1" dirty="0" err="1" smtClean="0">
                <a:ln>
                  <a:solidFill>
                    <a:schemeClr val="bg1">
                      <a:lumMod val="8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Мшатка</a:t>
            </a:r>
            <a:r>
              <a:rPr lang="ru-RU" sz="5700" b="1" dirty="0" smtClean="0">
                <a:ln>
                  <a:solidFill>
                    <a:schemeClr val="bg1">
                      <a:lumMod val="8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. </a:t>
            </a:r>
            <a:br>
              <a:rPr lang="ru-RU" sz="5700" b="1" dirty="0" smtClean="0">
                <a:ln>
                  <a:solidFill>
                    <a:schemeClr val="bg1">
                      <a:lumMod val="8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</a:br>
            <a:r>
              <a:rPr lang="ru-RU" sz="5700" b="1" dirty="0" smtClean="0">
                <a:ln>
                  <a:solidFill>
                    <a:schemeClr val="bg1">
                      <a:lumMod val="8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Дом Данилевских. 1907г.</a:t>
            </a:r>
            <a:r>
              <a:rPr lang="ru-RU" sz="5700" dirty="0" smtClean="0">
                <a:ln>
                  <a:solidFill>
                    <a:schemeClr val="bg1">
                      <a:lumMod val="8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5700" dirty="0" smtClean="0">
                <a:ln>
                  <a:solidFill>
                    <a:schemeClr val="bg1">
                      <a:lumMod val="8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</a:br>
            <a:endParaRPr lang="ru-RU" sz="5700" dirty="0" smtClean="0"/>
          </a:p>
          <a:p>
            <a:endParaRPr lang="ru-RU" dirty="0"/>
          </a:p>
        </p:txBody>
      </p:sp>
      <p:pic>
        <p:nvPicPr>
          <p:cNvPr id="5" name="Рисунок 4" descr="Крым. Мшатка. Дом Данилевских. 1907&#10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914400"/>
            <a:ext cx="46482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" y="5486400"/>
            <a:ext cx="8839200" cy="1524000"/>
          </a:xfrm>
        </p:spPr>
        <p:txBody>
          <a:bodyPr>
            <a:normAutofit fontScale="32500" lnSpcReduction="20000"/>
          </a:bodyPr>
          <a:lstStyle/>
          <a:p>
            <a:r>
              <a:rPr lang="ru-RU" sz="4300" b="1" u="sng" dirty="0" smtClean="0">
                <a:solidFill>
                  <a:srgbClr val="800000"/>
                </a:solidFill>
                <a:hlinkClick r:id="rId2"/>
              </a:rPr>
              <a:t>Семья Данилевских. Лето 1907 года. Слева направо: в кресле — О.А.Данилевская; Н.Н.Письменный (муж В.Н.Данилевской, младшей дочери Н.Я.Данилевского), Н.Н.Данилевский (старший сын Н.Я.Данилевского), его жена </a:t>
            </a:r>
            <a:r>
              <a:rPr lang="ru-RU" sz="4300" b="1" u="sng" dirty="0" err="1" smtClean="0">
                <a:solidFill>
                  <a:srgbClr val="800000"/>
                </a:solidFill>
                <a:hlinkClick r:id="rId2"/>
              </a:rPr>
              <a:t>В.В.Травникова</a:t>
            </a:r>
            <a:r>
              <a:rPr lang="ru-RU" sz="4300" b="1" u="sng" dirty="0" smtClean="0">
                <a:solidFill>
                  <a:srgbClr val="800000"/>
                </a:solidFill>
                <a:hlinkClick r:id="rId2"/>
              </a:rPr>
              <a:t>, между ними — пятилетний сын Кока-младший; И.Н.Данилевский с собакой; И.Н.Данилевская; С.Н.Данилевский (средний сын Н.Я.Данилевского); Лиза (воспитанница Данилевских); на переднем плане — гувернантка </a:t>
            </a:r>
            <a:r>
              <a:rPr lang="ru-RU" sz="4300" b="1" u="sng" dirty="0" err="1" smtClean="0">
                <a:solidFill>
                  <a:srgbClr val="800000"/>
                </a:solidFill>
                <a:hlinkClick r:id="rId2"/>
              </a:rPr>
              <a:t>Е.Ф.Полнер</a:t>
            </a:r>
            <a:r>
              <a:rPr lang="ru-RU" sz="4300" b="1" u="sng" dirty="0" smtClean="0">
                <a:solidFill>
                  <a:srgbClr val="800000"/>
                </a:solidFill>
                <a:hlinkClick r:id="rId2"/>
              </a:rPr>
              <a:t>; рядом с ней — </a:t>
            </a:r>
            <a:r>
              <a:rPr lang="ru-RU" sz="4300" b="1" u="sng" dirty="0" err="1" smtClean="0">
                <a:solidFill>
                  <a:srgbClr val="800000"/>
                </a:solidFill>
                <a:hlinkClick r:id="rId2"/>
              </a:rPr>
              <a:t>Кока-старший</a:t>
            </a:r>
            <a:r>
              <a:rPr lang="ru-RU" sz="4300" b="1" u="sng" dirty="0" smtClean="0">
                <a:solidFill>
                  <a:srgbClr val="800000"/>
                </a:solidFill>
                <a:hlinkClick r:id="rId2"/>
              </a:rPr>
              <a:t>, один из первых внуков Н.Я.Данилевского, его мать — В.Н.Данилевская; </a:t>
            </a:r>
            <a:r>
              <a:rPr lang="ru-RU" sz="4300" b="1" u="sng" dirty="0" err="1" smtClean="0">
                <a:solidFill>
                  <a:srgbClr val="800000"/>
                </a:solidFill>
                <a:hlinkClick r:id="rId2"/>
              </a:rPr>
              <a:t>мшатская</a:t>
            </a:r>
            <a:r>
              <a:rPr lang="ru-RU" sz="4300" b="1" u="sng" dirty="0" smtClean="0">
                <a:solidFill>
                  <a:srgbClr val="800000"/>
                </a:solidFill>
                <a:hlinkClick r:id="rId2"/>
              </a:rPr>
              <a:t> кухарка Ирина; </a:t>
            </a:r>
            <a:r>
              <a:rPr lang="ru-RU" sz="4300" b="1" u="sng" dirty="0" err="1" smtClean="0">
                <a:solidFill>
                  <a:srgbClr val="800000"/>
                </a:solidFill>
                <a:hlinkClick r:id="rId2"/>
              </a:rPr>
              <a:t>А.И.Зреляков</a:t>
            </a:r>
            <a:r>
              <a:rPr lang="ru-RU" sz="4300" b="1" u="sng" dirty="0" smtClean="0">
                <a:solidFill>
                  <a:srgbClr val="800000"/>
                </a:solidFill>
                <a:hlinkClick r:id="rId2"/>
              </a:rPr>
              <a:t> (художник, другой воспитанник </a:t>
            </a:r>
            <a:endParaRPr lang="ru-RU" sz="4300" b="1" dirty="0" smtClean="0">
              <a:solidFill>
                <a:srgbClr val="800000"/>
              </a:solidFill>
            </a:endParaRPr>
          </a:p>
          <a:p>
            <a:r>
              <a:rPr lang="ru-RU" sz="4300" b="1" dirty="0" smtClean="0">
                <a:solidFill>
                  <a:srgbClr val="800000"/>
                </a:solidFill>
              </a:rPr>
              <a:t> </a:t>
            </a:r>
          </a:p>
          <a:p>
            <a:endParaRPr lang="ru-RU" dirty="0"/>
          </a:p>
        </p:txBody>
      </p:sp>
      <p:pic>
        <p:nvPicPr>
          <p:cNvPr id="4" name="Рисунок 3" descr="12311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9600" y="152400"/>
            <a:ext cx="7924800" cy="5230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562600"/>
            <a:ext cx="9144000" cy="1295400"/>
          </a:xfrm>
        </p:spPr>
        <p:txBody>
          <a:bodyPr>
            <a:normAutofit fontScale="77500" lnSpcReduction="20000"/>
          </a:bodyPr>
          <a:lstStyle/>
          <a:p>
            <a:r>
              <a:rPr lang="ru-RU" b="1" u="sng" dirty="0" smtClean="0">
                <a:hlinkClick r:id="rId2"/>
              </a:rPr>
              <a:t>Н.Н.Данилевский, старший сын Н.Я.Данилевского. 1896.</a:t>
            </a:r>
          </a:p>
          <a:p>
            <a:r>
              <a:rPr lang="ru-RU" b="1" u="sng" dirty="0" smtClean="0">
                <a:hlinkClick r:id="rId2"/>
              </a:rPr>
              <a:t> Фотография </a:t>
            </a:r>
            <a:r>
              <a:rPr lang="ru-RU" b="1" u="sng" dirty="0" err="1" smtClean="0">
                <a:hlinkClick r:id="rId2"/>
              </a:rPr>
              <a:t>В.Ясвоина</a:t>
            </a:r>
            <a:r>
              <a:rPr lang="ru-RU" b="1" u="sng" dirty="0" smtClean="0">
                <a:hlinkClick r:id="rId2"/>
              </a:rPr>
              <a:t>. С.-Петербург</a:t>
            </a:r>
            <a:r>
              <a:rPr lang="ru-RU" b="1" u="sng" dirty="0" smtClean="0">
                <a:hlinkClick r:id="rId3"/>
              </a:rPr>
              <a:t> </a:t>
            </a:r>
          </a:p>
          <a:p>
            <a:r>
              <a:rPr lang="ru-RU" b="1" u="sng" dirty="0" smtClean="0">
                <a:hlinkClick r:id="rId3"/>
              </a:rPr>
              <a:t>И.Н.Данилевский, младший сын Н.Я.Данилевского. 1900-е годы</a:t>
            </a:r>
            <a:endParaRPr lang="ru-RU" b="1" dirty="0" smtClean="0"/>
          </a:p>
          <a:p>
            <a:endParaRPr lang="ru-RU" u="sng" dirty="0" smtClean="0"/>
          </a:p>
          <a:p>
            <a:endParaRPr lang="ru-RU" b="1" dirty="0" smtClean="0"/>
          </a:p>
          <a:p>
            <a:endParaRPr lang="ru-RU" dirty="0"/>
          </a:p>
        </p:txBody>
      </p:sp>
      <p:pic>
        <p:nvPicPr>
          <p:cNvPr id="5" name="Рисунок 4" descr="Н.Н.Данилевский, старший сын Н.Я.Данилевского. 1896. Фотография В.Ясвоина. С.-Петербург&#10;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533400"/>
            <a:ext cx="2514600" cy="4563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И.Н.Данилевский, младший сын Н.Я.Данилевского. 1900-е годы&#10;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0600" y="304800"/>
            <a:ext cx="3811905" cy="521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562600"/>
            <a:ext cx="9144000" cy="990600"/>
          </a:xfrm>
        </p:spPr>
        <p:txBody>
          <a:bodyPr>
            <a:normAutofit fontScale="92500" lnSpcReduction="10000"/>
          </a:bodyPr>
          <a:lstStyle/>
          <a:p>
            <a:r>
              <a:rPr lang="ru-RU" sz="3500" b="1" dirty="0" err="1" smtClean="0">
                <a:ln>
                  <a:solidFill>
                    <a:schemeClr val="bg1">
                      <a:lumMod val="85000"/>
                    </a:schemeClr>
                  </a:solidFill>
                </a:ln>
                <a:solidFill>
                  <a:srgbClr val="800000"/>
                </a:solidFill>
                <a:latin typeface="Comic Sans MS" pitchFamily="66" charset="0"/>
              </a:rPr>
              <a:t>Мшатка</a:t>
            </a:r>
            <a:r>
              <a:rPr lang="ru-RU" sz="3500" b="1" dirty="0" smtClean="0">
                <a:ln>
                  <a:solidFill>
                    <a:schemeClr val="bg1">
                      <a:lumMod val="85000"/>
                    </a:schemeClr>
                  </a:solidFill>
                </a:ln>
                <a:solidFill>
                  <a:srgbClr val="800000"/>
                </a:solidFill>
                <a:latin typeface="Comic Sans MS" pitchFamily="66" charset="0"/>
              </a:rPr>
              <a:t>. Могила Н.Я. и О.А. Данилевских («Кипарисовый зал»). 1909</a:t>
            </a:r>
          </a:p>
          <a:p>
            <a:endParaRPr lang="ru-RU" b="1" dirty="0" smtClean="0"/>
          </a:p>
          <a:p>
            <a:endParaRPr lang="ru-RU" dirty="0"/>
          </a:p>
        </p:txBody>
      </p:sp>
      <p:pic>
        <p:nvPicPr>
          <p:cNvPr id="5" name="Рисунок 4" descr="Мшатка. Могила Н.Я. и О.А. Данилевских («Кипарисовый зал»). 1909&#10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228600"/>
            <a:ext cx="6096000" cy="5156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562600"/>
            <a:ext cx="9144000" cy="99060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57200" y="1752600"/>
            <a:ext cx="8153400" cy="31242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Comic Sans MS" pitchFamily="66" charset="0"/>
              </a:rPr>
              <a:t>« Очень мне грустно было узнать о смерти Данилевского.</a:t>
            </a:r>
          </a:p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Comic Sans MS" pitchFamily="66" charset="0"/>
              </a:rPr>
              <a:t> Я рад все — таки, что мы полюбили друг друга».</a:t>
            </a:r>
          </a:p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Comic Sans MS" pitchFamily="66" charset="0"/>
              </a:rPr>
              <a:t>Л. Н. Толстой </a:t>
            </a:r>
          </a:p>
          <a:p>
            <a:pPr algn="ctr"/>
            <a:endParaRPr lang="ru-RU" sz="3200" b="1" dirty="0">
              <a:solidFill>
                <a:srgbClr val="000066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" y="0"/>
            <a:ext cx="8839200" cy="1828800"/>
          </a:xfrm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</a:pPr>
            <a:r>
              <a:rPr lang="ru-RU" sz="3000" b="1" dirty="0" smtClean="0">
                <a:ln>
                  <a:solidFill>
                    <a:schemeClr val="bg1">
                      <a:lumMod val="8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Афанасий Фет. Стихотворение</a:t>
            </a:r>
          </a:p>
          <a:p>
            <a:pPr>
              <a:spcBef>
                <a:spcPts val="0"/>
              </a:spcBef>
            </a:pPr>
            <a:r>
              <a:rPr lang="ru-RU" sz="3000" b="1" dirty="0" smtClean="0">
                <a:ln>
                  <a:solidFill>
                    <a:schemeClr val="bg1">
                      <a:lumMod val="8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 «В память Н.Я.Данилевского», </a:t>
            </a:r>
          </a:p>
          <a:p>
            <a:pPr>
              <a:spcBef>
                <a:spcPts val="0"/>
              </a:spcBef>
            </a:pPr>
            <a:r>
              <a:rPr lang="ru-RU" sz="3000" b="1" dirty="0" smtClean="0">
                <a:ln>
                  <a:solidFill>
                    <a:schemeClr val="bg1">
                      <a:lumMod val="8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из тетради </a:t>
            </a:r>
            <a:r>
              <a:rPr lang="ru-RU" sz="3000" b="1" dirty="0" err="1" smtClean="0">
                <a:ln>
                  <a:solidFill>
                    <a:schemeClr val="bg1">
                      <a:lumMod val="8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О.А.Межаковой-Данилевской</a:t>
            </a:r>
            <a:r>
              <a:rPr lang="ru-RU" sz="3000" b="1" dirty="0" smtClean="0">
                <a:ln>
                  <a:solidFill>
                    <a:schemeClr val="bg1">
                      <a:lumMod val="8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 (1887)</a:t>
            </a:r>
          </a:p>
          <a:p>
            <a:endParaRPr lang="ru-RU" dirty="0"/>
          </a:p>
        </p:txBody>
      </p:sp>
      <p:pic>
        <p:nvPicPr>
          <p:cNvPr id="6" name="Рисунок 5" descr="Афанасий Фет. Стихотворение «В память Н.Я.Данилевского», из тетради О.А.Межаковой-Данилевской (1887)&#10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676400"/>
            <a:ext cx="6477000" cy="5029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" y="0"/>
            <a:ext cx="8839200" cy="182880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5" name="Рисунок 4" descr="Мшатка. Могила Н.Я. и О.А. Данилевских («Кипарисовый зал»). 1909&#10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381000"/>
            <a:ext cx="7086600" cy="6071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57200" y="914400"/>
            <a:ext cx="8153400" cy="49530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62000" y="1143000"/>
            <a:ext cx="7772400" cy="4572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0066"/>
                </a:solidFill>
                <a:latin typeface="Comic Sans MS" pitchFamily="66" charset="0"/>
              </a:rPr>
              <a:t>«Н.Я. Данилевский получил признание через сто с лишним лет, и теперь он признанный предшественник Шпенглера, Тойнби и Сорокина, а его вклад мировую философию истории и </a:t>
            </a:r>
            <a:r>
              <a:rPr lang="ru-RU" b="1" dirty="0" err="1" smtClean="0">
                <a:solidFill>
                  <a:srgbClr val="000066"/>
                </a:solidFill>
                <a:latin typeface="Comic Sans MS" pitchFamily="66" charset="0"/>
              </a:rPr>
              <a:t>культурологию</a:t>
            </a:r>
            <a:r>
              <a:rPr lang="ru-RU" b="1" dirty="0" smtClean="0">
                <a:solidFill>
                  <a:srgbClr val="000066"/>
                </a:solidFill>
                <a:latin typeface="Comic Sans MS" pitchFamily="66" charset="0"/>
              </a:rPr>
              <a:t> считаются неоспоримым».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rgbClr val="000066"/>
                </a:solidFill>
                <a:latin typeface="Comic Sans MS" pitchFamily="66" charset="0"/>
              </a:rPr>
              <a:t>А.П. </a:t>
            </a:r>
            <a:r>
              <a:rPr lang="ru-RU" b="1" dirty="0" err="1" smtClean="0">
                <a:solidFill>
                  <a:srgbClr val="000066"/>
                </a:solidFill>
                <a:latin typeface="Comic Sans MS" pitchFamily="66" charset="0"/>
              </a:rPr>
              <a:t>Дубнов</a:t>
            </a:r>
            <a:r>
              <a:rPr lang="ru-RU" b="1" dirty="0" smtClean="0">
                <a:solidFill>
                  <a:srgbClr val="000066"/>
                </a:solidFill>
                <a:latin typeface="Comic Sans MS" pitchFamily="66" charset="0"/>
              </a:rPr>
              <a:t>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4800" y="5257800"/>
            <a:ext cx="8686800" cy="1600200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>
                <a:solidFill>
                  <a:srgbClr val="000066"/>
                </a:solidFill>
                <a:latin typeface="Comic Sans MS" pitchFamily="66" charset="0"/>
              </a:rPr>
              <a:t>«Для каждого славянина идея Славянства должна быть высшей идеей, выше свободы, выше науки, выше всякого земного блага».</a:t>
            </a:r>
            <a:endParaRPr lang="ru-RU" b="1" dirty="0">
              <a:solidFill>
                <a:srgbClr val="000066"/>
              </a:solidFill>
              <a:latin typeface="Comic Sans MS" pitchFamily="66" charset="0"/>
            </a:endParaRPr>
          </a:p>
        </p:txBody>
      </p:sp>
      <p:pic>
        <p:nvPicPr>
          <p:cNvPr id="43010" name="Picture 2" descr="C:\Users\Наталья\Desktop\39ff9f4d86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33350"/>
            <a:ext cx="6553200" cy="4914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4800" y="5257800"/>
            <a:ext cx="8686800" cy="1600200"/>
          </a:xfrm>
        </p:spPr>
        <p:txBody>
          <a:bodyPr>
            <a:normAutofit/>
          </a:bodyPr>
          <a:lstStyle/>
          <a:p>
            <a:endParaRPr lang="ru-RU" b="1" dirty="0">
              <a:solidFill>
                <a:srgbClr val="000066"/>
              </a:solidFill>
              <a:latin typeface="Comic Sans MS" pitchFamily="66" charset="0"/>
            </a:endParaRPr>
          </a:p>
        </p:txBody>
      </p:sp>
      <p:pic>
        <p:nvPicPr>
          <p:cNvPr id="44035" name="Picture 3" descr="C:\Users\Наталья\Desktop\29f2717a53e63c3ec013802997f92aa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5765800" cy="3243263"/>
          </a:xfrm>
          <a:prstGeom prst="rect">
            <a:avLst/>
          </a:prstGeom>
          <a:noFill/>
        </p:spPr>
      </p:pic>
      <p:pic>
        <p:nvPicPr>
          <p:cNvPr id="44034" name="Picture 2" descr="C:\Users\Наталья\Desktop\eba902b56497ccea1a37c547a7c8eb3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0" y="3276600"/>
            <a:ext cx="5146717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95800" y="533400"/>
            <a:ext cx="4343400" cy="57912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800000"/>
                </a:solidFill>
                <a:latin typeface="Comic Sans MS" pitchFamily="66" charset="0"/>
              </a:rPr>
              <a:t>Яков Иванович  Данилевский,</a:t>
            </a:r>
          </a:p>
          <a:p>
            <a:r>
              <a:rPr lang="ru-RU" sz="3600" b="1" dirty="0" smtClean="0">
                <a:solidFill>
                  <a:srgbClr val="800000"/>
                </a:solidFill>
                <a:latin typeface="Comic Sans MS" pitchFamily="66" charset="0"/>
              </a:rPr>
              <a:t>отец Н. Я. Данилевского.</a:t>
            </a:r>
          </a:p>
          <a:p>
            <a:r>
              <a:rPr lang="ru-RU" sz="3400" b="1" dirty="0" smtClean="0">
                <a:solidFill>
                  <a:srgbClr val="800000"/>
                </a:solidFill>
              </a:rPr>
              <a:t>Вторая четверть </a:t>
            </a:r>
          </a:p>
          <a:p>
            <a:r>
              <a:rPr lang="ru-RU" sz="3400" b="1" dirty="0" smtClean="0">
                <a:solidFill>
                  <a:srgbClr val="800000"/>
                </a:solidFill>
              </a:rPr>
              <a:t>19 века.</a:t>
            </a:r>
          </a:p>
          <a:p>
            <a:r>
              <a:rPr lang="ru-RU" sz="2800" b="1" dirty="0" smtClean="0">
                <a:solidFill>
                  <a:srgbClr val="800000"/>
                </a:solidFill>
              </a:rPr>
              <a:t>Фотография, сделанная с портрета во время службы в </a:t>
            </a:r>
            <a:r>
              <a:rPr lang="ru-RU" sz="2800" b="1" dirty="0" err="1" smtClean="0">
                <a:solidFill>
                  <a:srgbClr val="800000"/>
                </a:solidFill>
              </a:rPr>
              <a:t>Лофландии</a:t>
            </a:r>
            <a:r>
              <a:rPr lang="ru-RU" sz="2800" b="1" dirty="0" smtClean="0">
                <a:solidFill>
                  <a:srgbClr val="800000"/>
                </a:solidFill>
              </a:rPr>
              <a:t>.  </a:t>
            </a:r>
          </a:p>
          <a:p>
            <a:endParaRPr lang="ru-RU" b="1" dirty="0" smtClean="0">
              <a:hlinkClick r:id="rId2"/>
            </a:endParaRPr>
          </a:p>
          <a:p>
            <a:endParaRPr lang="ru-RU" b="1" dirty="0" smtClean="0">
              <a:hlinkClick r:id="rId2"/>
            </a:endParaRPr>
          </a:p>
          <a:p>
            <a:endParaRPr lang="ru-RU" b="1" dirty="0" smtClean="0">
              <a:hlinkClick r:id="rId2"/>
            </a:endParaRPr>
          </a:p>
          <a:p>
            <a:endParaRPr lang="ru-RU" b="1" dirty="0" smtClean="0">
              <a:hlinkClick r:id="rId2"/>
            </a:endParaRPr>
          </a:p>
          <a:p>
            <a:endParaRPr lang="ru-RU" b="1" dirty="0" smtClean="0">
              <a:hlinkClick r:id="rId2"/>
            </a:endParaRPr>
          </a:p>
          <a:p>
            <a:endParaRPr lang="ru-RU" b="1" dirty="0" smtClean="0">
              <a:hlinkClick r:id="rId2"/>
            </a:endParaRPr>
          </a:p>
        </p:txBody>
      </p:sp>
      <p:pic>
        <p:nvPicPr>
          <p:cNvPr id="1027" name="Picture 3" descr="C:\Users\Наталья\Desktop\12311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04800"/>
            <a:ext cx="4114800" cy="61207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14400" y="5562600"/>
            <a:ext cx="7924800" cy="990600"/>
          </a:xfrm>
        </p:spPr>
        <p:txBody>
          <a:bodyPr>
            <a:normAutofit/>
          </a:bodyPr>
          <a:lstStyle/>
          <a:p>
            <a:endParaRPr lang="ru-RU" b="1" dirty="0" smtClean="0"/>
          </a:p>
          <a:p>
            <a:endParaRPr lang="ru-RU" dirty="0"/>
          </a:p>
        </p:txBody>
      </p:sp>
      <p:pic>
        <p:nvPicPr>
          <p:cNvPr id="5" name="Рисунок 4" descr="C:\Users\Наталья\Desktop\maxresdefault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914400"/>
            <a:ext cx="7010400" cy="4300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" y="838200"/>
            <a:ext cx="3886200" cy="48006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800000"/>
                </a:solidFill>
                <a:latin typeface="Comic Sans MS" pitchFamily="66" charset="0"/>
              </a:rPr>
              <a:t>Николай Яковлевич Данилевский – выдающийся русский ученый </a:t>
            </a:r>
          </a:p>
          <a:p>
            <a:r>
              <a:rPr lang="ru-RU" sz="3600" b="1" dirty="0" smtClean="0">
                <a:solidFill>
                  <a:srgbClr val="800000"/>
                </a:solidFill>
                <a:latin typeface="Comic Sans MS" pitchFamily="66" charset="0"/>
              </a:rPr>
              <a:t>и мыслитель</a:t>
            </a:r>
            <a:endParaRPr lang="ru-RU" sz="3600" b="1" dirty="0">
              <a:solidFill>
                <a:srgbClr val="800000"/>
              </a:solidFill>
              <a:latin typeface="Comic Sans MS" pitchFamily="66" charset="0"/>
            </a:endParaRPr>
          </a:p>
        </p:txBody>
      </p:sp>
      <p:pic>
        <p:nvPicPr>
          <p:cNvPr id="2050" name="Picture 2" descr="C:\Users\Наталья\Desktop\7ac60fa656c3ff7ad9ccf46631d8907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228600"/>
            <a:ext cx="4800600" cy="640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95800" y="3886200"/>
            <a:ext cx="4343400" cy="1752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Наталья\Desktop\91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08000"/>
            <a:ext cx="9144000" cy="584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95800" y="3886200"/>
            <a:ext cx="4343400" cy="1752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Наталья\Desktop\slide-16.jpg"/>
          <p:cNvPicPr>
            <a:picLocks noChangeAspect="1" noChangeArrowheads="1"/>
          </p:cNvPicPr>
          <p:nvPr/>
        </p:nvPicPr>
        <p:blipFill>
          <a:blip r:embed="rId2" cstate="print"/>
          <a:srcRect l="4883" t="9778" r="4785" b="18514"/>
          <a:stretch>
            <a:fillRect/>
          </a:stretch>
        </p:blipFill>
        <p:spPr bwMode="auto">
          <a:xfrm>
            <a:off x="381000" y="838200"/>
            <a:ext cx="8420100" cy="50065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81000" y="1143000"/>
            <a:ext cx="8610600" cy="42672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9600" y="1371600"/>
            <a:ext cx="8229600" cy="3886200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>
                <a:solidFill>
                  <a:srgbClr val="000066"/>
                </a:solidFill>
                <a:latin typeface="Comic Sans MS" pitchFamily="66" charset="0"/>
              </a:rPr>
              <a:t>Петр Петрович  Семёнов-Тян-Шанский вспоминал: «Данилевский обладал огромной эрудицией: перечитали мы вместе с ним, кроме книг, относившихся к нашей специальности-естествознанию, целую массу книг из области истории, социологии и политической экономии, между прочим, все лучшие тогда сочинения о французской революции и оригинальные изложения всех социалистических учений (Фурье, Сен-Симона, Оуэна и т.д.)»</a:t>
            </a:r>
            <a:endParaRPr lang="ru-RU" b="1" dirty="0">
              <a:solidFill>
                <a:srgbClr val="000066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95800" y="3886200"/>
            <a:ext cx="4343400" cy="1752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Наталья\Desktop\p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228600"/>
            <a:ext cx="4582420" cy="6477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95800" y="3886200"/>
            <a:ext cx="4343400" cy="1752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194" name="Picture 2" descr="C:\Users\Наталья\Desktop\некрасо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43268">
            <a:off x="1637293" y="234137"/>
            <a:ext cx="2428542" cy="3290622"/>
          </a:xfrm>
          <a:prstGeom prst="rect">
            <a:avLst/>
          </a:prstGeom>
          <a:noFill/>
        </p:spPr>
      </p:pic>
      <p:pic>
        <p:nvPicPr>
          <p:cNvPr id="8195" name="Picture 3" descr="C:\Users\Наталья\Desktop\scale_1200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3505200"/>
            <a:ext cx="2384263" cy="3179017"/>
          </a:xfrm>
          <a:prstGeom prst="rect">
            <a:avLst/>
          </a:prstGeom>
          <a:noFill/>
        </p:spPr>
      </p:pic>
      <p:pic>
        <p:nvPicPr>
          <p:cNvPr id="8196" name="Picture 4" descr="C:\Users\Наталья\Desktop\bp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422222">
            <a:off x="4726965" y="213254"/>
            <a:ext cx="2434993" cy="3110508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838200" y="2971800"/>
            <a:ext cx="1905000" cy="381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b="1" dirty="0" smtClean="0"/>
              <a:t>Н.А.НЕКРАСОВ</a:t>
            </a:r>
            <a:endParaRPr lang="ru-RU" b="1" dirty="0" smtClean="0"/>
          </a:p>
          <a:p>
            <a:pPr algn="ctr"/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553200" y="6172200"/>
            <a:ext cx="20574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М.Е.САЛТЫКОВ-ЩЕДРИН</a:t>
            </a:r>
            <a:endParaRPr lang="ru-RU" sz="16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248400" y="2743200"/>
            <a:ext cx="1905000" cy="381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А. Н. МАЙКОВ</a:t>
            </a:r>
            <a:endParaRPr lang="ru-RU" b="1" dirty="0"/>
          </a:p>
        </p:txBody>
      </p:sp>
      <p:pic>
        <p:nvPicPr>
          <p:cNvPr id="1026" name="Picture 2" descr="C:\Users\Наталья\Desktop\KP_644.jpg"/>
          <p:cNvPicPr>
            <a:picLocks noChangeAspect="1" noChangeArrowheads="1"/>
          </p:cNvPicPr>
          <p:nvPr/>
        </p:nvPicPr>
        <p:blipFill>
          <a:blip r:embed="rId5" cstate="print"/>
          <a:srcRect l="13695" t="10000"/>
          <a:stretch>
            <a:fillRect/>
          </a:stretch>
        </p:blipFill>
        <p:spPr bwMode="auto">
          <a:xfrm>
            <a:off x="1600200" y="3720469"/>
            <a:ext cx="2514600" cy="2954525"/>
          </a:xfrm>
          <a:prstGeom prst="rect">
            <a:avLst/>
          </a:prstGeom>
          <a:noFill/>
        </p:spPr>
      </p:pic>
      <p:sp>
        <p:nvSpPr>
          <p:cNvPr id="14" name="Скругленный прямоугольник 13"/>
          <p:cNvSpPr/>
          <p:nvPr/>
        </p:nvSpPr>
        <p:spPr>
          <a:xfrm>
            <a:off x="533400" y="6248400"/>
            <a:ext cx="1905000" cy="381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b="1" dirty="0" smtClean="0"/>
              <a:t>Н.А. СПЕШНЕВ</a:t>
            </a:r>
            <a:endParaRPr lang="ru-RU" b="1" dirty="0" smtClean="0"/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324600" y="228600"/>
            <a:ext cx="2667000" cy="5410200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solidFill>
                  <a:srgbClr val="800000"/>
                </a:solidFill>
              </a:rPr>
              <a:t>«Раз в неделю у Петрашевского бывали собрания, на которых вовсе не бывали постоянно все одни и те же люди. Это был интересный калейдоскоп разнообразнейших мнений о современных событиях, распоряжениях правительства, о произведениях новейшей литературы по различным отраслям знания; приносились городские новости, говорилось громко обо всем без всякого стеснения», — писал в мемуарах петрашевец Дмитрий </a:t>
            </a:r>
            <a:r>
              <a:rPr lang="ru-RU" sz="1600" b="1" dirty="0" err="1" smtClean="0">
                <a:solidFill>
                  <a:srgbClr val="800000"/>
                </a:solidFill>
              </a:rPr>
              <a:t>Ахшарумов</a:t>
            </a:r>
            <a:r>
              <a:rPr lang="ru-RU" sz="1600" b="1" dirty="0" smtClean="0">
                <a:solidFill>
                  <a:srgbClr val="800000"/>
                </a:solidFill>
              </a:rPr>
              <a:t>.</a:t>
            </a:r>
          </a:p>
          <a:p>
            <a:r>
              <a:rPr lang="ru-RU" sz="1600" b="1" dirty="0" smtClean="0">
                <a:solidFill>
                  <a:srgbClr val="800000"/>
                </a:solidFill>
              </a:rPr>
              <a:t>Полиции удалось внедрить в организацию своего агента. Через него содержание бесед попало к властям.</a:t>
            </a:r>
          </a:p>
          <a:p>
            <a:endParaRPr lang="ru-RU" sz="1600" b="1" dirty="0"/>
          </a:p>
        </p:txBody>
      </p:sp>
      <p:pic>
        <p:nvPicPr>
          <p:cNvPr id="7170" name="Picture 2" descr="C:\Users\Наталья\Desktop\al-book-6217-1.jpg"/>
          <p:cNvPicPr>
            <a:picLocks noChangeAspect="1" noChangeArrowheads="1"/>
          </p:cNvPicPr>
          <p:nvPr/>
        </p:nvPicPr>
        <p:blipFill>
          <a:blip r:embed="rId2" cstate="print"/>
          <a:srcRect l="7095" t="6551" r="8933" b="5309"/>
          <a:stretch>
            <a:fillRect/>
          </a:stretch>
        </p:blipFill>
        <p:spPr bwMode="auto">
          <a:xfrm>
            <a:off x="152400" y="762000"/>
            <a:ext cx="6172200" cy="4858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</TotalTime>
  <Words>803</Words>
  <Application>Microsoft Office PowerPoint</Application>
  <PresentationFormat>Экран (4:3)</PresentationFormat>
  <Paragraphs>57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       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Наталья</cp:lastModifiedBy>
  <cp:revision>49</cp:revision>
  <dcterms:created xsi:type="dcterms:W3CDTF">2006-08-16T00:00:00Z</dcterms:created>
  <dcterms:modified xsi:type="dcterms:W3CDTF">2022-01-05T19:22:23Z</dcterms:modified>
</cp:coreProperties>
</file>