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0" r:id="rId1"/>
  </p:sldMasterIdLst>
  <p:notesMasterIdLst>
    <p:notesMasterId r:id="rId21"/>
  </p:notesMasterIdLst>
  <p:sldIdLst>
    <p:sldId id="256" r:id="rId2"/>
    <p:sldId id="279" r:id="rId3"/>
    <p:sldId id="259" r:id="rId4"/>
    <p:sldId id="292" r:id="rId5"/>
    <p:sldId id="260" r:id="rId6"/>
    <p:sldId id="289" r:id="rId7"/>
    <p:sldId id="261" r:id="rId8"/>
    <p:sldId id="287" r:id="rId9"/>
    <p:sldId id="267" r:id="rId10"/>
    <p:sldId id="268" r:id="rId11"/>
    <p:sldId id="270" r:id="rId12"/>
    <p:sldId id="271" r:id="rId13"/>
    <p:sldId id="284" r:id="rId14"/>
    <p:sldId id="286" r:id="rId15"/>
    <p:sldId id="276" r:id="rId16"/>
    <p:sldId id="272" r:id="rId17"/>
    <p:sldId id="291" r:id="rId18"/>
    <p:sldId id="288" r:id="rId19"/>
    <p:sldId id="290" r:id="rId20"/>
  </p:sldIdLst>
  <p:sldSz cx="9144000" cy="6858000" type="screen4x3"/>
  <p:notesSz cx="6888163" cy="100203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FF33CC"/>
    <a:srgbClr val="FF0066"/>
    <a:srgbClr val="0000CC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 dirty="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 smtClean="0">
                <a:cs typeface="+mn-cs"/>
              </a:defRPr>
            </a:lvl1pPr>
          </a:lstStyle>
          <a:p>
            <a:pPr>
              <a:defRPr/>
            </a:pPr>
            <a:fld id="{306BEA64-38E3-4204-85AF-5BC5FACFE4F2}" type="datetimeFigureOut">
              <a:rPr lang="ru-RU"/>
              <a:pPr>
                <a:defRPr/>
              </a:pPr>
              <a:t>23.09.2019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10213" cy="4510088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 dirty="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 smtClean="0">
                <a:cs typeface="+mn-cs"/>
              </a:defRPr>
            </a:lvl1pPr>
          </a:lstStyle>
          <a:p>
            <a:pPr>
              <a:defRPr/>
            </a:pPr>
            <a:fld id="{22DF4051-4FD6-4D9A-8CF7-6BB1A8D85F8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362D54C-9C3E-49BD-9F07-85F41C66F73D}" type="slidenum">
              <a:rPr lang="ru-RU">
                <a:cs typeface="Arial" charset="0"/>
              </a:rPr>
              <a:pPr/>
              <a:t>4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56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C3AA32E-A183-4D9F-A4D8-C3A3E7602C46}" type="slidenum">
              <a:rPr lang="ru-RU">
                <a:cs typeface="Arial" charset="0"/>
              </a:rPr>
              <a:pPr/>
              <a:t>8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072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EE1A5D1-0D69-4B9A-8E28-551A1650A7D6}" type="slidenum">
              <a:rPr lang="ru-RU">
                <a:cs typeface="Arial" charset="0"/>
              </a:rPr>
              <a:pPr/>
              <a:t>12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789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B40C2A1-298D-4F37-97AA-656F769AC4C7}" type="slidenum">
              <a:rPr lang="ru-RU">
                <a:cs typeface="Arial" charset="0"/>
              </a:rPr>
              <a:pPr/>
              <a:t>18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goodwp.com_2663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7" descr="f18e27cabbe0b7aa61faf9041d48996c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88" y="3857625"/>
            <a:ext cx="254317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8" descr="mult96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5715008" y="3571852"/>
            <a:ext cx="2286016" cy="3286148"/>
          </a:xfrm>
          <a:prstGeom prst="parallelogram">
            <a:avLst/>
          </a:prstGeom>
        </p:spPr>
      </p:pic>
      <p:pic>
        <p:nvPicPr>
          <p:cNvPr id="7" name="Рисунок 9" descr="coozsws3317863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9000" y="0"/>
            <a:ext cx="1905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Круглая лента лицом вверх 10"/>
          <p:cNvSpPr/>
          <p:nvPr/>
        </p:nvSpPr>
        <p:spPr>
          <a:xfrm>
            <a:off x="714375" y="1500188"/>
            <a:ext cx="7572375" cy="2071687"/>
          </a:xfrm>
          <a:prstGeom prst="ellipseRibbon2">
            <a:avLst>
              <a:gd name="adj1" fmla="val 25000"/>
              <a:gd name="adj2" fmla="val 73867"/>
              <a:gd name="adj3" fmla="val 12500"/>
            </a:avLst>
          </a:prstGeom>
          <a:solidFill>
            <a:srgbClr val="FFCCCC"/>
          </a:solidFill>
          <a:ln>
            <a:solidFill>
              <a:srgbClr val="FF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5984" y="1500174"/>
            <a:ext cx="4429156" cy="1470025"/>
          </a:xfrm>
        </p:spPr>
        <p:txBody>
          <a:bodyPr/>
          <a:lstStyle>
            <a:lvl1pPr>
              <a:defRPr b="1" spc="300">
                <a:solidFill>
                  <a:srgbClr val="339966"/>
                </a:solidFill>
                <a:latin typeface="Monotype Corsiva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4678" y="4171952"/>
            <a:ext cx="2714644" cy="2186006"/>
          </a:xfrm>
        </p:spPr>
        <p:txBody>
          <a:bodyPr/>
          <a:lstStyle>
            <a:lvl1pPr marL="0" indent="0" algn="ctr">
              <a:buNone/>
              <a:defRPr i="0" spc="300">
                <a:solidFill>
                  <a:srgbClr val="00B050"/>
                </a:solidFill>
                <a:latin typeface="Monotype Corsiva" pitchFamily="66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72A43D-8453-455A-A896-C3FBC43C640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01DD51-C847-415D-9C8A-A16E5488540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795E46-1A7A-4B74-858A-374E7585DA3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510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03663"/>
            <a:ext cx="4038600" cy="21526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CBBC3B-34E1-4B19-8567-8417B409C2E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CBDBF8-051B-4116-8E68-45E3355541B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0B4737-9640-482B-9DAB-9DE7326548D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6" descr="77846664_Buratino_za_partoy.png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7143750" y="5214938"/>
            <a:ext cx="1785938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14282" y="214290"/>
            <a:ext cx="8715436" cy="6500858"/>
          </a:xfrm>
          <a:prstGeom prst="rect">
            <a:avLst/>
          </a:prstGeom>
          <a:noFill/>
          <a:ln w="76200">
            <a:solidFill>
              <a:srgbClr val="00FF00"/>
            </a:solidFill>
          </a:ln>
          <a:effectLst>
            <a:glow rad="101600">
              <a:srgbClr val="00FF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03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dirty="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dirty="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6AFDDB33-6B00-4A94-AC70-BD6B09DAE1C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693" r:id="rId7"/>
    <p:sldLayoutId id="2147483700" r:id="rId8"/>
    <p:sldLayoutId id="2147483692" r:id="rId9"/>
    <p:sldLayoutId id="2147483691" r:id="rId10"/>
    <p:sldLayoutId id="2147483690" r:id="rId11"/>
    <p:sldLayoutId id="2147483701" r:id="rId12"/>
    <p:sldLayoutId id="2147483702" r:id="rId13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Горизонтальный свиток 5"/>
          <p:cNvSpPr/>
          <p:nvPr/>
        </p:nvSpPr>
        <p:spPr>
          <a:xfrm>
            <a:off x="684213" y="549275"/>
            <a:ext cx="7632700" cy="3600450"/>
          </a:xfrm>
          <a:prstGeom prst="horizontalScroll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750" y="1341438"/>
            <a:ext cx="8108950" cy="20161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/>
            </a:r>
            <a:b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/>
            </a:r>
            <a:b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«Организация совместной работы с родителями по развитию связной речи дошкольников.» </a:t>
            </a:r>
            <a:b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/>
            </a:r>
            <a:b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</a:br>
            <a:endParaRPr lang="ru-RU" sz="3600" dirty="0">
              <a:solidFill>
                <a:schemeClr val="accent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11413" y="3990975"/>
            <a:ext cx="4105275" cy="2247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i="1" dirty="0">
                <a:solidFill>
                  <a:schemeClr val="bg1"/>
                </a:solidFill>
                <a:latin typeface="+mj-lt"/>
                <a:cs typeface="+mn-cs"/>
              </a:rPr>
              <a:t>Подготовили:</a:t>
            </a:r>
          </a:p>
          <a:p>
            <a:pPr algn="ctr">
              <a:defRPr/>
            </a:pPr>
            <a:r>
              <a:rPr lang="ru-RU" sz="2800" b="1" i="1" dirty="0">
                <a:solidFill>
                  <a:schemeClr val="bg1"/>
                </a:solidFill>
                <a:latin typeface="+mj-lt"/>
                <a:cs typeface="+mn-cs"/>
              </a:rPr>
              <a:t>воспитатель </a:t>
            </a:r>
            <a:r>
              <a:rPr lang="ru-RU" sz="2800" b="1" i="1" dirty="0" err="1">
                <a:solidFill>
                  <a:schemeClr val="bg1"/>
                </a:solidFill>
                <a:latin typeface="+mj-lt"/>
                <a:cs typeface="+mn-cs"/>
              </a:rPr>
              <a:t>Сердюкова</a:t>
            </a:r>
            <a:r>
              <a:rPr lang="ru-RU" sz="2800" b="1" i="1" dirty="0">
                <a:solidFill>
                  <a:schemeClr val="bg1"/>
                </a:solidFill>
                <a:latin typeface="+mj-lt"/>
                <a:cs typeface="+mn-cs"/>
              </a:rPr>
              <a:t> Г. В., 1КК;</a:t>
            </a:r>
          </a:p>
          <a:p>
            <a:pPr algn="ctr">
              <a:defRPr/>
            </a:pPr>
            <a:r>
              <a:rPr lang="ru-RU" sz="2800" b="1" i="1" dirty="0">
                <a:solidFill>
                  <a:schemeClr val="bg1"/>
                </a:solidFill>
                <a:latin typeface="+mj-lt"/>
                <a:cs typeface="+mn-cs"/>
              </a:rPr>
              <a:t>учитель – логопед</a:t>
            </a:r>
          </a:p>
          <a:p>
            <a:pPr algn="ctr">
              <a:defRPr/>
            </a:pPr>
            <a:r>
              <a:rPr lang="ru-RU" sz="2800" b="1" i="1" dirty="0" err="1">
                <a:solidFill>
                  <a:schemeClr val="bg1"/>
                </a:solidFill>
                <a:latin typeface="+mj-lt"/>
                <a:cs typeface="+mn-cs"/>
              </a:rPr>
              <a:t>Ельшина</a:t>
            </a:r>
            <a:r>
              <a:rPr lang="ru-RU" sz="2800" b="1" i="1" dirty="0">
                <a:solidFill>
                  <a:schemeClr val="bg1"/>
                </a:solidFill>
                <a:latin typeface="+mj-lt"/>
                <a:cs typeface="+mn-cs"/>
              </a:rPr>
              <a:t> Н. В., 1КК.</a:t>
            </a:r>
            <a:endParaRPr lang="ru-RU" sz="2800" b="1" dirty="0">
              <a:solidFill>
                <a:schemeClr val="bg1"/>
              </a:solidFill>
              <a:latin typeface="+mj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442913" y="333375"/>
            <a:ext cx="8243887" cy="158273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b="1" dirty="0">
                <a:latin typeface="Georgia" pitchFamily="18" charset="0"/>
              </a:rPr>
              <a:t>При игре в кукольный театр, используя куклы </a:t>
            </a:r>
            <a:r>
              <a:rPr lang="ru-RU" sz="2800" b="1" dirty="0">
                <a:solidFill>
                  <a:srgbClr val="FF0000"/>
                </a:solidFill>
                <a:latin typeface="Georgia" pitchFamily="18" charset="0"/>
              </a:rPr>
              <a:t>Би-ба-бо</a:t>
            </a:r>
            <a:r>
              <a:rPr lang="ru-RU" sz="2800" b="1" dirty="0">
                <a:latin typeface="Georgia" pitchFamily="18" charset="0"/>
              </a:rPr>
              <a:t>, невозможно играть молча!</a:t>
            </a:r>
          </a:p>
        </p:txBody>
      </p:sp>
      <p:pic>
        <p:nvPicPr>
          <p:cNvPr id="8" name="Picture 3" descr="C:\Users\1\Desktop\ТЕАТР\IMG_20190303_19092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536" y="3140968"/>
            <a:ext cx="4270388" cy="3168352"/>
          </a:xfr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2" descr="C:\Users\1\Desktop\ТЕАТР\IMG_20190303_1932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2060848"/>
            <a:ext cx="2669499" cy="360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15888"/>
            <a:ext cx="8496300" cy="165735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dirty="0">
                <a:solidFill>
                  <a:srgbClr val="FF0066"/>
                </a:solidFill>
                <a:latin typeface="Georgia" pitchFamily="18" charset="0"/>
              </a:rPr>
              <a:t/>
            </a:r>
            <a:br>
              <a:rPr lang="ru-RU" sz="4000" b="1" dirty="0">
                <a:solidFill>
                  <a:srgbClr val="FF0066"/>
                </a:solidFill>
                <a:latin typeface="Georgia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Georgia" pitchFamily="18" charset="0"/>
              </a:rPr>
              <a:t>Игра-драматизация</a:t>
            </a:r>
            <a:r>
              <a:rPr lang="ru-RU" sz="4000" b="1" dirty="0">
                <a:latin typeface="Georgia" pitchFamily="18" charset="0"/>
              </a:rPr>
              <a:t/>
            </a:r>
            <a:br>
              <a:rPr lang="ru-RU" sz="4000" b="1" dirty="0">
                <a:latin typeface="Georgia" pitchFamily="18" charset="0"/>
              </a:rPr>
            </a:br>
            <a:r>
              <a:rPr lang="ru-RU" sz="4000" dirty="0" smtClean="0">
                <a:latin typeface="Georgia" pitchFamily="18" charset="0"/>
              </a:rPr>
              <a:t>с</a:t>
            </a:r>
            <a:r>
              <a:rPr lang="ru-RU" sz="3600" dirty="0" smtClean="0">
                <a:latin typeface="Georgia" pitchFamily="18" charset="0"/>
              </a:rPr>
              <a:t>амый </a:t>
            </a:r>
            <a:r>
              <a:rPr lang="ru-RU" sz="3600" dirty="0">
                <a:latin typeface="Georgia" pitchFamily="18" charset="0"/>
              </a:rPr>
              <a:t>«</a:t>
            </a:r>
            <a:r>
              <a:rPr lang="ru-RU" sz="3600" dirty="0" smtClean="0">
                <a:latin typeface="Georgia" pitchFamily="18" charset="0"/>
              </a:rPr>
              <a:t>разговорный» вид театрализованной  деятельности</a:t>
            </a:r>
            <a:r>
              <a:rPr lang="ru-RU" sz="3600" dirty="0">
                <a:latin typeface="Georgia" pitchFamily="18" charset="0"/>
              </a:rPr>
              <a:t>.</a:t>
            </a:r>
            <a:r>
              <a:rPr lang="ru-RU" sz="2800" dirty="0">
                <a:latin typeface="Georgia" pitchFamily="18" charset="0"/>
              </a:rPr>
              <a:t/>
            </a:r>
            <a:br>
              <a:rPr lang="ru-RU" sz="2800" dirty="0">
                <a:latin typeface="Georgia" pitchFamily="18" charset="0"/>
              </a:rPr>
            </a:br>
            <a:endParaRPr lang="ru-RU" sz="2800" dirty="0">
              <a:latin typeface="Georgia" pitchFamily="18" charset="0"/>
            </a:endParaRPr>
          </a:p>
        </p:txBody>
      </p:sp>
      <p:sp>
        <p:nvSpPr>
          <p:cNvPr id="28674" name="Rectangle 4"/>
          <p:cNvSpPr>
            <a:spLocks noGrp="1" noChangeArrowheads="1"/>
          </p:cNvSpPr>
          <p:nvPr>
            <p:ph idx="1"/>
          </p:nvPr>
        </p:nvSpPr>
        <p:spPr>
          <a:xfrm>
            <a:off x="6443663" y="1989138"/>
            <a:ext cx="2449512" cy="3455987"/>
          </a:xfrm>
        </p:spPr>
        <p:txBody>
          <a:bodyPr/>
          <a:lstStyle/>
          <a:p>
            <a:pPr algn="ctr">
              <a:lnSpc>
                <a:spcPct val="90000"/>
              </a:lnSpc>
              <a:buFont typeface="Arial" charset="0"/>
              <a:buNone/>
            </a:pPr>
            <a:r>
              <a:rPr lang="ru-RU" sz="1600" b="1" smtClean="0">
                <a:solidFill>
                  <a:srgbClr val="000000"/>
                </a:solidFill>
                <a:latin typeface="Georgia" pitchFamily="18" charset="0"/>
              </a:rPr>
              <a:t>В  игре идет целостное воздействие на личность ребенка: его раскрепощение, самостоятельное творчество, развитие ведущих психических процессов.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endParaRPr lang="ru-RU" sz="1600" b="1" smtClean="0">
              <a:solidFill>
                <a:srgbClr val="000000"/>
              </a:solidFill>
              <a:latin typeface="Georgia" pitchFamily="18" charset="0"/>
            </a:endParaRPr>
          </a:p>
        </p:txBody>
      </p:sp>
      <p:pic>
        <p:nvPicPr>
          <p:cNvPr id="4098" name="Picture 2" descr="C:\Users\1\Desktop\ТЕАТР\JLYJRKFCCYBRB\IMG_85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988840"/>
            <a:ext cx="2952328" cy="25783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Users\1\Desktop\ТЕАТР\IMG-20190228-WA00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1988840"/>
            <a:ext cx="1998222" cy="2664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3" descr="C:\Users\1\Desktop\ТЕАТР\JLYJRKFCCYBRB\IMG_86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4221088"/>
            <a:ext cx="2808312" cy="23244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C:\Users\1\Desktop\ТЕАТР\IMG_20190303_19043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4149080"/>
            <a:ext cx="2071163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6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404813"/>
            <a:ext cx="8243887" cy="12954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dirty="0">
                <a:latin typeface="Georgia" pitchFamily="18" charset="0"/>
              </a:rPr>
              <a:t>Ни один другой вид театрализованной деятельности  так не способствует развитию артистизма, выразительности движений и речи, как </a:t>
            </a:r>
            <a:r>
              <a:rPr lang="ru-RU" sz="2000" b="1" dirty="0" smtClean="0">
                <a:solidFill>
                  <a:srgbClr val="FF0000"/>
                </a:solidFill>
                <a:latin typeface="Georgia" pitchFamily="18" charset="0"/>
              </a:rPr>
              <a:t>игра-драматизация</a:t>
            </a:r>
            <a:endParaRPr lang="ru-RU" sz="2000" b="1" dirty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29698" name="Picture 4" descr="C:\Users\1\Desktop\ТЕАТР\JLYJRKFCCYBRB\DSC_019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844675"/>
            <a:ext cx="3522662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7" descr="C:\Users\1\Desktop\ТЕАТР\image 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92500" y="1844675"/>
            <a:ext cx="5327650" cy="350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8" descr="C:\Users\1\Desktop\ТЕАТР\JLYJRKFCCYBRB\IMG_100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24300" y="4724400"/>
            <a:ext cx="2735263" cy="190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Театральные сценки </a:t>
            </a:r>
            <a:b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масками-шапочками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6" name="Содержимое 8"/>
          <p:cNvSpPr>
            <a:spLocks noGrp="1"/>
          </p:cNvSpPr>
          <p:nvPr>
            <p:ph sz="half" idx="2"/>
          </p:nvPr>
        </p:nvSpPr>
        <p:spPr>
          <a:xfrm>
            <a:off x="1908175" y="1628775"/>
            <a:ext cx="6778625" cy="158432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3600" b="1" i="1" smtClean="0"/>
              <a:t>    «Огород»             «Репка»</a:t>
            </a:r>
          </a:p>
          <a:p>
            <a:pPr>
              <a:buFont typeface="Arial" charset="0"/>
              <a:buNone/>
            </a:pPr>
            <a:r>
              <a:rPr lang="ru-RU" sz="3600" b="1" i="1" smtClean="0"/>
              <a:t>                          </a:t>
            </a:r>
          </a:p>
          <a:p>
            <a:pPr>
              <a:buFont typeface="Arial" charset="0"/>
              <a:buNone/>
            </a:pPr>
            <a:endParaRPr lang="ru-RU" smtClean="0"/>
          </a:p>
        </p:txBody>
      </p:sp>
      <p:pic>
        <p:nvPicPr>
          <p:cNvPr id="7173" name="Picture 5" descr="C:\Users\1\Desktop\ТЕАТР\IMG_20190303_19084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99592" y="2204864"/>
            <a:ext cx="3260443" cy="3960440"/>
          </a:xfr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7" name="Picture 9" descr="C:\Users\1\Desktop\ТЕАТР\image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348880"/>
            <a:ext cx="3855590" cy="2664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8" name="Picture 10" descr="C:\Users\1\Desktop\ТЕАТР\image (3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4653136"/>
            <a:ext cx="2888945" cy="17281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«Театр из помпонов»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Users\1\Desktop\ТЕАТР\IMG_20190303_1938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628800"/>
            <a:ext cx="2880320" cy="35948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3" descr="C:\Users\1\Desktop\ТЕАТР\IMG_20190303_1936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628800"/>
            <a:ext cx="2952327" cy="32969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712" y="4410646"/>
            <a:ext cx="3960440" cy="20803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684213" y="3284538"/>
            <a:ext cx="3887787" cy="57626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>
            <a:normAutofit fontScale="750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i="1" dirty="0">
                <a:solidFill>
                  <a:srgbClr val="FF0000"/>
                </a:solidFill>
              </a:rPr>
              <a:t>«Сундучок сказок» 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00563" y="404813"/>
            <a:ext cx="4392612" cy="51752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>
                <a:solidFill>
                  <a:srgbClr val="FF0000"/>
                </a:solidFill>
              </a:rPr>
              <a:t>«Театр марионеток»                        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C:\Users\1\Desktop\ТЕАТР\IMG_20190303_1931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196752"/>
            <a:ext cx="2241773" cy="53513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 descr="C:\Users\1\Desktop\ТЕАТР\IMG_20190310_2044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7142" y="1052736"/>
            <a:ext cx="2836746" cy="21032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Users\1\Desktop\ТЕАТР\IMG_20190310_2040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601200" y="3799403"/>
            <a:ext cx="2252970" cy="26642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C:\Users\1\Desktop\ТЕАТР\IMG_20190310_2039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200000">
            <a:off x="3886232" y="3754728"/>
            <a:ext cx="1875592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3799" name="TextBox 9"/>
          <p:cNvSpPr txBox="1">
            <a:spLocks noChangeArrowheads="1"/>
          </p:cNvSpPr>
          <p:nvPr/>
        </p:nvSpPr>
        <p:spPr bwMode="auto">
          <a:xfrm>
            <a:off x="900113" y="6308725"/>
            <a:ext cx="3095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solidFill>
                  <a:srgbClr val="FF0000"/>
                </a:solidFill>
              </a:rPr>
              <a:t>«Плоскостной театр»</a:t>
            </a:r>
          </a:p>
        </p:txBody>
      </p:sp>
      <p:sp>
        <p:nvSpPr>
          <p:cNvPr id="33800" name="TextBox 10"/>
          <p:cNvSpPr txBox="1">
            <a:spLocks noChangeArrowheads="1"/>
          </p:cNvSpPr>
          <p:nvPr/>
        </p:nvSpPr>
        <p:spPr bwMode="auto">
          <a:xfrm>
            <a:off x="3995738" y="5949950"/>
            <a:ext cx="24479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solidFill>
                  <a:srgbClr val="FF0000"/>
                </a:solidFill>
              </a:rPr>
              <a:t>«ТЕАТР прищепок»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2268538" y="333375"/>
            <a:ext cx="6048375" cy="7635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rmAutofit fontScale="975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7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«ТЕАТР  ТЕНЕЙ»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1\Desktop\ТЕАТР\IMG_20190228_17113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528" y="1916832"/>
            <a:ext cx="4246439" cy="3124944"/>
          </a:xfr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Users\1\Desktop\ТЕАТР\IMG_20190228_1706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5" y="4581128"/>
            <a:ext cx="3672408" cy="19927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4820" name="TextBox 12"/>
          <p:cNvSpPr txBox="1">
            <a:spLocks noChangeArrowheads="1"/>
          </p:cNvSpPr>
          <p:nvPr/>
        </p:nvSpPr>
        <p:spPr bwMode="auto">
          <a:xfrm>
            <a:off x="611188" y="1412875"/>
            <a:ext cx="2881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solidFill>
                  <a:srgbClr val="FF0000"/>
                </a:solidFill>
              </a:rPr>
              <a:t>Сказка «Колобок»</a:t>
            </a:r>
          </a:p>
        </p:txBody>
      </p:sp>
      <p:sp>
        <p:nvSpPr>
          <p:cNvPr id="34821" name="TextBox 13"/>
          <p:cNvSpPr txBox="1">
            <a:spLocks noChangeArrowheads="1"/>
          </p:cNvSpPr>
          <p:nvPr/>
        </p:nvSpPr>
        <p:spPr bwMode="auto">
          <a:xfrm>
            <a:off x="4572000" y="4076700"/>
            <a:ext cx="23764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solidFill>
                  <a:srgbClr val="FF0000"/>
                </a:solidFill>
              </a:rPr>
              <a:t>Сказка «Репка»</a:t>
            </a:r>
          </a:p>
        </p:txBody>
      </p:sp>
      <p:pic>
        <p:nvPicPr>
          <p:cNvPr id="2" name="Picture 2" descr="C:\Users\1\Desktop\ТЕАТР\IMG_20190310_2045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412776"/>
            <a:ext cx="3204910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ÐÐ¾ÑÐ¾Ð¶ÐµÐµ Ð¸Ð·Ð¾Ð±ÑÐ°Ð¶ÐµÐ½Ð¸Ðµ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4" y="2636912"/>
            <a:ext cx="1800200" cy="1800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908050"/>
            <a:ext cx="7777163" cy="122555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КУКЛЫ НА ГАПИТЕ.</a:t>
            </a:r>
            <a:r>
              <a:rPr lang="ru-RU" sz="27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7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САМЫЙ ПРОСТОЙ ГАПИТ – ПРОСТО ВСТАВЛЕННАЯ В ИГРУШКУ ПАЛОЧКА. </a:t>
            </a:r>
            <a:r>
              <a:rPr lang="ru-RU" dirty="0" smtClean="0">
                <a:solidFill>
                  <a:srgbClr val="0033CC"/>
                </a:solidFill>
              </a:rPr>
              <a:t/>
            </a:r>
            <a:br>
              <a:rPr lang="ru-RU" dirty="0" smtClean="0">
                <a:solidFill>
                  <a:srgbClr val="0033CC"/>
                </a:solidFill>
              </a:rPr>
            </a:br>
            <a:endParaRPr lang="ru-RU" dirty="0">
              <a:solidFill>
                <a:srgbClr val="0033CC"/>
              </a:solidFill>
            </a:endParaRPr>
          </a:p>
        </p:txBody>
      </p:sp>
      <p:pic>
        <p:nvPicPr>
          <p:cNvPr id="11266" name="Picture 2" descr="C:\Users\1\Desktop\ТЕАТР\IMG_20190303_1938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1" y="2348880"/>
            <a:ext cx="4563400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0" name="Picture 2" descr="C:\Users\1\Desktop\ТЕАТР\IMG_20190310_2041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888433" y="3696744"/>
            <a:ext cx="2376264" cy="34249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1692275" y="188913"/>
            <a:ext cx="6145213" cy="6477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FF0000"/>
                </a:solidFill>
                <a:latin typeface="Georgia" pitchFamily="18" charset="0"/>
              </a:rPr>
              <a:t>«Носочный театр» </a:t>
            </a:r>
            <a:endParaRPr lang="ru-RU" sz="3600" b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3686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196975"/>
            <a:ext cx="4176712" cy="5661025"/>
          </a:xfrm>
        </p:spPr>
        <p:txBody>
          <a:bodyPr/>
          <a:lstStyle/>
          <a:p>
            <a:r>
              <a:rPr lang="ru-RU" sz="2400" b="1" smtClean="0">
                <a:solidFill>
                  <a:srgbClr val="000000"/>
                </a:solidFill>
                <a:latin typeface="Georgia" pitchFamily="18" charset="0"/>
              </a:rPr>
              <a:t>Оказывает потрясающее терапевтическое воздействие: помогает бороться с нарушениями речи, неврозами;</a:t>
            </a:r>
          </a:p>
          <a:p>
            <a:r>
              <a:rPr lang="ru-RU" sz="2400" b="1" smtClean="0">
                <a:solidFill>
                  <a:srgbClr val="000000"/>
                </a:solidFill>
                <a:latin typeface="Georgia" pitchFamily="18" charset="0"/>
              </a:rPr>
              <a:t>Помогает справиться с переживаниями, страхами;</a:t>
            </a:r>
          </a:p>
          <a:p>
            <a:r>
              <a:rPr lang="ru-RU" sz="2400" b="1" smtClean="0">
                <a:solidFill>
                  <a:srgbClr val="000000"/>
                </a:solidFill>
                <a:latin typeface="Georgia" pitchFamily="18" charset="0"/>
              </a:rPr>
              <a:t>Кукла передает весь спектр эмоций, которые испытывают дети.</a:t>
            </a:r>
          </a:p>
        </p:txBody>
      </p:sp>
      <p:sp>
        <p:nvSpPr>
          <p:cNvPr id="36867" name="Содержимое 5"/>
          <p:cNvSpPr>
            <a:spLocks noGrp="1"/>
          </p:cNvSpPr>
          <p:nvPr>
            <p:ph sz="half" idx="2"/>
          </p:nvPr>
        </p:nvSpPr>
        <p:spPr>
          <a:xfrm>
            <a:off x="5508625" y="3284538"/>
            <a:ext cx="2016125" cy="1728787"/>
          </a:xfrm>
        </p:spPr>
        <p:txBody>
          <a:bodyPr/>
          <a:lstStyle/>
          <a:p>
            <a:pPr>
              <a:buFont typeface="Arial" charset="0"/>
              <a:buNone/>
            </a:pPr>
            <a:endParaRPr lang="ru-RU" smtClean="0"/>
          </a:p>
        </p:txBody>
      </p:sp>
      <p:pic>
        <p:nvPicPr>
          <p:cNvPr id="9218" name="Picture 2" descr="C:\Users\1\Desktop\ТЕАТР\IMG_20190303_1906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988840"/>
            <a:ext cx="4255581" cy="30963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6725" y="476250"/>
            <a:ext cx="8281988" cy="94138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alt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3600" b="1" dirty="0">
              <a:latin typeface="Georgia" pitchFamily="18" charset="0"/>
            </a:endParaRPr>
          </a:p>
        </p:txBody>
      </p:sp>
      <p:pic>
        <p:nvPicPr>
          <p:cNvPr id="38914" name="Рисунок 5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16238" y="2276475"/>
            <a:ext cx="3455987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8313" y="1773238"/>
            <a:ext cx="7199312" cy="446405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 fontAlgn="auto">
              <a:spcAft>
                <a:spcPts val="0"/>
              </a:spcAft>
              <a:buFont typeface="Arial" pitchFamily="34" charset="0"/>
              <a:buAutoNum type="arabicParenR"/>
              <a:defRPr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Создать условия для развития творческой активности детей в процессе театрализованной деятельности;</a:t>
            </a:r>
          </a:p>
          <a:p>
            <a:pPr marL="514350" indent="-514350" algn="just" fontAlgn="auto">
              <a:spcAft>
                <a:spcPts val="0"/>
              </a:spcAft>
              <a:buFont typeface="Arial" pitchFamily="34" charset="0"/>
              <a:buAutoNum type="arabicParenR"/>
              <a:defRPr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Познакомить детей с различными видами театра ;</a:t>
            </a:r>
          </a:p>
          <a:p>
            <a:pPr marL="514350" indent="-514350" algn="just" fontAlgn="auto">
              <a:spcAft>
                <a:spcPts val="0"/>
              </a:spcAft>
              <a:buFont typeface="Arial" pitchFamily="34" charset="0"/>
              <a:buAutoNum type="arabicParenR"/>
              <a:defRPr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Развить диалогичную и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монологичную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речь, воображение, мышление, познавательную активность детей в ходе театрализованной деятельности.</a:t>
            </a:r>
          </a:p>
          <a:p>
            <a:pPr marL="514350" indent="-514350" algn="just" fontAlgn="auto">
              <a:spcAft>
                <a:spcPts val="0"/>
              </a:spcAft>
              <a:buFont typeface="Arial" pitchFamily="34" charset="0"/>
              <a:buAutoNum type="arabicParenR"/>
              <a:defRPr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Воспитание доброжелательного отношения и умения общаться друг с другом.</a:t>
            </a:r>
          </a:p>
          <a:p>
            <a:pPr marL="514350" indent="-514350" algn="just" fontAlgn="auto">
              <a:spcAft>
                <a:spcPts val="0"/>
              </a:spcAft>
              <a:buFont typeface="Arial" pitchFamily="34" charset="0"/>
              <a:buAutoNum type="arabicParenR"/>
              <a:defRPr/>
            </a:pP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 fontAlgn="auto">
              <a:spcAft>
                <a:spcPts val="0"/>
              </a:spcAft>
              <a:buFont typeface="Arial" pitchFamily="34" charset="0"/>
              <a:buAutoNum type="arabicParenR"/>
              <a:defRPr/>
            </a:pP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37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altLang="ru-RU" sz="3100" b="1" dirty="0" smtClean="0">
                <a:solidFill>
                  <a:srgbClr val="7030A0"/>
                </a:solidFill>
              </a:rPr>
              <a:t/>
            </a:r>
            <a:br>
              <a:rPr lang="ru-RU" altLang="ru-RU" sz="3100" b="1" dirty="0" smtClean="0">
                <a:solidFill>
                  <a:srgbClr val="7030A0"/>
                </a:solidFill>
              </a:rPr>
            </a:br>
            <a:r>
              <a:rPr lang="ru-RU" altLang="ru-RU" sz="3100" b="1" dirty="0" smtClean="0">
                <a:solidFill>
                  <a:srgbClr val="7030A0"/>
                </a:solidFill>
              </a:rPr>
              <a:t/>
            </a:r>
            <a:br>
              <a:rPr lang="ru-RU" altLang="ru-RU" sz="3100" b="1" dirty="0" smtClean="0">
                <a:solidFill>
                  <a:srgbClr val="7030A0"/>
                </a:solidFill>
              </a:rPr>
            </a:br>
            <a:r>
              <a:rPr lang="ru-RU" altLang="ru-RU" sz="3100" b="1" dirty="0" smtClean="0">
                <a:solidFill>
                  <a:srgbClr val="7030A0"/>
                </a:solidFill>
              </a:rPr>
              <a:t/>
            </a:r>
            <a:br>
              <a:rPr lang="ru-RU" altLang="ru-RU" sz="3100" b="1" dirty="0" smtClean="0">
                <a:solidFill>
                  <a:srgbClr val="7030A0"/>
                </a:solidFill>
              </a:rPr>
            </a:br>
            <a:r>
              <a:rPr lang="ru-RU" altLang="ru-RU" sz="3100" b="1" dirty="0" smtClean="0">
                <a:solidFill>
                  <a:srgbClr val="C00000"/>
                </a:solidFill>
              </a:rPr>
              <a:t>Цель: развитие связной речи детей через театрализованную деятельность.</a:t>
            </a:r>
            <a:r>
              <a:rPr lang="ru-RU" altLang="ru-RU" b="1" dirty="0" smtClean="0">
                <a:solidFill>
                  <a:schemeClr val="bg1"/>
                </a:solidFill>
              </a:rPr>
              <a:t/>
            </a:r>
            <a:br>
              <a:rPr lang="ru-RU" altLang="ru-RU" b="1" dirty="0" smtClean="0">
                <a:solidFill>
                  <a:schemeClr val="bg1"/>
                </a:solidFill>
              </a:rPr>
            </a:br>
            <a:r>
              <a:rPr lang="ru-RU" altLang="ru-RU" b="1" dirty="0" smtClean="0">
                <a:solidFill>
                  <a:schemeClr val="bg1"/>
                </a:solidFill>
              </a:rPr>
              <a:t/>
            </a:r>
            <a:br>
              <a:rPr lang="ru-RU" altLang="ru-RU" b="1" dirty="0" smtClean="0">
                <a:solidFill>
                  <a:schemeClr val="bg1"/>
                </a:solidFill>
              </a:rPr>
            </a:b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404813"/>
            <a:ext cx="7570787" cy="79692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Georgia" pitchFamily="18" charset="0"/>
              </a:rPr>
              <a:t>«Пальчиковый    театр»</a:t>
            </a:r>
            <a:br>
              <a:rPr lang="ru-RU" sz="3600" b="1" dirty="0" smtClean="0">
                <a:solidFill>
                  <a:srgbClr val="C00000"/>
                </a:solidFill>
                <a:latin typeface="Georgia" pitchFamily="18" charset="0"/>
              </a:rPr>
            </a:br>
            <a:endParaRPr lang="ru-RU" sz="3600" b="1" dirty="0">
              <a:latin typeface="Georgia" pitchFamily="18" charset="0"/>
            </a:endParaRPr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412875"/>
            <a:ext cx="2735263" cy="4968875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rgbClr val="000000"/>
                </a:solidFill>
                <a:latin typeface="Georgia" pitchFamily="18" charset="0"/>
              </a:rPr>
              <a:t>Способствует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rgbClr val="000000"/>
                </a:solidFill>
                <a:latin typeface="Georgia" pitchFamily="18" charset="0"/>
              </a:rPr>
              <a:t>развитию речи,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rgbClr val="000000"/>
                </a:solidFill>
                <a:latin typeface="Georgia" pitchFamily="18" charset="0"/>
              </a:rPr>
              <a:t>внимания</a:t>
            </a:r>
            <a:r>
              <a:rPr lang="ru-RU" sz="1800" b="1" dirty="0">
                <a:solidFill>
                  <a:srgbClr val="000000"/>
                </a:solidFill>
                <a:latin typeface="Georgia" pitchFamily="18" charset="0"/>
              </a:rPr>
              <a:t>, памяти;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rgbClr val="000000"/>
                </a:solidFill>
                <a:latin typeface="Georgia" pitchFamily="18" charset="0"/>
              </a:rPr>
              <a:t>Формирует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rgbClr val="000000"/>
                </a:solidFill>
                <a:latin typeface="Georgia" pitchFamily="18" charset="0"/>
              </a:rPr>
              <a:t>пространственные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rgbClr val="000000"/>
                </a:solidFill>
                <a:latin typeface="Georgia" pitchFamily="18" charset="0"/>
              </a:rPr>
              <a:t>представления</a:t>
            </a:r>
            <a:r>
              <a:rPr lang="ru-RU" sz="1800" b="1" dirty="0">
                <a:solidFill>
                  <a:srgbClr val="000000"/>
                </a:solidFill>
                <a:latin typeface="Georgia" pitchFamily="18" charset="0"/>
              </a:rPr>
              <a:t>;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rgbClr val="000000"/>
                </a:solidFill>
                <a:latin typeface="Georgia" pitchFamily="18" charset="0"/>
              </a:rPr>
              <a:t>Развивает ловкость,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rgbClr val="000000"/>
                </a:solidFill>
                <a:latin typeface="Georgia" pitchFamily="18" charset="0"/>
              </a:rPr>
              <a:t>точность,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rgbClr val="000000"/>
                </a:solidFill>
                <a:latin typeface="Georgia" pitchFamily="18" charset="0"/>
              </a:rPr>
              <a:t>выразительность,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rgbClr val="000000"/>
                </a:solidFill>
                <a:latin typeface="Georgia" pitchFamily="18" charset="0"/>
              </a:rPr>
              <a:t>координацию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rgbClr val="000000"/>
                </a:solidFill>
                <a:latin typeface="Georgia" pitchFamily="18" charset="0"/>
              </a:rPr>
              <a:t>движений</a:t>
            </a:r>
            <a:r>
              <a:rPr lang="ru-RU" sz="1800" b="1" dirty="0">
                <a:solidFill>
                  <a:srgbClr val="000000"/>
                </a:solidFill>
                <a:latin typeface="Georgia" pitchFamily="18" charset="0"/>
              </a:rPr>
              <a:t>;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rgbClr val="000000"/>
                </a:solidFill>
                <a:latin typeface="Georgia" pitchFamily="18" charset="0"/>
              </a:rPr>
              <a:t>Повышает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rgbClr val="000000"/>
                </a:solidFill>
                <a:latin typeface="Georgia" pitchFamily="18" charset="0"/>
              </a:rPr>
              <a:t>работоспособность,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rgbClr val="000000"/>
                </a:solidFill>
                <a:latin typeface="Georgia" pitchFamily="18" charset="0"/>
              </a:rPr>
              <a:t>тонус коры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rgbClr val="000000"/>
                </a:solidFill>
                <a:latin typeface="Georgia" pitchFamily="18" charset="0"/>
              </a:rPr>
              <a:t>головного </a:t>
            </a:r>
            <a:r>
              <a:rPr lang="ru-RU" sz="1800" b="1" dirty="0">
                <a:solidFill>
                  <a:srgbClr val="000000"/>
                </a:solidFill>
                <a:latin typeface="Georgia" pitchFamily="18" charset="0"/>
              </a:rPr>
              <a:t>мозга.</a:t>
            </a:r>
          </a:p>
        </p:txBody>
      </p:sp>
      <p:pic>
        <p:nvPicPr>
          <p:cNvPr id="2050" name="Picture 2" descr="C:\Users\1\Desktop\ТЕАТР\IMG_20190303_1907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1556792"/>
            <a:ext cx="2755188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3" descr="C:\Users\1\Desktop\ТЕАТР\IMG-20181117-WA0000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131840" y="3501008"/>
            <a:ext cx="2864090" cy="2952328"/>
          </a:xfr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437" name="TextBox 9"/>
          <p:cNvSpPr txBox="1">
            <a:spLocks noChangeArrowheads="1"/>
          </p:cNvSpPr>
          <p:nvPr/>
        </p:nvSpPr>
        <p:spPr bwMode="auto">
          <a:xfrm>
            <a:off x="3348038" y="1989138"/>
            <a:ext cx="23764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solidFill>
                  <a:srgbClr val="FF0000"/>
                </a:solidFill>
              </a:rPr>
              <a:t>«Пальчиковый театр из ткани»</a:t>
            </a:r>
          </a:p>
        </p:txBody>
      </p:sp>
      <p:sp>
        <p:nvSpPr>
          <p:cNvPr id="18438" name="TextBox 10"/>
          <p:cNvSpPr txBox="1">
            <a:spLocks noChangeArrowheads="1"/>
          </p:cNvSpPr>
          <p:nvPr/>
        </p:nvSpPr>
        <p:spPr bwMode="auto">
          <a:xfrm>
            <a:off x="6372225" y="4724400"/>
            <a:ext cx="237648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solidFill>
                  <a:srgbClr val="FF0000"/>
                </a:solidFill>
              </a:rPr>
              <a:t>Сказка «Курочка Ряба»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1692275" y="188913"/>
            <a:ext cx="6145213" cy="6477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Georgia" pitchFamily="18" charset="0"/>
              </a:rPr>
              <a:t>РОДИТЕЛЬСКОЕ СОБРАНИЕ:</a:t>
            </a:r>
            <a:br>
              <a:rPr lang="ru-RU" sz="2000" b="1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Georgia" pitchFamily="18" charset="0"/>
              </a:rPr>
              <a:t>«Роль театра в жизни ребенка» .</a:t>
            </a:r>
            <a:endParaRPr lang="ru-RU" sz="2000" b="1" dirty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19458" name="Picture 3" descr="C:\Users\1\Desktop\ТЕАТР\JLYJRKFCCYBRB\image (6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4149725"/>
            <a:ext cx="244792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2" descr="C:\Users\1\Desktop\ТЕАТР\JLYJRKFCCYBRB\image (5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16238" y="3068638"/>
            <a:ext cx="3527425" cy="352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5" descr="C:\Users\1\Desktop\ТЕАТР\JLYJRKFCCYBRB\image (8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48038" y="1268413"/>
            <a:ext cx="316865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4" descr="C:\Users\1\Desktop\ТЕАТР\JLYJRKFCCYBRB\image (7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8313" y="1268413"/>
            <a:ext cx="3024187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62" name="Rectangle 14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333375"/>
            <a:ext cx="7848600" cy="12954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ru-RU" sz="2000" b="1" dirty="0"/>
              <a:t> </a:t>
            </a:r>
            <a:r>
              <a:rPr lang="ru-RU" sz="2400" b="1" dirty="0" smtClean="0">
                <a:solidFill>
                  <a:srgbClr val="000000"/>
                </a:solidFill>
                <a:latin typeface="Georgia" pitchFamily="18" charset="0"/>
              </a:rPr>
              <a:t>Развитие мелкой моторики способствует 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ru-RU" sz="2400" b="1" dirty="0" smtClean="0">
                <a:solidFill>
                  <a:srgbClr val="000000"/>
                </a:solidFill>
                <a:latin typeface="Georgia" pitchFamily="18" charset="0"/>
              </a:rPr>
              <a:t>стимуляции процессов речевого </a:t>
            </a:r>
            <a:r>
              <a:rPr lang="ru-RU" sz="2400" b="1" dirty="0">
                <a:solidFill>
                  <a:srgbClr val="000000"/>
                </a:solidFill>
                <a:latin typeface="Georgia" pitchFamily="18" charset="0"/>
              </a:rPr>
              <a:t>и умственного </a:t>
            </a:r>
            <a:r>
              <a:rPr lang="ru-RU" sz="2400" b="1" dirty="0" smtClean="0">
                <a:solidFill>
                  <a:srgbClr val="000000"/>
                </a:solidFill>
                <a:latin typeface="Georgia" pitchFamily="18" charset="0"/>
              </a:rPr>
              <a:t>развития ребенка. </a:t>
            </a:r>
            <a:endParaRPr lang="ru-RU" sz="2400" b="1" dirty="0">
              <a:solidFill>
                <a:srgbClr val="000000"/>
              </a:solidFill>
              <a:latin typeface="Georgia" pitchFamily="18" charset="0"/>
            </a:endParaRPr>
          </a:p>
        </p:txBody>
      </p:sp>
      <p:pic>
        <p:nvPicPr>
          <p:cNvPr id="8194" name="Picture 2" descr="C:\Users\1\Desktop\ТЕАТР\IMG-20181117-WA0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988840"/>
            <a:ext cx="4539240" cy="30243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2" descr="C:\Users\1\Desktop\ТЕАТР\IMG_20190303_1930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2636912"/>
            <a:ext cx="2883056" cy="38884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Содержимое 7"/>
          <p:cNvSpPr>
            <a:spLocks noGrp="1"/>
          </p:cNvSpPr>
          <p:nvPr>
            <p:ph sz="quarter" idx="3"/>
          </p:nvPr>
        </p:nvSpPr>
        <p:spPr>
          <a:xfrm>
            <a:off x="468313" y="5373688"/>
            <a:ext cx="4319587" cy="719137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i="1" dirty="0" smtClean="0">
                <a:solidFill>
                  <a:srgbClr val="FF0000"/>
                </a:solidFill>
              </a:rPr>
              <a:t>«Пальчиковый театр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i="1" dirty="0" smtClean="0">
                <a:solidFill>
                  <a:srgbClr val="FF0000"/>
                </a:solidFill>
              </a:rPr>
              <a:t> из дерева»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21509" name="TextBox 8"/>
          <p:cNvSpPr txBox="1">
            <a:spLocks noChangeArrowheads="1"/>
          </p:cNvSpPr>
          <p:nvPr/>
        </p:nvSpPr>
        <p:spPr bwMode="auto">
          <a:xfrm>
            <a:off x="5795963" y="1844675"/>
            <a:ext cx="26638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solidFill>
                  <a:srgbClr val="FF0000"/>
                </a:solidFill>
              </a:rPr>
              <a:t>«Пальчиковый театр из бумаги»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42913" y="247650"/>
            <a:ext cx="8243887" cy="87788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b="1" i="1" dirty="0" smtClean="0">
                <a:solidFill>
                  <a:srgbClr val="FF0000"/>
                </a:solidFill>
                <a:latin typeface="Georgia" pitchFamily="18" charset="0"/>
              </a:rPr>
              <a:t>«Конусный</a:t>
            </a:r>
            <a:r>
              <a:rPr lang="ru-RU" sz="2800" b="1" i="1" dirty="0">
                <a:solidFill>
                  <a:srgbClr val="FF0000"/>
                </a:solidFill>
                <a:latin typeface="Georgia" pitchFamily="18" charset="0"/>
              </a:rPr>
              <a:t>, настольный </a:t>
            </a:r>
            <a:r>
              <a:rPr lang="ru-RU" sz="2800" b="1" i="1" dirty="0" smtClean="0">
                <a:solidFill>
                  <a:srgbClr val="FF0000"/>
                </a:solidFill>
                <a:latin typeface="Georgia" pitchFamily="18" charset="0"/>
              </a:rPr>
              <a:t>театр»</a:t>
            </a:r>
            <a:endParaRPr lang="ru-RU" sz="2800" b="1" i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22530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052513"/>
            <a:ext cx="8686800" cy="5256212"/>
          </a:xfrm>
        </p:spPr>
        <p:txBody>
          <a:bodyPr/>
          <a:lstStyle/>
          <a:p>
            <a:r>
              <a:rPr lang="ru-RU" sz="2400" b="1" smtClean="0">
                <a:solidFill>
                  <a:srgbClr val="000000"/>
                </a:solidFill>
                <a:latin typeface="Georgia" pitchFamily="18" charset="0"/>
              </a:rPr>
              <a:t>Помогает учить детей координировать движения рук и глаз;</a:t>
            </a:r>
          </a:p>
          <a:p>
            <a:r>
              <a:rPr lang="ru-RU" sz="2400" b="1" smtClean="0">
                <a:solidFill>
                  <a:srgbClr val="000000"/>
                </a:solidFill>
                <a:latin typeface="Georgia" pitchFamily="18" charset="0"/>
              </a:rPr>
              <a:t>Сопровождать движения пальцев речью;</a:t>
            </a:r>
          </a:p>
          <a:p>
            <a:r>
              <a:rPr lang="ru-RU" sz="2400" b="1" smtClean="0">
                <a:solidFill>
                  <a:srgbClr val="000000"/>
                </a:solidFill>
                <a:latin typeface="Georgia" pitchFamily="18" charset="0"/>
              </a:rPr>
              <a:t>Побуждает выражать свои эмоции посредством мимики и речи.</a:t>
            </a:r>
          </a:p>
        </p:txBody>
      </p:sp>
      <p:pic>
        <p:nvPicPr>
          <p:cNvPr id="12" name="Picture 2" descr="D:\рабочий стол\театр\4f79c28c1694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560" y="3284984"/>
            <a:ext cx="3312368" cy="30035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46" name="Picture 2" descr="C:\Users\1\Desktop\ТЕАТР\IMG_20190303_193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2924944"/>
            <a:ext cx="2562718" cy="34563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42913" y="333375"/>
            <a:ext cx="8243887" cy="93503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FF0000"/>
                </a:solidFill>
                <a:latin typeface="Georgia" pitchFamily="18" charset="0"/>
              </a:rPr>
              <a:t>«Театр на </a:t>
            </a:r>
            <a:r>
              <a:rPr lang="ru-RU" sz="3600" b="1" dirty="0" err="1" smtClean="0">
                <a:solidFill>
                  <a:srgbClr val="FF0000"/>
                </a:solidFill>
                <a:latin typeface="Georgia" pitchFamily="18" charset="0"/>
              </a:rPr>
              <a:t>фланелеграфе</a:t>
            </a:r>
            <a:r>
              <a:rPr lang="ru-RU" sz="3600" b="1" dirty="0" smtClean="0">
                <a:solidFill>
                  <a:srgbClr val="FF0000"/>
                </a:solidFill>
                <a:latin typeface="Georgia" pitchFamily="18" charset="0"/>
              </a:rPr>
              <a:t>»</a:t>
            </a:r>
            <a:endParaRPr lang="ru-RU" sz="3600" b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23554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412875"/>
            <a:ext cx="8569325" cy="5157788"/>
          </a:xfrm>
        </p:spPr>
        <p:txBody>
          <a:bodyPr/>
          <a:lstStyle/>
          <a:p>
            <a:r>
              <a:rPr lang="ru-RU" sz="2400" b="1" smtClean="0">
                <a:solidFill>
                  <a:srgbClr val="000000"/>
                </a:solidFill>
                <a:latin typeface="Georgia" pitchFamily="18" charset="0"/>
              </a:rPr>
              <a:t>Развивает творческие способности;</a:t>
            </a:r>
          </a:p>
          <a:p>
            <a:r>
              <a:rPr lang="ru-RU" sz="2400" b="1" smtClean="0">
                <a:solidFill>
                  <a:srgbClr val="000000"/>
                </a:solidFill>
                <a:latin typeface="Georgia" pitchFamily="18" charset="0"/>
              </a:rPr>
              <a:t>Способствует эстетическому воспитанию;</a:t>
            </a:r>
          </a:p>
          <a:p>
            <a:r>
              <a:rPr lang="ru-RU" sz="2400" b="1" smtClean="0">
                <a:solidFill>
                  <a:srgbClr val="000000"/>
                </a:solidFill>
                <a:latin typeface="Georgia" pitchFamily="18" charset="0"/>
              </a:rPr>
              <a:t>Развивает ловкость, умение управлять своими движениями, концентрировать внимание на одном виде деятельности</a:t>
            </a:r>
            <a:r>
              <a:rPr lang="ru-RU" sz="2800" b="1" smtClean="0">
                <a:solidFill>
                  <a:srgbClr val="000000"/>
                </a:solidFill>
                <a:latin typeface="Georgia" pitchFamily="18" charset="0"/>
              </a:rPr>
              <a:t>.</a:t>
            </a:r>
          </a:p>
        </p:txBody>
      </p:sp>
      <p:pic>
        <p:nvPicPr>
          <p:cNvPr id="2053" name="Picture 5" descr="C:\Users\1\Desktop\ТЕАТР\IMG_20190303_1910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3861048"/>
            <a:ext cx="4214734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250" y="260350"/>
            <a:ext cx="6145213" cy="6477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FF0000"/>
                </a:solidFill>
                <a:latin typeface="Georgia" pitchFamily="18" charset="0"/>
              </a:rPr>
              <a:t>«Театр </a:t>
            </a:r>
            <a:r>
              <a:rPr lang="ru-RU" sz="3600" b="1" dirty="0" err="1" smtClean="0">
                <a:solidFill>
                  <a:srgbClr val="FF0000"/>
                </a:solidFill>
                <a:latin typeface="Georgia" pitchFamily="18" charset="0"/>
              </a:rPr>
              <a:t>топатушки</a:t>
            </a:r>
            <a:r>
              <a:rPr lang="ru-RU" sz="3600" b="1" dirty="0" smtClean="0">
                <a:solidFill>
                  <a:srgbClr val="FF0000"/>
                </a:solidFill>
                <a:latin typeface="Georgia" pitchFamily="18" charset="0"/>
              </a:rPr>
              <a:t>» </a:t>
            </a:r>
            <a:endParaRPr lang="ru-RU" sz="3600" b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4403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196975"/>
            <a:ext cx="8362950" cy="863600"/>
          </a:xfrm>
        </p:spPr>
        <p:txBody>
          <a:bodyPr rtlCol="0">
            <a:normAutofit fontScale="850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solidFill>
                  <a:srgbClr val="000000"/>
                </a:solidFill>
                <a:latin typeface="Georgia" pitchFamily="18" charset="0"/>
              </a:rPr>
              <a:t>Вызывает массу положительных эмоций и способствует развитию творческой активности детей.</a:t>
            </a:r>
            <a:endParaRPr lang="ru-RU" sz="2400" b="1" dirty="0">
              <a:solidFill>
                <a:srgbClr val="000000"/>
              </a:solidFill>
              <a:latin typeface="Georgia" pitchFamily="18" charset="0"/>
            </a:endParaRPr>
          </a:p>
        </p:txBody>
      </p:sp>
      <p:pic>
        <p:nvPicPr>
          <p:cNvPr id="12290" name="Picture 2" descr="C:\Users\1\Desktop\ТЕАТР\IMG_20190303_1911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5" y="1988840"/>
            <a:ext cx="5256584" cy="40675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4580" name="TextBox 4"/>
          <p:cNvSpPr txBox="1">
            <a:spLocks noChangeArrowheads="1"/>
          </p:cNvSpPr>
          <p:nvPr/>
        </p:nvSpPr>
        <p:spPr bwMode="auto">
          <a:xfrm>
            <a:off x="6659563" y="2565400"/>
            <a:ext cx="19446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solidFill>
                  <a:srgbClr val="FF0000"/>
                </a:solidFill>
              </a:rPr>
              <a:t>Сказка </a:t>
            </a:r>
          </a:p>
          <a:p>
            <a:r>
              <a:rPr lang="ru-RU" b="1" i="1">
                <a:solidFill>
                  <a:srgbClr val="FF0000"/>
                </a:solidFill>
              </a:rPr>
              <a:t>«Теремок»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333375"/>
            <a:ext cx="7067550" cy="73342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Georgia" pitchFamily="18" charset="0"/>
              </a:rPr>
              <a:t>Театр </a:t>
            </a:r>
            <a:r>
              <a:rPr lang="ru-RU" sz="3600" b="1" dirty="0" smtClean="0">
                <a:solidFill>
                  <a:schemeClr val="tx1"/>
                </a:solidFill>
                <a:latin typeface="Georgia" pitchFamily="18" charset="0"/>
              </a:rPr>
              <a:t>«Кукол настроения»</a:t>
            </a:r>
            <a:endParaRPr lang="ru-RU" sz="36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662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600200"/>
            <a:ext cx="2484438" cy="4276725"/>
          </a:xfrm>
        </p:spPr>
        <p:txBody>
          <a:bodyPr/>
          <a:lstStyle/>
          <a:p>
            <a:pPr>
              <a:buFontTx/>
              <a:buNone/>
            </a:pPr>
            <a:r>
              <a:rPr lang="ru-RU" sz="2000" smtClean="0"/>
              <a:t>   </a:t>
            </a:r>
            <a:r>
              <a:rPr lang="ru-RU" sz="1800" b="1" smtClean="0">
                <a:solidFill>
                  <a:srgbClr val="000000"/>
                </a:solidFill>
                <a:latin typeface="Georgia" pitchFamily="18" charset="0"/>
              </a:rPr>
              <a:t>Посредством куклы, надетой на руку, дети говорят о своих переживаниях, тревогах и радостях, поскольку полностью отождествляют себя (свою руку) с куклой.</a:t>
            </a:r>
          </a:p>
        </p:txBody>
      </p:sp>
      <p:pic>
        <p:nvPicPr>
          <p:cNvPr id="26627" name="Picture 9" descr="C:\Users\1\Desktop\ТЕАТР\IMG_20190303_1941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9975" y="4437063"/>
            <a:ext cx="201612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10" descr="C:\Users\1\Desktop\ТЕАТР\IMG_20190303_1943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16688" y="2060575"/>
            <a:ext cx="2314575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11" descr="C:\Users\1\Desktop\ТЕАТР\IMG_20190303_19441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7538" y="1412875"/>
            <a:ext cx="2160587" cy="282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12" descr="C:\Users\1\Desktop\ТЕАТР\IMG_20190303_19451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11413" y="1989138"/>
            <a:ext cx="2119312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14" descr="C:\Users\1\Desktop\ТЕАТР\IMG_20190303_194222 — копия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6"/>
          <a:srcRect/>
          <a:stretch>
            <a:fillRect/>
          </a:stretch>
        </p:blipFill>
        <p:spPr>
          <a:xfrm>
            <a:off x="4211638" y="4005263"/>
            <a:ext cx="3038475" cy="2592387"/>
          </a:xfrm>
        </p:spPr>
      </p:pic>
      <p:pic>
        <p:nvPicPr>
          <p:cNvPr id="26632" name="Picture 15" descr="C:\Users\1\Desktop\ТЕАТР\IMG_20190303_194543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35825" y="4508500"/>
            <a:ext cx="1657350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78_wvn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178_wvn</Template>
  <TotalTime>1283</TotalTime>
  <Words>324</Words>
  <Application>Microsoft Office PowerPoint</Application>
  <PresentationFormat>Экран (4:3)</PresentationFormat>
  <Paragraphs>74</Paragraphs>
  <Slides>19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10</vt:i4>
      </vt:variant>
      <vt:variant>
        <vt:lpstr>Заголовки слайдов</vt:lpstr>
      </vt:variant>
      <vt:variant>
        <vt:i4>19</vt:i4>
      </vt:variant>
    </vt:vector>
  </HeadingPairs>
  <TitlesOfParts>
    <vt:vector size="34" baseType="lpstr">
      <vt:lpstr>Verdana</vt:lpstr>
      <vt:lpstr>Arial</vt:lpstr>
      <vt:lpstr>Calibri</vt:lpstr>
      <vt:lpstr>Georgia</vt:lpstr>
      <vt:lpstr>Times New Roman</vt:lpstr>
      <vt:lpstr>178_wvn</vt:lpstr>
      <vt:lpstr>178_wvn</vt:lpstr>
      <vt:lpstr>178_wvn</vt:lpstr>
      <vt:lpstr>178_wvn</vt:lpstr>
      <vt:lpstr>178_wvn</vt:lpstr>
      <vt:lpstr>178_wvn</vt:lpstr>
      <vt:lpstr>178_wvn</vt:lpstr>
      <vt:lpstr>178_wvn</vt:lpstr>
      <vt:lpstr>178_wvn</vt:lpstr>
      <vt:lpstr>178_wvn</vt:lpstr>
      <vt:lpstr>  «Организация совместной работы с родителями по развитию связной речи дошкольников.»   </vt:lpstr>
      <vt:lpstr>   Цель: развитие связной речи детей через театрализованную деятельность.  </vt:lpstr>
      <vt:lpstr>«Пальчиковый    театр» </vt:lpstr>
      <vt:lpstr>РОДИТЕЛЬСКОЕ СОБРАНИЕ: «Роль театра в жизни ребенка» .</vt:lpstr>
      <vt:lpstr>Слайд 5</vt:lpstr>
      <vt:lpstr>«Конусный, настольный театр»</vt:lpstr>
      <vt:lpstr>«Театр на фланелеграфе»</vt:lpstr>
      <vt:lpstr>«Театр топатушки» </vt:lpstr>
      <vt:lpstr>Театр «Кукол настроения»</vt:lpstr>
      <vt:lpstr>При игре в кукольный театр, используя куклы Би-ба-бо, невозможно играть молча!</vt:lpstr>
      <vt:lpstr> Игра-драматизация самый «разговорный» вид театрализованной  деятельности. </vt:lpstr>
      <vt:lpstr>Ни один другой вид театрализованной деятельности  так не способствует развитию артистизма, выразительности движений и речи, как игра-драматизация</vt:lpstr>
      <vt:lpstr>Театральные сценки  с масками-шапочками</vt:lpstr>
      <vt:lpstr>«Театр из помпонов»</vt:lpstr>
      <vt:lpstr> «Театр марионеток»                          </vt:lpstr>
      <vt:lpstr>Слайд 16</vt:lpstr>
      <vt:lpstr>КУКЛЫ НА ГАПИТЕ.   САМЫЙ ПРОСТОЙ ГАПИТ – ПРОСТО ВСТАВЛЕННАЯ В ИГРУШКУ ПАЛОЧКА.  </vt:lpstr>
      <vt:lpstr>«Носочный театр» </vt:lpstr>
      <vt:lpstr>Спасибо за внимание!</vt:lpstr>
    </vt:vector>
  </TitlesOfParts>
  <Company>MoBIL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Театрализованная деятельность в ДОУ и развитие речи ребенка</dc:title>
  <dc:creator>1</dc:creator>
  <cp:lastModifiedBy>Veronika</cp:lastModifiedBy>
  <cp:revision>154</cp:revision>
  <cp:lastPrinted>2016-11-16T16:23:04Z</cp:lastPrinted>
  <dcterms:created xsi:type="dcterms:W3CDTF">2012-09-13T07:56:08Z</dcterms:created>
  <dcterms:modified xsi:type="dcterms:W3CDTF">2019-09-23T15:22:03Z</dcterms:modified>
</cp:coreProperties>
</file>