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8" r:id="rId2"/>
    <p:sldId id="263" r:id="rId3"/>
    <p:sldId id="280" r:id="rId4"/>
    <p:sldId id="261" r:id="rId5"/>
    <p:sldId id="283" r:id="rId6"/>
    <p:sldId id="264" r:id="rId7"/>
    <p:sldId id="282" r:id="rId8"/>
    <p:sldId id="279" r:id="rId9"/>
    <p:sldId id="277" r:id="rId10"/>
    <p:sldId id="275" r:id="rId11"/>
    <p:sldId id="266" r:id="rId12"/>
    <p:sldId id="274" r:id="rId13"/>
    <p:sldId id="27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7743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5421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4997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8552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1648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699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9305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1685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189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3313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1853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C4CB1A0-8B4F-49AE-A71B-1D8476ED1512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D1C5C-69C0-49D8-8878-D49714D57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8295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-24110" y="0"/>
            <a:ext cx="12216109" cy="6857998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843987"/>
              </p:ext>
            </p:extLst>
          </p:nvPr>
        </p:nvGraphicFramePr>
        <p:xfrm>
          <a:off x="2835771" y="3147658"/>
          <a:ext cx="5990608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0608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математики </a:t>
                      </a:r>
                    </a:p>
                    <a:p>
                      <a:pPr algn="ctr"/>
                      <a:r>
                        <a:rPr lang="ru-RU" sz="4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элементами экономики в 3 классе</a:t>
                      </a:r>
                      <a:endParaRPr lang="ru-RU" sz="4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9164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-24110" y="0"/>
            <a:ext cx="12216109" cy="6857998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4471854"/>
              </p:ext>
            </p:extLst>
          </p:nvPr>
        </p:nvGraphicFramePr>
        <p:xfrm>
          <a:off x="2835771" y="3147658"/>
          <a:ext cx="5990608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0608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 рублей</a:t>
                      </a:r>
                      <a:endParaRPr lang="ru-RU" sz="66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1852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0" y="0"/>
            <a:ext cx="12216109" cy="68579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42105" y="2723547"/>
            <a:ext cx="9365224" cy="37804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12608" y="1907923"/>
            <a:ext cx="9365224" cy="9233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 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расчётов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2206868"/>
              </p:ext>
            </p:extLst>
          </p:nvPr>
        </p:nvGraphicFramePr>
        <p:xfrm>
          <a:off x="1342105" y="2742597"/>
          <a:ext cx="9335727" cy="3785616"/>
        </p:xfrm>
        <a:graphic>
          <a:graphicData uri="http://schemas.openxmlformats.org/drawingml/2006/table">
            <a:tbl>
              <a:tblPr firstRow="1" firstCol="1" bandRow="1"/>
              <a:tblGrid>
                <a:gridCol w="570701">
                  <a:extLst>
                    <a:ext uri="{9D8B030D-6E8A-4147-A177-3AD203B41FA5}">
                      <a16:colId xmlns:a16="http://schemas.microsoft.com/office/drawing/2014/main" xmlns="" val="464470014"/>
                    </a:ext>
                  </a:extLst>
                </a:gridCol>
                <a:gridCol w="2190164">
                  <a:extLst>
                    <a:ext uri="{9D8B030D-6E8A-4147-A177-3AD203B41FA5}">
                      <a16:colId xmlns:a16="http://schemas.microsoft.com/office/drawing/2014/main" xmlns="" val="3852741662"/>
                    </a:ext>
                  </a:extLst>
                </a:gridCol>
                <a:gridCol w="1050509">
                  <a:extLst>
                    <a:ext uri="{9D8B030D-6E8A-4147-A177-3AD203B41FA5}">
                      <a16:colId xmlns:a16="http://schemas.microsoft.com/office/drawing/2014/main" xmlns="" val="3197101967"/>
                    </a:ext>
                  </a:extLst>
                </a:gridCol>
                <a:gridCol w="1852005">
                  <a:extLst>
                    <a:ext uri="{9D8B030D-6E8A-4147-A177-3AD203B41FA5}">
                      <a16:colId xmlns:a16="http://schemas.microsoft.com/office/drawing/2014/main" xmlns="" val="1482735770"/>
                    </a:ext>
                  </a:extLst>
                </a:gridCol>
                <a:gridCol w="3672348">
                  <a:extLst>
                    <a:ext uri="{9D8B030D-6E8A-4147-A177-3AD203B41FA5}">
                      <a16:colId xmlns:a16="http://schemas.microsoft.com/office/drawing/2014/main" xmlns="" val="3663151068"/>
                    </a:ext>
                  </a:extLst>
                </a:gridCol>
              </a:tblGrid>
              <a:tr h="1101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товара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Цена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</a:t>
                      </a: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Стоимость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49252119"/>
                  </a:ext>
                </a:extLst>
              </a:tr>
              <a:tr h="367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785377"/>
                  </a:ext>
                </a:extLst>
              </a:tr>
              <a:tr h="367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86418045"/>
                  </a:ext>
                </a:extLst>
              </a:tr>
              <a:tr h="367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07143246"/>
                  </a:ext>
                </a:extLst>
              </a:tr>
              <a:tr h="367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4138829"/>
                  </a:ext>
                </a:extLst>
              </a:tr>
              <a:tr h="3671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31582103"/>
                  </a:ext>
                </a:extLst>
              </a:tr>
              <a:tr h="367138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             </a:t>
                      </a:r>
                      <a:r>
                        <a:rPr lang="ru-RU" sz="2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25688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5848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0" y="2"/>
            <a:ext cx="12216109" cy="6857998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9299804"/>
              </p:ext>
            </p:extLst>
          </p:nvPr>
        </p:nvGraphicFramePr>
        <p:xfrm>
          <a:off x="2386126" y="2823193"/>
          <a:ext cx="7443855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3855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Правила</a:t>
                      </a:r>
                      <a:r>
                        <a:rPr lang="ru-RU" sz="60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бережного отношения к …</a:t>
                      </a:r>
                      <a:endParaRPr lang="ru-RU" sz="60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953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-24110" y="0"/>
            <a:ext cx="12216109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149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0" y="2"/>
            <a:ext cx="12216109" cy="6857998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5573197"/>
              </p:ext>
            </p:extLst>
          </p:nvPr>
        </p:nvGraphicFramePr>
        <p:xfrm>
          <a:off x="648929" y="1849800"/>
          <a:ext cx="10353367" cy="3415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3367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3415374">
                <a:tc>
                  <a:txBody>
                    <a:bodyPr/>
                    <a:lstStyle/>
                    <a:p>
                      <a:pPr algn="ctr"/>
                      <a:r>
                        <a:rPr lang="ru-RU" sz="6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Собственность – …</a:t>
                      </a:r>
                      <a:endParaRPr lang="ru-RU" sz="5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492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-24110" y="0"/>
            <a:ext cx="12216109" cy="6857998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/>
          </p:nvPr>
        </p:nvGraphicFramePr>
        <p:xfrm>
          <a:off x="648929" y="1849800"/>
          <a:ext cx="10353367" cy="3415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53367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3415374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Собственность – </a:t>
                      </a:r>
                      <a:r>
                        <a:rPr lang="ru-RU" sz="4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имущество, принадлежащее кому-либо и находящееся </a:t>
                      </a:r>
                    </a:p>
                    <a:p>
                      <a:pPr algn="ctr"/>
                      <a:r>
                        <a:rPr lang="ru-RU" sz="4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полном распоряжении кого-либо.</a:t>
                      </a:r>
                      <a:endParaRPr lang="ru-RU" sz="4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812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0" y="0"/>
            <a:ext cx="12216109" cy="7049729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8403781"/>
              </p:ext>
            </p:extLst>
          </p:nvPr>
        </p:nvGraphicFramePr>
        <p:xfrm>
          <a:off x="519374" y="1016001"/>
          <a:ext cx="3479420" cy="775854"/>
        </p:xfrm>
        <a:graphic>
          <a:graphicData uri="http://schemas.openxmlformats.org/drawingml/2006/table">
            <a:tbl>
              <a:tblPr firstRow="1" bandRow="1">
                <a:effectLst>
                  <a:outerShdw blurRad="241300" dir="3660000" sx="104000" sy="104000" algn="tl" rotWithShape="0">
                    <a:prstClr val="black">
                      <a:alpha val="16000"/>
                    </a:prstClr>
                  </a:outerShdw>
                </a:effectLst>
                <a:tableStyleId>{5C22544A-7EE6-4342-B048-85BDC9FD1C3A}</a:tableStyleId>
              </a:tblPr>
              <a:tblGrid>
                <a:gridCol w="3479420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77585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ЛИЧНАЯ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9403053"/>
              </p:ext>
            </p:extLst>
          </p:nvPr>
        </p:nvGraphicFramePr>
        <p:xfrm>
          <a:off x="519374" y="2327564"/>
          <a:ext cx="3479420" cy="797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9420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79765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ГОСУДАРСВЕННАЯ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7087289"/>
              </p:ext>
            </p:extLst>
          </p:nvPr>
        </p:nvGraphicFramePr>
        <p:xfrm>
          <a:off x="519374" y="3592946"/>
          <a:ext cx="3479420" cy="840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9420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84050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ОБЩЕСТВЕННАЯ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851462"/>
              </p:ext>
            </p:extLst>
          </p:nvPr>
        </p:nvGraphicFramePr>
        <p:xfrm>
          <a:off x="519374" y="4901187"/>
          <a:ext cx="3479420" cy="843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9420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8438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СЕМЕЙНАЯ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09697219"/>
              </p:ext>
            </p:extLst>
          </p:nvPr>
        </p:nvGraphicFramePr>
        <p:xfrm>
          <a:off x="5828353" y="1016001"/>
          <a:ext cx="5895074" cy="914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5074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91439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СОБСТВЕННОСТЬ ,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КОТОРОЙ СОБСТВЕННИКОМ ЯВЛЯЕТСЯ ГРУППА ЛЮДЕЙ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5824261"/>
              </p:ext>
            </p:extLst>
          </p:nvPr>
        </p:nvGraphicFramePr>
        <p:xfrm>
          <a:off x="5828353" y="2327564"/>
          <a:ext cx="5895074" cy="932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5074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93287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ТО, ЧТО ПРИНАДЛЕЖИТ ВСЕМ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ЧЛЕНАМ СЕМЬИ ВМЕСТЕ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5678473"/>
              </p:ext>
            </p:extLst>
          </p:nvPr>
        </p:nvGraphicFramePr>
        <p:xfrm>
          <a:off x="5828353" y="3657600"/>
          <a:ext cx="5895074" cy="942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5074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94210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СОБСТВЕННОСТЬ,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КОТОРАЯ ПРИНАДЛЕЖИТ ГОСУДАРСТВУ, ТО ЕСТЬ ВСЕМУ НАРОДУ СТРАНЫ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0794061"/>
              </p:ext>
            </p:extLst>
          </p:nvPr>
        </p:nvGraphicFramePr>
        <p:xfrm>
          <a:off x="5828353" y="4901187"/>
          <a:ext cx="5990608" cy="1000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0608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100084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ТО, ЧТО ПРИНАДЛЕЖИТ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ОДНОМУ ЧЕЛОВЕКУ, ПРЕДНАЗНАЧАЕТСЯ ДЛЯ УДОВЛЕТВОРЕНИЯ ЛИЧНЫХ ПОТРЕБНОСТЕЙ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19374" y="1014436"/>
            <a:ext cx="3479420" cy="845396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19374" y="2327564"/>
            <a:ext cx="3479420" cy="845396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19374" y="3548671"/>
            <a:ext cx="3479420" cy="845396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19374" y="4901187"/>
            <a:ext cx="3479420" cy="845396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828353" y="1004754"/>
            <a:ext cx="5895074" cy="925646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828353" y="2231878"/>
            <a:ext cx="5895074" cy="1028557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876120" y="3564640"/>
            <a:ext cx="5895074" cy="1028557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923887" y="4873479"/>
            <a:ext cx="5895074" cy="1028557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165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0" y="0"/>
            <a:ext cx="12216109" cy="7049729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519374" y="1016001"/>
          <a:ext cx="3479420" cy="775854"/>
        </p:xfrm>
        <a:graphic>
          <a:graphicData uri="http://schemas.openxmlformats.org/drawingml/2006/table">
            <a:tbl>
              <a:tblPr firstRow="1" bandRow="1">
                <a:effectLst>
                  <a:outerShdw blurRad="241300" dir="3660000" sx="104000" sy="104000" algn="tl" rotWithShape="0">
                    <a:prstClr val="black">
                      <a:alpha val="16000"/>
                    </a:prstClr>
                  </a:outerShdw>
                </a:effectLst>
                <a:tableStyleId>{5C22544A-7EE6-4342-B048-85BDC9FD1C3A}</a:tableStyleId>
              </a:tblPr>
              <a:tblGrid>
                <a:gridCol w="3479420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77585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ЛИЧНАЯ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519374" y="2327564"/>
          <a:ext cx="3479420" cy="797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9420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79765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ГОСУДАРСВЕННАЯ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519374" y="3592946"/>
          <a:ext cx="3479420" cy="840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9420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84050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ОБЩЕСТВЕННАЯ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519374" y="4901187"/>
          <a:ext cx="3479420" cy="843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9420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84383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СЕМЕЙНАЯ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5828353" y="1016001"/>
          <a:ext cx="5895074" cy="914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5074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91439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СОБСТВЕННОСТЬ ,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КОТОРОЙ СОБСТВЕННИКОМ ЯВЛЯЕТСЯ ГРУППА ЛЮДЕЙ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5828353" y="2327564"/>
          <a:ext cx="5895074" cy="932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5074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93287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ТО, ЧТО ПРИНАДЛЕЖИТ ВСЕМ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ЧЛЕНАМ СЕМЬИ ВМЕСТЕ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5828353" y="3657600"/>
          <a:ext cx="5895074" cy="942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95074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94210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СОБСТВЕННОСТЬ,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КОТОРАЯ ПРИНАДЛЕЖИТ ГОСУДАРСТВУ, ТО ЕСТЬ ВСЕМУ НАРОДУ СТРАНЫ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5828353" y="4901187"/>
          <a:ext cx="5990608" cy="1000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0608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100084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ЭТО ТО, ЧТО ПРИНАДЛЕЖИТ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ОДНОМУ ЧЕЛОВЕКУ, ПРЕДНАЗНАЧАЕТСЯ ДЛЯ УДОВЛЕТВОРЕНИЯ ЛИЧНЫХ ПОТРЕБНОСТЕЙ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19374" y="1014436"/>
            <a:ext cx="3479420" cy="845396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19374" y="2327564"/>
            <a:ext cx="3479420" cy="845396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19374" y="3548671"/>
            <a:ext cx="3479420" cy="845396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19374" y="4901187"/>
            <a:ext cx="3479420" cy="845396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828353" y="1004754"/>
            <a:ext cx="5895074" cy="925646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828353" y="2288328"/>
            <a:ext cx="5895074" cy="972107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876120" y="3657599"/>
            <a:ext cx="5895074" cy="935598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923887" y="4873479"/>
            <a:ext cx="5895074" cy="1028557"/>
          </a:xfrm>
          <a:prstGeom prst="rect">
            <a:avLst/>
          </a:prstGeom>
          <a:solidFill>
            <a:schemeClr val="bg1">
              <a:alpha val="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 стрелкой 21"/>
          <p:cNvCxnSpPr>
            <a:stCxn id="14" idx="3"/>
            <a:endCxn id="19" idx="1"/>
          </p:cNvCxnSpPr>
          <p:nvPr/>
        </p:nvCxnSpPr>
        <p:spPr>
          <a:xfrm>
            <a:off x="3998794" y="2750262"/>
            <a:ext cx="1877326" cy="1375136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998794" y="1473200"/>
            <a:ext cx="1829559" cy="2616218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8" idx="3"/>
          </p:cNvCxnSpPr>
          <p:nvPr/>
        </p:nvCxnSpPr>
        <p:spPr>
          <a:xfrm flipV="1">
            <a:off x="3998794" y="2726390"/>
            <a:ext cx="1829559" cy="2596712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998794" y="1403928"/>
            <a:ext cx="1925093" cy="4104648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7993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69852" y="1067680"/>
            <a:ext cx="9388200" cy="55101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0268081"/>
              </p:ext>
            </p:extLst>
          </p:nvPr>
        </p:nvGraphicFramePr>
        <p:xfrm>
          <a:off x="2032000" y="1434886"/>
          <a:ext cx="8128000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170673477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425547103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10984161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756560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83827686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19208678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501304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74408495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93771643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07014653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059839352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82287379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61732141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55452974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43268070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911024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9727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14939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4655839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35898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00415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252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9049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59162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36877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524156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83477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50513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62295298"/>
                  </a:ext>
                </a:extLst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6263263"/>
              </p:ext>
            </p:extLst>
          </p:nvPr>
        </p:nvGraphicFramePr>
        <p:xfrm>
          <a:off x="2540000" y="2921880"/>
          <a:ext cx="355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356626587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45983971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77621934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51834907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19025008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69265322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856454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19817314"/>
                  </a:ext>
                </a:extLst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8437298"/>
              </p:ext>
            </p:extLst>
          </p:nvPr>
        </p:nvGraphicFramePr>
        <p:xfrm>
          <a:off x="3556000" y="2555082"/>
          <a:ext cx="508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1225596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5955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51386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45348569"/>
                  </a:ext>
                </a:extLst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3328343"/>
              </p:ext>
            </p:extLst>
          </p:nvPr>
        </p:nvGraphicFramePr>
        <p:xfrm>
          <a:off x="4572000" y="2174782"/>
          <a:ext cx="304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80447746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53538369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040879544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90770871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653109977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8145805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79808121"/>
                  </a:ext>
                </a:extLst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6009472"/>
              </p:ext>
            </p:extLst>
          </p:nvPr>
        </p:nvGraphicFramePr>
        <p:xfrm>
          <a:off x="5588000" y="1805726"/>
          <a:ext cx="508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3652603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45526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60457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66252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46480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6002095"/>
                  </a:ext>
                </a:extLst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8257397"/>
              </p:ext>
            </p:extLst>
          </p:nvPr>
        </p:nvGraphicFramePr>
        <p:xfrm>
          <a:off x="6604000" y="2169969"/>
          <a:ext cx="508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41233952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873634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56911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21028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46647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81331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33435920"/>
                  </a:ext>
                </a:extLst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6184236"/>
              </p:ext>
            </p:extLst>
          </p:nvPr>
        </p:nvGraphicFramePr>
        <p:xfrm>
          <a:off x="6604000" y="4021498"/>
          <a:ext cx="2540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335705253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503746755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91447955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302632038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296848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108931436"/>
                  </a:ext>
                </a:extLst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9900604"/>
              </p:ext>
            </p:extLst>
          </p:nvPr>
        </p:nvGraphicFramePr>
        <p:xfrm>
          <a:off x="8128000" y="3648202"/>
          <a:ext cx="508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2176554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29195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90026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138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71861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67956641"/>
                  </a:ext>
                </a:extLst>
              </a:tr>
            </a:tbl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4793585"/>
              </p:ext>
            </p:extLst>
          </p:nvPr>
        </p:nvGraphicFramePr>
        <p:xfrm>
          <a:off x="7620000" y="5129061"/>
          <a:ext cx="2540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2117215679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3681956823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156529420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627055876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xmlns="" val="2609426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40864873"/>
                  </a:ext>
                </a:extLst>
              </a:tr>
            </a:tbl>
          </a:graphicData>
        </a:graphic>
      </p:graphicFrame>
      <p:sp>
        <p:nvSpPr>
          <p:cNvPr id="33" name="Подзаголовок 13"/>
          <p:cNvSpPr txBox="1">
            <a:spLocks/>
          </p:cNvSpPr>
          <p:nvPr/>
        </p:nvSpPr>
        <p:spPr>
          <a:xfrm>
            <a:off x="1333877" y="394721"/>
            <a:ext cx="9144000" cy="6729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400" b="1" spc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</a:t>
            </a:r>
            <a:endParaRPr lang="ru-RU" sz="4400" b="1" spc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144000" y="4405422"/>
            <a:ext cx="508000" cy="367009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1235740"/>
              </p:ext>
            </p:extLst>
          </p:nvPr>
        </p:nvGraphicFramePr>
        <p:xfrm>
          <a:off x="9144000" y="4759544"/>
          <a:ext cx="50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000">
                  <a:extLst>
                    <a:ext uri="{9D8B030D-6E8A-4147-A177-3AD203B41FA5}">
                      <a16:colId xmlns:a16="http://schemas.microsoft.com/office/drawing/2014/main" xmlns="" val="485092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21033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16351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72289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01181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0342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0" y="2"/>
            <a:ext cx="12216109" cy="6857998"/>
          </a:xfrm>
          <a:prstGeom prst="rect">
            <a:avLst/>
          </a:prstGeom>
        </p:spPr>
      </p:pic>
      <p:pic>
        <p:nvPicPr>
          <p:cNvPr id="1026" name="Picture 2" descr="https://im0-tub-ru.yandex.net/i?id=7c28546c93f5abcf77357cee836504dc&amp;n=1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1376" y="788042"/>
            <a:ext cx="7873356" cy="528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790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0" y="2"/>
            <a:ext cx="12216109" cy="6857998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27555812"/>
              </p:ext>
            </p:extLst>
          </p:nvPr>
        </p:nvGraphicFramePr>
        <p:xfrm>
          <a:off x="4303103" y="1651820"/>
          <a:ext cx="2333671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3671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3601018">
                <a:tc>
                  <a:txBody>
                    <a:bodyPr/>
                    <a:lstStyle/>
                    <a:p>
                      <a:pPr algn="ctr"/>
                      <a:r>
                        <a:rPr lang="ru-RU" sz="28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28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4766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0" y="2"/>
            <a:ext cx="12216109" cy="6857998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2635293"/>
              </p:ext>
            </p:extLst>
          </p:nvPr>
        </p:nvGraphicFramePr>
        <p:xfrm>
          <a:off x="2555552" y="2858728"/>
          <a:ext cx="5990608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90608">
                  <a:extLst>
                    <a:ext uri="{9D8B030D-6E8A-4147-A177-3AD203B41FA5}">
                      <a16:colId xmlns:a16="http://schemas.microsoft.com/office/drawing/2014/main" xmlns="" val="1374644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60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задач</a:t>
                      </a:r>
                      <a:endParaRPr lang="ru-RU" sz="60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02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6658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205</Words>
  <Application>Microsoft Office PowerPoint</Application>
  <PresentationFormat>Произвольный</PresentationFormat>
  <Paragraphs>117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HDOfficeLightV0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Zhenya</dc:creator>
  <cp:lastModifiedBy>Компьютер</cp:lastModifiedBy>
  <cp:revision>31</cp:revision>
  <dcterms:created xsi:type="dcterms:W3CDTF">2019-02-16T13:21:34Z</dcterms:created>
  <dcterms:modified xsi:type="dcterms:W3CDTF">2019-12-23T08:19:58Z</dcterms:modified>
</cp:coreProperties>
</file>