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3" r:id="rId6"/>
    <p:sldId id="265" r:id="rId7"/>
    <p:sldId id="267" r:id="rId8"/>
    <p:sldId id="264" r:id="rId9"/>
    <p:sldId id="261" r:id="rId10"/>
    <p:sldId id="266" r:id="rId11"/>
    <p:sldId id="269" r:id="rId12"/>
    <p:sldId id="268" r:id="rId13"/>
    <p:sldId id="271" r:id="rId14"/>
    <p:sldId id="270" r:id="rId15"/>
    <p:sldId id="257" r:id="rId16"/>
    <p:sldId id="276" r:id="rId17"/>
    <p:sldId id="277" r:id="rId18"/>
    <p:sldId id="275" r:id="rId19"/>
    <p:sldId id="274" r:id="rId20"/>
    <p:sldId id="273" r:id="rId21"/>
    <p:sldId id="278" r:id="rId22"/>
    <p:sldId id="281" r:id="rId23"/>
    <p:sldId id="282" r:id="rId24"/>
    <p:sldId id="280" r:id="rId25"/>
    <p:sldId id="279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04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985260" y="980728"/>
            <a:ext cx="8143932" cy="5312042"/>
            <a:chOff x="1353979" y="663349"/>
            <a:chExt cx="7165477" cy="572257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3979" y="663349"/>
              <a:ext cx="7165477" cy="20888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Организация работы с одаренными и мотивированными учащимися в начальном звене МОАУ «СОШ № 31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532030" y="5291769"/>
              <a:ext cx="4371604" cy="10941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МОАУ «СОШ № 31» г. Оренбурга</a:t>
              </a:r>
            </a:p>
            <a:p>
              <a:pPr algn="ctr">
                <a:defRPr/>
              </a:pP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Руководитель ШМО учителей начальных классов</a:t>
              </a:r>
            </a:p>
            <a:p>
              <a:pPr algn="ctr">
                <a:defRPr/>
              </a:pP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Ладыгина С.Г.</a:t>
              </a:r>
              <a:endParaRPr lang="ru-RU" sz="20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D78B03-BA3A-4FB3-8419-291FBD051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35251"/>
            <a:ext cx="2166983" cy="15575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760640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одаренными и мотивированными обучающимися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в работе с одаренными детьми: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Выявление одаренных детей: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психологические тесты, например, ШТУР, те­ст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Кеттелла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"Прогрессивные матрицы"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Равена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наблюдение за детьми на основе признаков одаренности: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наличие специфических стратегий деятельности;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сформированность качественно своеобразного индивидуального стиля деятельности;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особый тип организации знаний одаренного ребенка;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своеобразный тип обучаемости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01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6237312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и формы работы с одарёнными детьми.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работы в урочной деятельности.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Работа в малых группах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Проектно-исследовательская деятельность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Индивидуальные и разноуровневые задания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Нестандартные задания (творческого характера)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Проблемно-развивающее обучение.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Внеурочная деятельность: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Подготовка и проведение олимпиад и конкурсов по предметам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Предметные недели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Внеклассные мероприятия: конкурсы, соревнования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Работа актива класса и малых групп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257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505475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дополнительного образования: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мониторинг занятости учащихся в системе ДО;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тесное сотрудничество с педагогами системы ДО;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активное привлечение учащихся, посещающих систему ДО, к школьным мероприятиям (конкурсам, соревнованиям, фестивалям…)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43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488832" cy="5505475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 с одаренными учащимися: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групповые занятия с одаренными учащимися;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факультативы;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элективы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предметные кружки;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кружки по интересам;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конкурсы;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участие в олимпиадах;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работа по индивидуальным планам;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интеллектуальные марафоны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9466AB-9B3F-4946-9022-45A0D4DF5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48" y="3284985"/>
            <a:ext cx="1462148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6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832648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родителями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Анкетирование родителей с целью определения основных подходов родителей к данной проблеме.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Индивидуальные консультации.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Чтение лекций для родителей.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 Подбор научной и практической литературы для родителей.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692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8CCF239-0273-4E5A-ACDE-3863F961A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627736"/>
              </p:ext>
            </p:extLst>
          </p:nvPr>
        </p:nvGraphicFramePr>
        <p:xfrm>
          <a:off x="1218038" y="1412777"/>
          <a:ext cx="7674443" cy="4129911"/>
        </p:xfrm>
        <a:graphic>
          <a:graphicData uri="http://schemas.openxmlformats.org/drawingml/2006/table">
            <a:tbl>
              <a:tblPr firstRow="1" firstCol="1" bandRow="1"/>
              <a:tblGrid>
                <a:gridCol w="546057">
                  <a:extLst>
                    <a:ext uri="{9D8B030D-6E8A-4147-A177-3AD203B41FA5}">
                      <a16:colId xmlns:a16="http://schemas.microsoft.com/office/drawing/2014/main" val="586617984"/>
                    </a:ext>
                  </a:extLst>
                </a:gridCol>
                <a:gridCol w="2723061">
                  <a:extLst>
                    <a:ext uri="{9D8B030D-6E8A-4147-A177-3AD203B41FA5}">
                      <a16:colId xmlns:a16="http://schemas.microsoft.com/office/drawing/2014/main" val="3015803513"/>
                    </a:ext>
                  </a:extLst>
                </a:gridCol>
                <a:gridCol w="1591659">
                  <a:extLst>
                    <a:ext uri="{9D8B030D-6E8A-4147-A177-3AD203B41FA5}">
                      <a16:colId xmlns:a16="http://schemas.microsoft.com/office/drawing/2014/main" val="2315518014"/>
                    </a:ext>
                  </a:extLst>
                </a:gridCol>
                <a:gridCol w="1311815">
                  <a:extLst>
                    <a:ext uri="{9D8B030D-6E8A-4147-A177-3AD203B41FA5}">
                      <a16:colId xmlns:a16="http://schemas.microsoft.com/office/drawing/2014/main" val="604467909"/>
                    </a:ext>
                  </a:extLst>
                </a:gridCol>
                <a:gridCol w="1501851">
                  <a:extLst>
                    <a:ext uri="{9D8B030D-6E8A-4147-A177-3AD203B41FA5}">
                      <a16:colId xmlns:a16="http://schemas.microsoft.com/office/drawing/2014/main" val="2099606782"/>
                    </a:ext>
                  </a:extLst>
                </a:gridCol>
              </a:tblGrid>
              <a:tr h="194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Уровень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291130"/>
                  </a:ext>
                </a:extLst>
              </a:tr>
              <a:tr h="573608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 Ж.Т.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288103"/>
                  </a:ext>
                </a:extLst>
              </a:tr>
              <a:tr h="58220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Творческий конкурс «Мечты о Победе».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Ж.Т.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125829"/>
                  </a:ext>
                </a:extLst>
              </a:tr>
              <a:tr h="382405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 Ж.Т.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845437"/>
                  </a:ext>
                </a:extLst>
              </a:tr>
              <a:tr h="388137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«Великая Победа»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Ж.Т.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5820189"/>
                  </a:ext>
                </a:extLst>
              </a:tr>
              <a:tr h="764811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IX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Всероссийская метапредметная олимпиада (10 чел.)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1 ст.- 1 чел., диплом 2 ст. – 1 чел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Царева Т.Н.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991739"/>
                  </a:ext>
                </a:extLst>
              </a:tr>
              <a:tr h="114721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Международная олимпиада «Знанио» по математике (10 чел).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1 ст. – 2 чел., диплом 2 ст. – 3 чел., диплом 3 ст. – 1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Царева Т.Н.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432628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49D377-9A9C-46BF-B724-15E260783AA9}"/>
              </a:ext>
            </a:extLst>
          </p:cNvPr>
          <p:cNvSpPr/>
          <p:nvPr/>
        </p:nvSpPr>
        <p:spPr>
          <a:xfrm>
            <a:off x="1578078" y="764704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работы с одаренными в 2019-2020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году: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8F87A3CF-C681-435B-85C6-D9BCFC1DC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655926"/>
              </p:ext>
            </p:extLst>
          </p:nvPr>
        </p:nvGraphicFramePr>
        <p:xfrm>
          <a:off x="1218037" y="5502875"/>
          <a:ext cx="7674443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546055">
                  <a:extLst>
                    <a:ext uri="{9D8B030D-6E8A-4147-A177-3AD203B41FA5}">
                      <a16:colId xmlns:a16="http://schemas.microsoft.com/office/drawing/2014/main" val="1433867822"/>
                    </a:ext>
                  </a:extLst>
                </a:gridCol>
                <a:gridCol w="2723060">
                  <a:extLst>
                    <a:ext uri="{9D8B030D-6E8A-4147-A177-3AD203B41FA5}">
                      <a16:colId xmlns:a16="http://schemas.microsoft.com/office/drawing/2014/main" val="1410732318"/>
                    </a:ext>
                  </a:extLst>
                </a:gridCol>
                <a:gridCol w="1591660">
                  <a:extLst>
                    <a:ext uri="{9D8B030D-6E8A-4147-A177-3AD203B41FA5}">
                      <a16:colId xmlns:a16="http://schemas.microsoft.com/office/drawing/2014/main" val="4061923245"/>
                    </a:ext>
                  </a:extLst>
                </a:gridCol>
                <a:gridCol w="1311816">
                  <a:extLst>
                    <a:ext uri="{9D8B030D-6E8A-4147-A177-3AD203B41FA5}">
                      <a16:colId xmlns:a16="http://schemas.microsoft.com/office/drawing/2014/main" val="4191478362"/>
                    </a:ext>
                  </a:extLst>
                </a:gridCol>
                <a:gridCol w="1501852">
                  <a:extLst>
                    <a:ext uri="{9D8B030D-6E8A-4147-A177-3AD203B41FA5}">
                      <a16:colId xmlns:a16="http://schemas.microsoft.com/office/drawing/2014/main" val="17414508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 Ж.Т.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46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«Великая Победа»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Абубакирова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Ж.Т.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514849"/>
                  </a:ext>
                </a:extLst>
              </a:tr>
            </a:tbl>
          </a:graphicData>
        </a:graphic>
      </p:graphicFrame>
      <p:sp>
        <p:nvSpPr>
          <p:cNvPr id="13" name="Rectangle 5">
            <a:extLst>
              <a:ext uri="{FF2B5EF4-FFF2-40B4-BE49-F238E27FC236}">
                <a16:creationId xmlns:a16="http://schemas.microsoft.com/office/drawing/2014/main" id="{BD402D2F-AAD3-4BC2-80D9-68F736BBC68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18355" y="5351205"/>
            <a:ext cx="11546545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B041850-D6AA-4D1A-B68E-B00B5F4FF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79805"/>
              </p:ext>
            </p:extLst>
          </p:nvPr>
        </p:nvGraphicFramePr>
        <p:xfrm>
          <a:off x="1187624" y="836712"/>
          <a:ext cx="7200800" cy="5330789"/>
        </p:xfrm>
        <a:graphic>
          <a:graphicData uri="http://schemas.openxmlformats.org/drawingml/2006/table">
            <a:tbl>
              <a:tblPr firstRow="1" firstCol="1" bandRow="1"/>
              <a:tblGrid>
                <a:gridCol w="512355">
                  <a:extLst>
                    <a:ext uri="{9D8B030D-6E8A-4147-A177-3AD203B41FA5}">
                      <a16:colId xmlns:a16="http://schemas.microsoft.com/office/drawing/2014/main" val="636108085"/>
                    </a:ext>
                  </a:extLst>
                </a:gridCol>
                <a:gridCol w="2555001">
                  <a:extLst>
                    <a:ext uri="{9D8B030D-6E8A-4147-A177-3AD203B41FA5}">
                      <a16:colId xmlns:a16="http://schemas.microsoft.com/office/drawing/2014/main" val="3076918072"/>
                    </a:ext>
                  </a:extLst>
                </a:gridCol>
                <a:gridCol w="1493427">
                  <a:extLst>
                    <a:ext uri="{9D8B030D-6E8A-4147-A177-3AD203B41FA5}">
                      <a16:colId xmlns:a16="http://schemas.microsoft.com/office/drawing/2014/main" val="3757107835"/>
                    </a:ext>
                  </a:extLst>
                </a:gridCol>
                <a:gridCol w="1230855">
                  <a:extLst>
                    <a:ext uri="{9D8B030D-6E8A-4147-A177-3AD203B41FA5}">
                      <a16:colId xmlns:a16="http://schemas.microsoft.com/office/drawing/2014/main" val="3943854914"/>
                    </a:ext>
                  </a:extLst>
                </a:gridCol>
                <a:gridCol w="1409162">
                  <a:extLst>
                    <a:ext uri="{9D8B030D-6E8A-4147-A177-3AD203B41FA5}">
                      <a16:colId xmlns:a16="http://schemas.microsoft.com/office/drawing/2014/main" val="1724209510"/>
                    </a:ext>
                  </a:extLst>
                </a:gridCol>
              </a:tblGrid>
              <a:tr h="163848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 на платформе «Учи.Ру»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 на платформе. «Учи.Ру» (19 учеников),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май 2020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грамота лидера марафона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Синявская И.А.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76530"/>
                  </a:ext>
                </a:extLst>
              </a:tr>
              <a:tr h="1170343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Весенняя олимпиада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по русскому языку 2020 г. для 2-го класса на платформе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Учи.Ру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победителя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 ученика),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апрель 2020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Синявская И.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293287"/>
                  </a:ext>
                </a:extLst>
              </a:tr>
              <a:tr h="645926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Олимпиада по русскому языку для 2-4 классов.</a:t>
                      </a: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Областной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Тараканова А.П.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269388"/>
                  </a:ext>
                </a:extLst>
              </a:tr>
              <a:tr h="47162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Областная олимпиада по математике 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Областной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Тараканова А.П.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76924"/>
                  </a:ext>
                </a:extLst>
              </a:tr>
              <a:tr h="702206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Весенняя олимпиада «Заврики»      по русскому языку для 3</a:t>
                      </a:r>
                      <a:r>
                        <a:rPr lang="ru-RU" sz="1100"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100"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 класса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Похвальная грамота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Тараканова А.П.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915466"/>
                  </a:ext>
                </a:extLst>
              </a:tr>
              <a:tr h="702206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Марафон «Весеннее пробуждение»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 по школе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Тараканова А.П.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400" marR="62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172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799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D80F9CC-6BB0-4AE9-8C53-C2B5F264E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392092"/>
              </p:ext>
            </p:extLst>
          </p:nvPr>
        </p:nvGraphicFramePr>
        <p:xfrm>
          <a:off x="1259632" y="476673"/>
          <a:ext cx="7632848" cy="6089049"/>
        </p:xfrm>
        <a:graphic>
          <a:graphicData uri="http://schemas.openxmlformats.org/drawingml/2006/table">
            <a:tbl>
              <a:tblPr firstRow="1" firstCol="1" bandRow="1"/>
              <a:tblGrid>
                <a:gridCol w="543096">
                  <a:extLst>
                    <a:ext uri="{9D8B030D-6E8A-4147-A177-3AD203B41FA5}">
                      <a16:colId xmlns:a16="http://schemas.microsoft.com/office/drawing/2014/main" val="2989732218"/>
                    </a:ext>
                  </a:extLst>
                </a:gridCol>
                <a:gridCol w="2708301">
                  <a:extLst>
                    <a:ext uri="{9D8B030D-6E8A-4147-A177-3AD203B41FA5}">
                      <a16:colId xmlns:a16="http://schemas.microsoft.com/office/drawing/2014/main" val="1013857454"/>
                    </a:ext>
                  </a:extLst>
                </a:gridCol>
                <a:gridCol w="1583032">
                  <a:extLst>
                    <a:ext uri="{9D8B030D-6E8A-4147-A177-3AD203B41FA5}">
                      <a16:colId xmlns:a16="http://schemas.microsoft.com/office/drawing/2014/main" val="2656883468"/>
                    </a:ext>
                  </a:extLst>
                </a:gridCol>
                <a:gridCol w="1304706">
                  <a:extLst>
                    <a:ext uri="{9D8B030D-6E8A-4147-A177-3AD203B41FA5}">
                      <a16:colId xmlns:a16="http://schemas.microsoft.com/office/drawing/2014/main" val="3910574707"/>
                    </a:ext>
                  </a:extLst>
                </a:gridCol>
                <a:gridCol w="1493713">
                  <a:extLst>
                    <a:ext uri="{9D8B030D-6E8A-4147-A177-3AD203B41FA5}">
                      <a16:colId xmlns:a16="http://schemas.microsoft.com/office/drawing/2014/main" val="3888887528"/>
                    </a:ext>
                  </a:extLst>
                </a:gridCol>
              </a:tblGrid>
              <a:tr h="102040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дистанционный конкурс «Олимпис 2019» (осенняя сессия)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место – 9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место – 6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место – 6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027828"/>
                  </a:ext>
                </a:extLst>
              </a:tr>
              <a:tr h="247812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дистанционный конкурс «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Олимпис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2020» (весенняя серия)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-рус язык: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– 14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-матем: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– 9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 – 4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-окр мир: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– 13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 – 1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-информ 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– 4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631619"/>
                  </a:ext>
                </a:extLst>
              </a:tr>
              <a:tr h="87463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 Международная олимпиада « ЗНАНИО» по русскому языку и литературе - апрель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степени – 3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-Диплом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степени – 2 уч.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242189"/>
                  </a:ext>
                </a:extLst>
              </a:tr>
              <a:tr h="87463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Международная олимпиада «75 ЛЕТ под мирным небом»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(«ЗНАНИО») - май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-Диплом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степени – 10 уч.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-Диплом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степени – 1 уч.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781585"/>
                  </a:ext>
                </a:extLst>
              </a:tr>
              <a:tr h="728862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«Педагогические инновации»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 в номинации Поэтический конкурс "Мы дети Великой Победы" - май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– 2 уч.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</a:p>
                  </a:txBody>
                  <a:tcPr marL="34608" marR="34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3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409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F4D4995-6014-4603-9EA1-B3C5AA4DB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31078"/>
              </p:ext>
            </p:extLst>
          </p:nvPr>
        </p:nvGraphicFramePr>
        <p:xfrm>
          <a:off x="1259632" y="476672"/>
          <a:ext cx="7560838" cy="6120679"/>
        </p:xfrm>
        <a:graphic>
          <a:graphicData uri="http://schemas.openxmlformats.org/drawingml/2006/table">
            <a:tbl>
              <a:tblPr firstRow="1" firstCol="1" bandRow="1"/>
              <a:tblGrid>
                <a:gridCol w="2888257">
                  <a:extLst>
                    <a:ext uri="{9D8B030D-6E8A-4147-A177-3AD203B41FA5}">
                      <a16:colId xmlns:a16="http://schemas.microsoft.com/office/drawing/2014/main" val="3075255145"/>
                    </a:ext>
                  </a:extLst>
                </a:gridCol>
                <a:gridCol w="1688219">
                  <a:extLst>
                    <a:ext uri="{9D8B030D-6E8A-4147-A177-3AD203B41FA5}">
                      <a16:colId xmlns:a16="http://schemas.microsoft.com/office/drawing/2014/main" val="3824303913"/>
                    </a:ext>
                  </a:extLst>
                </a:gridCol>
                <a:gridCol w="1391399">
                  <a:extLst>
                    <a:ext uri="{9D8B030D-6E8A-4147-A177-3AD203B41FA5}">
                      <a16:colId xmlns:a16="http://schemas.microsoft.com/office/drawing/2014/main" val="2911063010"/>
                    </a:ext>
                  </a:extLst>
                </a:gridCol>
                <a:gridCol w="1592963">
                  <a:extLst>
                    <a:ext uri="{9D8B030D-6E8A-4147-A177-3AD203B41FA5}">
                      <a16:colId xmlns:a16="http://schemas.microsoft.com/office/drawing/2014/main" val="1621607445"/>
                    </a:ext>
                  </a:extLst>
                </a:gridCol>
              </a:tblGrid>
              <a:tr h="798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 олимпиада «Русская матрешка» в номинации «Про маму» - март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85286"/>
                  </a:ext>
                </a:extLst>
              </a:tr>
              <a:tr h="798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Портал Учи.ру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Марафон «Эра роботов»- 13 уч.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 класса по школе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040961"/>
                  </a:ext>
                </a:extLst>
              </a:tr>
              <a:tr h="798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Портал Учи.ру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«Новогодняя сказка» 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место- 1 уч.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место-4 уч.по школе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269410"/>
                  </a:ext>
                </a:extLst>
              </a:tr>
              <a:tr h="798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«Зимнее приключение» -17 уч.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класса по школе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786734"/>
                  </a:ext>
                </a:extLst>
              </a:tr>
              <a:tr h="1064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Зимняя олимпиада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Заврики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по математике 2020 для 1</a:t>
                      </a:r>
                      <a:r>
                        <a:rPr lang="ru-RU" sz="1100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100" dirty="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класса – 3 уч.,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окружающему миру -5 уч.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Победители- 2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65808"/>
                  </a:ext>
                </a:extLst>
              </a:tr>
              <a:tr h="1064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«Подвиги викингов» - 14 уч.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 класса по школе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666857"/>
                  </a:ext>
                </a:extLst>
              </a:tr>
              <a:tr h="798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Весенняя олимпиада «Заврики» по русскому языку 2020 г. для 1</a:t>
                      </a:r>
                      <a:r>
                        <a:rPr lang="ru-RU" sz="110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100">
                          <a:effectLst/>
                          <a:latin typeface="Tahom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﻿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 класса-5 уч.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Вялых Л.А.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92" marR="61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367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35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CE5AF65-148D-4F1F-A3E7-708506F456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391080"/>
              </p:ext>
            </p:extLst>
          </p:nvPr>
        </p:nvGraphicFramePr>
        <p:xfrm>
          <a:off x="1259632" y="404664"/>
          <a:ext cx="7560840" cy="6294816"/>
        </p:xfrm>
        <a:graphic>
          <a:graphicData uri="http://schemas.openxmlformats.org/drawingml/2006/table">
            <a:tbl>
              <a:tblPr firstRow="1" firstCol="1" bandRow="1"/>
              <a:tblGrid>
                <a:gridCol w="537973">
                  <a:extLst>
                    <a:ext uri="{9D8B030D-6E8A-4147-A177-3AD203B41FA5}">
                      <a16:colId xmlns:a16="http://schemas.microsoft.com/office/drawing/2014/main" val="2433999691"/>
                    </a:ext>
                  </a:extLst>
                </a:gridCol>
                <a:gridCol w="2682750">
                  <a:extLst>
                    <a:ext uri="{9D8B030D-6E8A-4147-A177-3AD203B41FA5}">
                      <a16:colId xmlns:a16="http://schemas.microsoft.com/office/drawing/2014/main" val="3070542077"/>
                    </a:ext>
                  </a:extLst>
                </a:gridCol>
                <a:gridCol w="1568098">
                  <a:extLst>
                    <a:ext uri="{9D8B030D-6E8A-4147-A177-3AD203B41FA5}">
                      <a16:colId xmlns:a16="http://schemas.microsoft.com/office/drawing/2014/main" val="2690966480"/>
                    </a:ext>
                  </a:extLst>
                </a:gridCol>
                <a:gridCol w="1292398">
                  <a:extLst>
                    <a:ext uri="{9D8B030D-6E8A-4147-A177-3AD203B41FA5}">
                      <a16:colId xmlns:a16="http://schemas.microsoft.com/office/drawing/2014/main" val="3108428733"/>
                    </a:ext>
                  </a:extLst>
                </a:gridCol>
                <a:gridCol w="1479621">
                  <a:extLst>
                    <a:ext uri="{9D8B030D-6E8A-4147-A177-3AD203B41FA5}">
                      <a16:colId xmlns:a16="http://schemas.microsoft.com/office/drawing/2014/main" val="262506523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областной конкурс исследовательских работ «Многонациональное Оренбуржье » 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Областной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Финалист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86257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4089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исследовательских работ и творческих проектов младших школьников «Дебют»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53581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Интеллектуальный марафон «Турнир знатоков русского языка – 2020» 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 -2 человека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48179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 этап конкурса «Первые шаги в науку» 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264229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 в номинации «Война в истории моей семьи» инновации»)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работы (Издание «Педагогические инновации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997230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сочинений, посвященный 75 –летию Победы в Великой Отечественной войне «Спасибо тебе, солдат!»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работ учеников 4 в класса (Академии развития творчества «АРТ-талант»)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26971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чтецов, 75 –летию Победы в Великой Отечественной войне.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(Международный образовательный портал «Солнечный свет»)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040273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стихов, посвященных учителю  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Городской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Победители- 2 ученика. Стихотворения включены в сборник стихов.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Кожевникова О.А.</a:t>
                      </a:r>
                    </a:p>
                  </a:txBody>
                  <a:tcPr marL="32998" marR="329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436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009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D3548FB-3566-4637-A6BF-9B4693B86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836712"/>
            <a:ext cx="7437512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с одарёнными детьми: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выявления, поддержки и развития одаренных детей, их самореализации, профессионального самоопределения в соответствии со способностями, а также создание условий для оптимального развития детей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BFBE33-4EB5-4412-8C78-D1B7397E6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720" y="4725144"/>
            <a:ext cx="1319777" cy="173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583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6294573-DCD9-45AA-B1F1-783F35E00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529551"/>
              </p:ext>
            </p:extLst>
          </p:nvPr>
        </p:nvGraphicFramePr>
        <p:xfrm>
          <a:off x="1331640" y="476672"/>
          <a:ext cx="7488833" cy="6156423"/>
        </p:xfrm>
        <a:graphic>
          <a:graphicData uri="http://schemas.openxmlformats.org/drawingml/2006/table">
            <a:tbl>
              <a:tblPr firstRow="1" firstCol="1" bandRow="1"/>
              <a:tblGrid>
                <a:gridCol w="532850">
                  <a:extLst>
                    <a:ext uri="{9D8B030D-6E8A-4147-A177-3AD203B41FA5}">
                      <a16:colId xmlns:a16="http://schemas.microsoft.com/office/drawing/2014/main" val="4147279982"/>
                    </a:ext>
                  </a:extLst>
                </a:gridCol>
                <a:gridCol w="2657201">
                  <a:extLst>
                    <a:ext uri="{9D8B030D-6E8A-4147-A177-3AD203B41FA5}">
                      <a16:colId xmlns:a16="http://schemas.microsoft.com/office/drawing/2014/main" val="2497424918"/>
                    </a:ext>
                  </a:extLst>
                </a:gridCol>
                <a:gridCol w="1553163">
                  <a:extLst>
                    <a:ext uri="{9D8B030D-6E8A-4147-A177-3AD203B41FA5}">
                      <a16:colId xmlns:a16="http://schemas.microsoft.com/office/drawing/2014/main" val="883711955"/>
                    </a:ext>
                  </a:extLst>
                </a:gridCol>
                <a:gridCol w="1280089">
                  <a:extLst>
                    <a:ext uri="{9D8B030D-6E8A-4147-A177-3AD203B41FA5}">
                      <a16:colId xmlns:a16="http://schemas.microsoft.com/office/drawing/2014/main" val="390735703"/>
                    </a:ext>
                  </a:extLst>
                </a:gridCol>
                <a:gridCol w="1465530">
                  <a:extLst>
                    <a:ext uri="{9D8B030D-6E8A-4147-A177-3AD203B41FA5}">
                      <a16:colId xmlns:a16="http://schemas.microsoft.com/office/drawing/2014/main" val="3227569092"/>
                    </a:ext>
                  </a:extLst>
                </a:gridCol>
              </a:tblGrid>
              <a:tr h="1376592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(17 чел.) 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Дипломы победителей – 1 место- 1 чел.,2 место- 1 чел., 3 место -1 чел.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42464"/>
                  </a:ext>
                </a:extLst>
              </a:tr>
              <a:tr h="1376592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«Весеннее пробуждение»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(19 чел.) 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Дипломы победителей – 1 место 2 чел.,2 место-3 чел., 3 место-5 чел.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128955"/>
                  </a:ext>
                </a:extLst>
              </a:tr>
              <a:tr h="91772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Всероссийская онлайн-олимпиада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«Русская матрешка» (12 чел.)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место- 7 чел., 2 место-2 чел., 3 место- 3 чел.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621296"/>
                  </a:ext>
                </a:extLst>
              </a:tr>
              <a:tr h="688296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Всероссийская олимпиада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«Мой успех»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чел.) 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победителя -1 чел.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7708897"/>
                  </a:ext>
                </a:extLst>
              </a:tr>
              <a:tr h="917728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«Русский медвежонок»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(8 чел).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победителя- 3 чел. (2-3 места)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836258"/>
                  </a:ext>
                </a:extLst>
              </a:tr>
              <a:tr h="312873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«Береги тех, кто жив. Помни о тех, кого нет». 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99394"/>
                  </a:ext>
                </a:extLst>
              </a:tr>
              <a:tr h="458863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Конкурс «Эхо войны».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Региональный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Результаты 22.06.2020.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Колядина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Н.Н.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193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031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2E27E5-94DB-49A8-85E9-4BA8BA91F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52913"/>
              </p:ext>
            </p:extLst>
          </p:nvPr>
        </p:nvGraphicFramePr>
        <p:xfrm>
          <a:off x="1403649" y="476672"/>
          <a:ext cx="7344814" cy="6048673"/>
        </p:xfrm>
        <a:graphic>
          <a:graphicData uri="http://schemas.openxmlformats.org/drawingml/2006/table">
            <a:tbl>
              <a:tblPr firstRow="1" firstCol="1" bandRow="1"/>
              <a:tblGrid>
                <a:gridCol w="522602">
                  <a:extLst>
                    <a:ext uri="{9D8B030D-6E8A-4147-A177-3AD203B41FA5}">
                      <a16:colId xmlns:a16="http://schemas.microsoft.com/office/drawing/2014/main" val="4043783321"/>
                    </a:ext>
                  </a:extLst>
                </a:gridCol>
                <a:gridCol w="2606101">
                  <a:extLst>
                    <a:ext uri="{9D8B030D-6E8A-4147-A177-3AD203B41FA5}">
                      <a16:colId xmlns:a16="http://schemas.microsoft.com/office/drawing/2014/main" val="986264134"/>
                    </a:ext>
                  </a:extLst>
                </a:gridCol>
                <a:gridCol w="1523295">
                  <a:extLst>
                    <a:ext uri="{9D8B030D-6E8A-4147-A177-3AD203B41FA5}">
                      <a16:colId xmlns:a16="http://schemas.microsoft.com/office/drawing/2014/main" val="2448218080"/>
                    </a:ext>
                  </a:extLst>
                </a:gridCol>
                <a:gridCol w="1255471">
                  <a:extLst>
                    <a:ext uri="{9D8B030D-6E8A-4147-A177-3AD203B41FA5}">
                      <a16:colId xmlns:a16="http://schemas.microsoft.com/office/drawing/2014/main" val="2788465603"/>
                    </a:ext>
                  </a:extLst>
                </a:gridCol>
                <a:gridCol w="1437345">
                  <a:extLst>
                    <a:ext uri="{9D8B030D-6E8A-4147-A177-3AD203B41FA5}">
                      <a16:colId xmlns:a16="http://schemas.microsoft.com/office/drawing/2014/main" val="2051211400"/>
                    </a:ext>
                  </a:extLst>
                </a:gridCol>
              </a:tblGrid>
              <a:tr h="483894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Онлайн-олимпиада: «Золотая кисть»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365357"/>
                  </a:ext>
                </a:extLst>
              </a:tr>
              <a:tr h="967788">
                <a:tc>
                  <a:txBody>
                    <a:bodyPr/>
                    <a:lstStyle/>
                    <a:p>
                      <a:pPr marL="40894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исследовательских работ и творческих проектов младших школьников «Дебют»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городской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686827"/>
                  </a:ext>
                </a:extLst>
              </a:tr>
              <a:tr h="483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Олимпиада «Наша Родина – Россия»;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4340834"/>
                  </a:ext>
                </a:extLst>
              </a:tr>
              <a:tr h="48389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Конкурс «Декоративно-прикладное искусство»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842397"/>
                  </a:ext>
                </a:extLst>
              </a:tr>
              <a:tr h="48389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Онлайн-олимпиада: «Пишите грамотно»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539888"/>
                  </a:ext>
                </a:extLst>
              </a:tr>
              <a:tr h="48389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Олимпиада по русскому языку «ГРАМОТЕЙ»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682585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 военной песни, посвященного 75-летию Победы в Великой Отечественной войне «АТЫ-БАТЫ, ШЛИ СОЛДАТЫ»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272536"/>
                  </a:ext>
                </a:extLst>
              </a:tr>
              <a:tr h="1451681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презентаций, посвященный 75-летию Победы в Великой Отечественной войне «О ПОДВИГЕ, О ДОБЛЕСТИ, О СЛАВЕ!»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,3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57" marR="56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88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01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F4C3DA-D958-4E94-8A80-511C871E9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788531"/>
              </p:ext>
            </p:extLst>
          </p:nvPr>
        </p:nvGraphicFramePr>
        <p:xfrm>
          <a:off x="1259632" y="332656"/>
          <a:ext cx="7560840" cy="6192687"/>
        </p:xfrm>
        <a:graphic>
          <a:graphicData uri="http://schemas.openxmlformats.org/drawingml/2006/table">
            <a:tbl>
              <a:tblPr firstRow="1" firstCol="1" bandRow="1"/>
              <a:tblGrid>
                <a:gridCol w="2888259">
                  <a:extLst>
                    <a:ext uri="{9D8B030D-6E8A-4147-A177-3AD203B41FA5}">
                      <a16:colId xmlns:a16="http://schemas.microsoft.com/office/drawing/2014/main" val="4151581685"/>
                    </a:ext>
                  </a:extLst>
                </a:gridCol>
                <a:gridCol w="1688218">
                  <a:extLst>
                    <a:ext uri="{9D8B030D-6E8A-4147-A177-3AD203B41FA5}">
                      <a16:colId xmlns:a16="http://schemas.microsoft.com/office/drawing/2014/main" val="3163544512"/>
                    </a:ext>
                  </a:extLst>
                </a:gridCol>
                <a:gridCol w="1391398">
                  <a:extLst>
                    <a:ext uri="{9D8B030D-6E8A-4147-A177-3AD203B41FA5}">
                      <a16:colId xmlns:a16="http://schemas.microsoft.com/office/drawing/2014/main" val="2831808186"/>
                    </a:ext>
                  </a:extLst>
                </a:gridCol>
                <a:gridCol w="1592965">
                  <a:extLst>
                    <a:ext uri="{9D8B030D-6E8A-4147-A177-3AD203B41FA5}">
                      <a16:colId xmlns:a16="http://schemas.microsoft.com/office/drawing/2014/main" val="1040834245"/>
                    </a:ext>
                  </a:extLst>
                </a:gridCol>
              </a:tblGrid>
              <a:tr h="458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«Я помню. Я горжусь»; Исследовательская работа.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место- 2 уч.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408783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Онлайн-олимпиада «Русская матрешка»; Онлайн-олимпиада «День Памяти»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992407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«Мой успех»	Моя семья в Великой Отечественной войне.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место-3 уч.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6186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«Мой успех»	Номинация: Будто был я вчера на войне… (конкурс чтецов)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491303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"Поэтический конкурс "Мы дети Великой Победы"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место – 2 уч-ся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366604"/>
                  </a:ext>
                </a:extLst>
              </a:tr>
              <a:tr h="917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Онлайн-олимпиада «Русская матрешка»	 Онлайн-олимпиада «По дороге Памяти…»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903586"/>
                  </a:ext>
                </a:extLst>
              </a:tr>
              <a:tr h="1146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детско-юношеского творчества, посвященного 75-летию Великой Победы «МОЯ СЕМЬЯ В ГОДЫ ВОЙНЫ»; Сочинение.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719400"/>
                  </a:ext>
                </a:extLst>
              </a:tr>
              <a:tr h="917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 талантов. Олимпиада по истории «И помнит мир спасенный»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место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014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928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E867E9A-AC3C-431B-B487-239E4C893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677891"/>
              </p:ext>
            </p:extLst>
          </p:nvPr>
        </p:nvGraphicFramePr>
        <p:xfrm>
          <a:off x="1331640" y="404664"/>
          <a:ext cx="7344816" cy="5832648"/>
        </p:xfrm>
        <a:graphic>
          <a:graphicData uri="http://schemas.openxmlformats.org/drawingml/2006/table">
            <a:tbl>
              <a:tblPr firstRow="1" firstCol="1" bandRow="1"/>
              <a:tblGrid>
                <a:gridCol w="2805736">
                  <a:extLst>
                    <a:ext uri="{9D8B030D-6E8A-4147-A177-3AD203B41FA5}">
                      <a16:colId xmlns:a16="http://schemas.microsoft.com/office/drawing/2014/main" val="601494570"/>
                    </a:ext>
                  </a:extLst>
                </a:gridCol>
                <a:gridCol w="1639984">
                  <a:extLst>
                    <a:ext uri="{9D8B030D-6E8A-4147-A177-3AD203B41FA5}">
                      <a16:colId xmlns:a16="http://schemas.microsoft.com/office/drawing/2014/main" val="1482632663"/>
                    </a:ext>
                  </a:extLst>
                </a:gridCol>
                <a:gridCol w="1351644">
                  <a:extLst>
                    <a:ext uri="{9D8B030D-6E8A-4147-A177-3AD203B41FA5}">
                      <a16:colId xmlns:a16="http://schemas.microsoft.com/office/drawing/2014/main" val="1512611666"/>
                    </a:ext>
                  </a:extLst>
                </a:gridCol>
                <a:gridCol w="1547452">
                  <a:extLst>
                    <a:ext uri="{9D8B030D-6E8A-4147-A177-3AD203B41FA5}">
                      <a16:colId xmlns:a16="http://schemas.microsoft.com/office/drawing/2014/main" val="750379942"/>
                    </a:ext>
                  </a:extLst>
                </a:gridCol>
              </a:tblGrid>
              <a:tr h="1116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чтецов, посвященный 75-летию Победы в Великой Отечественной войне «ПОМНИТ СЕРДЦЕ, НЕ ЗАБУДЕТ НИКОГДА»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74441"/>
                  </a:ext>
                </a:extLst>
              </a:tr>
              <a:tr h="1285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детско-юношеского творчества, посвященный 75-летию Великой Победы «МОЯ СЕМЬЯ В ГОДЫ ВОЙНЫ»; Номинация «Исследовательский проект»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396082"/>
                  </a:ext>
                </a:extLst>
              </a:tr>
              <a:tr h="1143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в номинации Война в истории моей семьи. Исследовательская работа.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483580"/>
                  </a:ext>
                </a:extLst>
              </a:tr>
              <a:tr h="7623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Онлайн-олимпиада: "Что мы знаем о войне? "	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573385"/>
                  </a:ext>
                </a:extLst>
              </a:tr>
              <a:tr h="1143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Номинация «Патриотизм» Презентация о Великой Отечественной войне.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099854"/>
                  </a:ext>
                </a:extLst>
              </a:tr>
              <a:tr h="381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рисунка "1941-1945".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Ладыгина С.Г.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973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91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58037CF-2815-4338-933E-C1BCE7AA6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165458"/>
              </p:ext>
            </p:extLst>
          </p:nvPr>
        </p:nvGraphicFramePr>
        <p:xfrm>
          <a:off x="1259632" y="332656"/>
          <a:ext cx="7560839" cy="6531462"/>
        </p:xfrm>
        <a:graphic>
          <a:graphicData uri="http://schemas.openxmlformats.org/drawingml/2006/table">
            <a:tbl>
              <a:tblPr firstRow="1" firstCol="1" bandRow="1"/>
              <a:tblGrid>
                <a:gridCol w="537972">
                  <a:extLst>
                    <a:ext uri="{9D8B030D-6E8A-4147-A177-3AD203B41FA5}">
                      <a16:colId xmlns:a16="http://schemas.microsoft.com/office/drawing/2014/main" val="2148339682"/>
                    </a:ext>
                  </a:extLst>
                </a:gridCol>
                <a:gridCol w="2682751">
                  <a:extLst>
                    <a:ext uri="{9D8B030D-6E8A-4147-A177-3AD203B41FA5}">
                      <a16:colId xmlns:a16="http://schemas.microsoft.com/office/drawing/2014/main" val="1449457952"/>
                    </a:ext>
                  </a:extLst>
                </a:gridCol>
                <a:gridCol w="1568098">
                  <a:extLst>
                    <a:ext uri="{9D8B030D-6E8A-4147-A177-3AD203B41FA5}">
                      <a16:colId xmlns:a16="http://schemas.microsoft.com/office/drawing/2014/main" val="1279993746"/>
                    </a:ext>
                  </a:extLst>
                </a:gridCol>
                <a:gridCol w="1292396">
                  <a:extLst>
                    <a:ext uri="{9D8B030D-6E8A-4147-A177-3AD203B41FA5}">
                      <a16:colId xmlns:a16="http://schemas.microsoft.com/office/drawing/2014/main" val="3383015154"/>
                    </a:ext>
                  </a:extLst>
                </a:gridCol>
                <a:gridCol w="1479622">
                  <a:extLst>
                    <a:ext uri="{9D8B030D-6E8A-4147-A177-3AD203B41FA5}">
                      <a16:colId xmlns:a16="http://schemas.microsoft.com/office/drawing/2014/main" val="2141616536"/>
                    </a:ext>
                  </a:extLst>
                </a:gridCol>
              </a:tblGrid>
              <a:tr h="1624182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 Международный конкурс научно-исследовательских и творческих работ учащихся «Старт в науку» (секция «Основы безопасной жизнедеятельности») г. Сочи (очное участие)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99075"/>
                  </a:ext>
                </a:extLst>
              </a:tr>
              <a:tr h="139215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 Международный конкурс научно-исследовательских и творческих работ учащихся «Старт в науку» (секция «Окружающий мир») (заочное участие)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816128"/>
                  </a:ext>
                </a:extLst>
              </a:tr>
              <a:tr h="1392155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VIII Международный конкурс научно-исследовательских и творческих работ учащихся «Старт в науку» (секция «Краеведение») (заочное участие)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486039"/>
                  </a:ext>
                </a:extLst>
              </a:tr>
              <a:tr h="6960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международная конференция  учащихся «Научно-творческий форум»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199730"/>
                  </a:ext>
                </a:extLst>
              </a:tr>
              <a:tr h="1160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VIII международный конкурс научно-исследовательских и творческих работ учащихся «Старт в науку» (секция Технология») (очное участие)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О.Н.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938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524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45193F1-A843-4E74-B7CA-60E8EFAF03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39705"/>
              </p:ext>
            </p:extLst>
          </p:nvPr>
        </p:nvGraphicFramePr>
        <p:xfrm>
          <a:off x="1331640" y="260649"/>
          <a:ext cx="7488832" cy="6269160"/>
        </p:xfrm>
        <a:graphic>
          <a:graphicData uri="http://schemas.openxmlformats.org/drawingml/2006/table">
            <a:tbl>
              <a:tblPr firstRow="1" firstCol="1" bandRow="1"/>
              <a:tblGrid>
                <a:gridCol w="2860752">
                  <a:extLst>
                    <a:ext uri="{9D8B030D-6E8A-4147-A177-3AD203B41FA5}">
                      <a16:colId xmlns:a16="http://schemas.microsoft.com/office/drawing/2014/main" val="2761323624"/>
                    </a:ext>
                  </a:extLst>
                </a:gridCol>
                <a:gridCol w="1672140">
                  <a:extLst>
                    <a:ext uri="{9D8B030D-6E8A-4147-A177-3AD203B41FA5}">
                      <a16:colId xmlns:a16="http://schemas.microsoft.com/office/drawing/2014/main" val="2209998215"/>
                    </a:ext>
                  </a:extLst>
                </a:gridCol>
                <a:gridCol w="1378148">
                  <a:extLst>
                    <a:ext uri="{9D8B030D-6E8A-4147-A177-3AD203B41FA5}">
                      <a16:colId xmlns:a16="http://schemas.microsoft.com/office/drawing/2014/main" val="694543125"/>
                    </a:ext>
                  </a:extLst>
                </a:gridCol>
                <a:gridCol w="1577792">
                  <a:extLst>
                    <a:ext uri="{9D8B030D-6E8A-4147-A177-3AD203B41FA5}">
                      <a16:colId xmlns:a16="http://schemas.microsoft.com/office/drawing/2014/main" val="2898963458"/>
                    </a:ext>
                  </a:extLst>
                </a:gridCol>
              </a:tblGrid>
              <a:tr h="1252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 детского и юношеского творчества "Открытка ветерану", посвященный 75-летию Победы в Великой Отечественной Войне.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место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403881"/>
                  </a:ext>
                </a:extLst>
              </a:tr>
              <a:tr h="835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информационный портал «Лидер» - работа «Письмо Солдату» 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место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71918"/>
                  </a:ext>
                </a:extLst>
              </a:tr>
              <a:tr h="835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«В сердце ты у каждого, Победа» 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чел – 1место;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чел – 3 место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238198"/>
                  </a:ext>
                </a:extLst>
              </a:tr>
              <a:tr h="835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чтецов «Помнит сердце, не забудет никогда» - Академия развития творчества «Арт-талант» 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512655"/>
                  </a:ext>
                </a:extLst>
              </a:tr>
              <a:tr h="10441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IX Международный конкурс научно-исследовательских и творческих работ учащихся «Старт в науку» (секция «Литература») 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 май-июнь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398497"/>
                  </a:ext>
                </a:extLst>
              </a:tr>
              <a:tr h="835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Весенняя олимпиада «Заврики» по русскому языку 2020 г. для 2-го класса на платформе «Учи.Ру» 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 Победителя (1 ученик)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077697"/>
                  </a:ext>
                </a:extLst>
              </a:tr>
              <a:tr h="626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Марафон «Соня в стране Знаний» на платформе Учи.Ру.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место (21 ученик), май 2020 г.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Гамова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О.Н.</a:t>
                      </a:r>
                    </a:p>
                  </a:txBody>
                  <a:tcPr marL="47297" marR="47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10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557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985260" y="980728"/>
            <a:ext cx="8143932" cy="5304785"/>
            <a:chOff x="1353979" y="663349"/>
            <a:chExt cx="7165477" cy="571475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3979" y="663349"/>
              <a:ext cx="7165477" cy="20888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Организация работы с одаренными и мотивированными учащимися в начальном звене МОАУ «СОШ № 31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609092" y="5085013"/>
              <a:ext cx="5486336" cy="1293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МОАУ «СОШ № 31» г. Оренбурга</a:t>
              </a:r>
            </a:p>
            <a:p>
              <a:pPr algn="ctr">
                <a:defRPr/>
              </a:pPr>
              <a:r>
                <a:rPr lang="ru-RU" sz="24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Руководитель ШМО учителей начальных классов</a:t>
              </a:r>
            </a:p>
            <a:p>
              <a:pPr algn="ctr">
                <a:defRPr/>
              </a:pPr>
              <a:r>
                <a:rPr lang="ru-RU" sz="2400" b="1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Ладыгина С.Г.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7515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332656"/>
            <a:ext cx="7355160" cy="58326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задачи: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Выявление одарённых детей и создание системы работы с детьми.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Отбор средств обучения, способствующих развитию самостоятельности мышления, инициативности и научно-исследовательских навыков, творчества в урочной и внеурочной деятельности.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Давать современное образование, используя на уроке дифференциации на основе индивидуальных особенностей детей.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Развитие у одарённых детей качественно высокого уровня представлений о картине мира, основанных на общечеловеческих ценностях.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Научное, методическое и информационное сопровождение процесса развитие одаренных детей.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Организация разнообразной внеурочной деятельности.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Социальная и психологическая поддержка одаренных детей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067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505475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Ожидаемые конечные результаты: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мотивации школьников к учению и уровня обученности за счет учета индивидуальных образовательных запросов учащихся, а также их психологических и социальных характеристик;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обладать творческим воображением, креативным подходом к решению нестандартных задач;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участвовать в олимпиадном движении и конкурсах различного уровня, (районных, городских, областных, всероссийских, международных) способствующих позиционированию ОУ.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418EC0-6733-49F7-87F0-519CE5FAE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211" y="5301208"/>
            <a:ext cx="1414589" cy="122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5976664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Одарённость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системное, саморазвивающееся в течение жизни качество психики, определяющее возможность достижения человеком более высоких, незаурядных результатов в одном или нескольких видах деятельности по сравнению с другими людьми.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Одарённый ребёнок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ребёнок, который выделяется очевидными, иногда выдающимися достижениями в том или ином виде деятельности.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Мотивация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совокупность внутренних и внешних движущих сил, побуждающих человека действовать специфическим, целенаправленным образом; процесс побуждения себя и других к деятельности для достижения целей организации или личных целей.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038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8"/>
            <a:ext cx="7571184" cy="4464496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одаренности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Интеллектуальная одаренность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дети умеют точно и глубоко анализировать содержания обучения, стремятся осмыслить его философски.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Академическая одаренность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дети обладают высоким интеллектом, но на первый план выходят отличительные способности к обучению.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Творческая одаренность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характеризуется высоким творческим потенциалом.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A5AD3D-230C-48AB-A43F-3D179846E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158394"/>
            <a:ext cx="1964804" cy="11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20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9"/>
            <a:ext cx="7571184" cy="3888431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готовности педагогов к работе с одаренными детьми: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Высокая коммуникативная культура, наличие творческих способностей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Стремление к самообразованию и самосовершенствованию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Профессиональная компетентность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Умение найти подход к нестандартным детям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Доброжелательность, чуткость, педагогический такт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Знание возрастной психологии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2368DA-4F04-4179-A783-7032DB6B1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81306" y="3162086"/>
            <a:ext cx="205845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59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99EB433-6941-437B-A1E6-585948F91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620689"/>
            <a:ext cx="7571184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Работа с педагогическими кадрами: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создана система консультирования и тренингов, которая проводится психологом школы;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система семинаров для учителей «Педагогика для одаренных детей». Цель семинаров: обеспечить психологическую подготовку учителей к учебной и воспитательной работе с одаренными детьми: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проводятся заседания ШМО, посвященные данной проблеме;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были проведены педагогические советы по темам «Как работать с детьми, мотивированными на обучение?», «Творческая личность: как ее формировать?»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0AA040-08D4-4AC9-863A-8A4B9BD88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93096"/>
            <a:ext cx="3012001" cy="212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738D853-AFC9-458D-A4B6-2F4C8A4DC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4669" y="2847150"/>
            <a:ext cx="4103640" cy="3077730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C4E154-1BAF-4641-98AE-AA6F9DEBAE7C}"/>
              </a:ext>
            </a:extLst>
          </p:cNvPr>
          <p:cNvSpPr/>
          <p:nvPr/>
        </p:nvSpPr>
        <p:spPr>
          <a:xfrm>
            <a:off x="4572000" y="692696"/>
            <a:ext cx="41764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ФИО учителя	стр.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2017/18	Синявская И.А.	2-30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2018/19	Вялых Л.А.	31-45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2018/19	Вялых Л.А.	46-47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2018/19	Кожевникова О.А.	68-83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2018/19	Ладыгина С.Г.	84-99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2019/20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Гамова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О.Н.	100-110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2019/20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Гамова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О.Н.	111-127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2019/20	Кожевникова О.А.	128-144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2019/20	Ладыгина С.Г.	145-161</a:t>
            </a:r>
          </a:p>
        </p:txBody>
      </p:sp>
    </p:spTree>
    <p:extLst>
      <p:ext uri="{BB962C8B-B14F-4D97-AF65-F5344CB8AC3E}">
        <p14:creationId xmlns:p14="http://schemas.microsoft.com/office/powerpoint/2010/main" val="737471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о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080"/>
      </a:accent1>
      <a:accent2>
        <a:srgbClr val="990000"/>
      </a:accent2>
      <a:accent3>
        <a:srgbClr val="FFFF00"/>
      </a:accent3>
      <a:accent4>
        <a:srgbClr val="006600"/>
      </a:accent4>
      <a:accent5>
        <a:srgbClr val="0000FF"/>
      </a:accent5>
      <a:accent6>
        <a:srgbClr val="FF0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2613</Words>
  <Application>Microsoft Office PowerPoint</Application>
  <PresentationFormat>Экран (4:3)</PresentationFormat>
  <Paragraphs>502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Monotype Corsiva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16</cp:revision>
  <dcterms:created xsi:type="dcterms:W3CDTF">2014-11-22T17:16:34Z</dcterms:created>
  <dcterms:modified xsi:type="dcterms:W3CDTF">2021-01-05T05:46:40Z</dcterms:modified>
</cp:coreProperties>
</file>