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1"/>
  </p:handoutMasterIdLst>
  <p:sldIdLst>
    <p:sldId id="256" r:id="rId2"/>
    <p:sldId id="257" r:id="rId3"/>
    <p:sldId id="258" r:id="rId4"/>
    <p:sldId id="264" r:id="rId5"/>
    <p:sldId id="260" r:id="rId6"/>
    <p:sldId id="259" r:id="rId7"/>
    <p:sldId id="261" r:id="rId8"/>
    <p:sldId id="265" r:id="rId9"/>
    <p:sldId id="266" r:id="rId10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39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399FFE-19BF-4AB1-BB62-A6BA3B91F235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AF04C8-13E9-42EB-821F-C972C2B9DE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63025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3A0FD-6641-45C9-9AC7-2A7660C87BF7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B62BC-33BF-47D1-BD41-E7BE67C2D4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9565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3A0FD-6641-45C9-9AC7-2A7660C87BF7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B62BC-33BF-47D1-BD41-E7BE67C2D4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7707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3A0FD-6641-45C9-9AC7-2A7660C87BF7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B62BC-33BF-47D1-BD41-E7BE67C2D4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847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3A0FD-6641-45C9-9AC7-2A7660C87BF7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B62BC-33BF-47D1-BD41-E7BE67C2D4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664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3A0FD-6641-45C9-9AC7-2A7660C87BF7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B62BC-33BF-47D1-BD41-E7BE67C2D4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256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3A0FD-6641-45C9-9AC7-2A7660C87BF7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B62BC-33BF-47D1-BD41-E7BE67C2D4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4597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3A0FD-6641-45C9-9AC7-2A7660C87BF7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B62BC-33BF-47D1-BD41-E7BE67C2D4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1761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3A0FD-6641-45C9-9AC7-2A7660C87BF7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B62BC-33BF-47D1-BD41-E7BE67C2D4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5550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3A0FD-6641-45C9-9AC7-2A7660C87BF7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B62BC-33BF-47D1-BD41-E7BE67C2D4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338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3A0FD-6641-45C9-9AC7-2A7660C87BF7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B62BC-33BF-47D1-BD41-E7BE67C2D4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6700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3A0FD-6641-45C9-9AC7-2A7660C87BF7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B62BC-33BF-47D1-BD41-E7BE67C2D4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289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43A0FD-6641-45C9-9AC7-2A7660C87BF7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0B62BC-33BF-47D1-BD41-E7BE67C2D4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6092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313184" y="119675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glow rad="63500">
                    <a:srgbClr val="FFC000">
                      <a:alpha val="40000"/>
                    </a:srgbClr>
                  </a:glow>
                </a:effectLst>
              </a:rPr>
              <a:t>АРХАНГЕЛЬСКИЙ </a:t>
            </a:r>
          </a:p>
          <a:p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glow rad="63500">
                    <a:srgbClr val="FFC000">
                      <a:alpha val="40000"/>
                    </a:srgbClr>
                  </a:glow>
                </a:effectLst>
              </a:rPr>
              <a:t>ПРЯНИК</a:t>
            </a:r>
            <a:endParaRPr lang="ru-RU" sz="7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glow rad="63500">
                  <a:srgbClr val="FFC000">
                    <a:alpha val="40000"/>
                  </a:srgbClr>
                </a:glow>
              </a:effectLst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429000"/>
            <a:ext cx="4176464" cy="31035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1674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glow rad="63500">
                    <a:srgbClr val="FFC000">
                      <a:alpha val="40000"/>
                    </a:srgbClr>
                  </a:glow>
                </a:effectLst>
              </a:rPr>
              <a:t>Архангельский пряник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glow rad="63500">
                  <a:srgbClr val="FFC000">
                    <a:alpha val="40000"/>
                  </a:srgbClr>
                </a:glo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744216"/>
            <a:ext cx="8784976" cy="2476872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2200" dirty="0" smtClean="0"/>
              <a:t>							</a:t>
            </a:r>
            <a:r>
              <a:rPr lang="ru-RU" sz="2900" i="1" dirty="0" smtClean="0">
                <a:solidFill>
                  <a:srgbClr val="793905"/>
                </a:solidFill>
                <a:latin typeface="Garamond" pitchFamily="18" charset="0"/>
              </a:rPr>
              <a:t>Пряники-пряники</a:t>
            </a:r>
            <a:r>
              <a:rPr lang="ru-RU" sz="2900" i="1" dirty="0">
                <a:solidFill>
                  <a:srgbClr val="793905"/>
                </a:solidFill>
                <a:latin typeface="Garamond" pitchFamily="18" charset="0"/>
              </a:rPr>
              <a:t>!</a:t>
            </a:r>
            <a:br>
              <a:rPr lang="ru-RU" sz="2900" i="1" dirty="0">
                <a:solidFill>
                  <a:srgbClr val="793905"/>
                </a:solidFill>
                <a:latin typeface="Garamond" pitchFamily="18" charset="0"/>
              </a:rPr>
            </a:br>
            <a:r>
              <a:rPr lang="ru-RU" sz="2900" i="1" dirty="0" smtClean="0">
                <a:solidFill>
                  <a:srgbClr val="793905"/>
                </a:solidFill>
                <a:latin typeface="Garamond" pitchFamily="18" charset="0"/>
              </a:rPr>
              <a:t> 							Что </a:t>
            </a:r>
            <a:r>
              <a:rPr lang="ru-RU" sz="2900" i="1" dirty="0">
                <a:solidFill>
                  <a:srgbClr val="793905"/>
                </a:solidFill>
                <a:latin typeface="Garamond" pitchFamily="18" charset="0"/>
              </a:rPr>
              <a:t>за чудо </a:t>
            </a:r>
            <a:r>
              <a:rPr lang="ru-RU" sz="2900" i="1" dirty="0" smtClean="0">
                <a:solidFill>
                  <a:srgbClr val="793905"/>
                </a:solidFill>
                <a:latin typeface="Garamond" pitchFamily="18" charset="0"/>
              </a:rPr>
              <a:t>– пряники</a:t>
            </a:r>
            <a:r>
              <a:rPr lang="ru-RU" sz="2900" i="1" dirty="0">
                <a:solidFill>
                  <a:srgbClr val="793905"/>
                </a:solidFill>
                <a:latin typeface="Garamond" pitchFamily="18" charset="0"/>
              </a:rPr>
              <a:t>!</a:t>
            </a:r>
            <a:br>
              <a:rPr lang="ru-RU" sz="2900" i="1" dirty="0">
                <a:solidFill>
                  <a:srgbClr val="793905"/>
                </a:solidFill>
                <a:latin typeface="Garamond" pitchFamily="18" charset="0"/>
              </a:rPr>
            </a:br>
            <a:r>
              <a:rPr lang="ru-RU" sz="2900" i="1" dirty="0" smtClean="0">
                <a:solidFill>
                  <a:srgbClr val="793905"/>
                </a:solidFill>
                <a:latin typeface="Garamond" pitchFamily="18" charset="0"/>
              </a:rPr>
              <a:t>							И </a:t>
            </a:r>
            <a:r>
              <a:rPr lang="ru-RU" sz="2900" i="1" dirty="0">
                <a:solidFill>
                  <a:srgbClr val="793905"/>
                </a:solidFill>
                <a:latin typeface="Garamond" pitchFamily="18" charset="0"/>
              </a:rPr>
              <a:t>с начинкой, и простые,</a:t>
            </a:r>
            <a:br>
              <a:rPr lang="ru-RU" sz="2900" i="1" dirty="0">
                <a:solidFill>
                  <a:srgbClr val="793905"/>
                </a:solidFill>
                <a:latin typeface="Garamond" pitchFamily="18" charset="0"/>
              </a:rPr>
            </a:br>
            <a:r>
              <a:rPr lang="ru-RU" sz="2900" i="1" dirty="0" smtClean="0">
                <a:solidFill>
                  <a:srgbClr val="793905"/>
                </a:solidFill>
                <a:latin typeface="Garamond" pitchFamily="18" charset="0"/>
              </a:rPr>
              <a:t>							Облитые</a:t>
            </a:r>
            <a:r>
              <a:rPr lang="ru-RU" sz="2900" i="1" dirty="0">
                <a:solidFill>
                  <a:srgbClr val="793905"/>
                </a:solidFill>
                <a:latin typeface="Garamond" pitchFamily="18" charset="0"/>
              </a:rPr>
              <a:t>, расписные.</a:t>
            </a:r>
          </a:p>
          <a:p>
            <a:pPr marL="0" indent="0">
              <a:buNone/>
            </a:pPr>
            <a:endParaRPr lang="ru-RU" sz="3600" dirty="0" smtClean="0"/>
          </a:p>
          <a:p>
            <a:pPr marL="0" indent="0" algn="just">
              <a:buNone/>
            </a:pPr>
            <a:r>
              <a:rPr lang="ru-RU" sz="2900" dirty="0" smtClean="0">
                <a:solidFill>
                  <a:srgbClr val="002060"/>
                </a:solidFill>
                <a:latin typeface="Garamond" pitchFamily="18" charset="0"/>
              </a:rPr>
              <a:t>Все </a:t>
            </a:r>
            <a:r>
              <a:rPr lang="ru-RU" sz="2900" dirty="0">
                <a:solidFill>
                  <a:srgbClr val="002060"/>
                </a:solidFill>
                <a:latin typeface="Garamond" pitchFamily="18" charset="0"/>
              </a:rPr>
              <a:t>мы знаем, что самые лучшие пряники пекут в Туле. Но, оказывается, </a:t>
            </a:r>
            <a:r>
              <a:rPr lang="ru-RU" sz="2900" dirty="0" smtClean="0">
                <a:solidFill>
                  <a:srgbClr val="002060"/>
                </a:solidFill>
                <a:latin typeface="Garamond" pitchFamily="18" charset="0"/>
              </a:rPr>
              <a:t>архангельские пряники </a:t>
            </a:r>
            <a:r>
              <a:rPr lang="ru-RU" sz="2900" dirty="0">
                <a:solidFill>
                  <a:srgbClr val="002060"/>
                </a:solidFill>
                <a:latin typeface="Garamond" pitchFamily="18" charset="0"/>
              </a:rPr>
              <a:t>не уступают тульским, только называются они забавным словом – </a:t>
            </a:r>
            <a:r>
              <a:rPr lang="ru-RU" sz="2900" dirty="0" smtClean="0">
                <a:solidFill>
                  <a:srgbClr val="002060"/>
                </a:solidFill>
                <a:latin typeface="Garamond" pitchFamily="18" charset="0"/>
              </a:rPr>
              <a:t>козули. </a:t>
            </a:r>
          </a:p>
          <a:p>
            <a:pPr marL="0" indent="0">
              <a:buNone/>
            </a:pPr>
            <a:endParaRPr lang="ru-RU" sz="1600" dirty="0">
              <a:solidFill>
                <a:srgbClr val="002060"/>
              </a:solidFill>
              <a:latin typeface="Garamond" pitchFamily="18" charset="0"/>
            </a:endParaRPr>
          </a:p>
          <a:p>
            <a:pPr marL="0" indent="0" algn="just">
              <a:buNone/>
            </a:pPr>
            <a:endParaRPr lang="ru-RU" sz="1600" dirty="0">
              <a:solidFill>
                <a:srgbClr val="002060"/>
              </a:solidFill>
              <a:latin typeface="Garamond" pitchFamily="18" charset="0"/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55776" y="3861048"/>
            <a:ext cx="640871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2060"/>
                </a:solidFill>
                <a:latin typeface="Garamond" pitchFamily="18" charset="0"/>
              </a:rPr>
              <a:t>Северный пряник </a:t>
            </a:r>
            <a:r>
              <a:rPr lang="ru-RU" dirty="0" err="1" smtClean="0">
                <a:solidFill>
                  <a:srgbClr val="002060"/>
                </a:solidFill>
                <a:latin typeface="Garamond" pitchFamily="18" charset="0"/>
              </a:rPr>
              <a:t>козуля</a:t>
            </a:r>
            <a:r>
              <a:rPr lang="ru-RU" dirty="0" smtClean="0">
                <a:solidFill>
                  <a:srgbClr val="002060"/>
                </a:solidFill>
                <a:latin typeface="Garamond" pitchFamily="18" charset="0"/>
              </a:rPr>
              <a:t> появился в Архангельске, а точнее </a:t>
            </a:r>
            <a:r>
              <a:rPr lang="ru-RU" dirty="0" err="1" smtClean="0">
                <a:solidFill>
                  <a:srgbClr val="002060"/>
                </a:solidFill>
                <a:latin typeface="Garamond" pitchFamily="18" charset="0"/>
              </a:rPr>
              <a:t>Соломбале</a:t>
            </a:r>
            <a:r>
              <a:rPr lang="ru-RU" dirty="0" smtClean="0">
                <a:solidFill>
                  <a:srgbClr val="002060"/>
                </a:solidFill>
                <a:latin typeface="Garamond" pitchFamily="18" charset="0"/>
              </a:rPr>
              <a:t> – районе мастеровых людей. В те далекие времена козули пекли лишь на самые крупные праздники – рождество и новый год. С давних пор считалось, что </a:t>
            </a:r>
            <a:r>
              <a:rPr lang="ru-RU" dirty="0" err="1" smtClean="0">
                <a:solidFill>
                  <a:srgbClr val="002060"/>
                </a:solidFill>
                <a:latin typeface="Garamond" pitchFamily="18" charset="0"/>
              </a:rPr>
              <a:t>козуля</a:t>
            </a:r>
            <a:r>
              <a:rPr lang="ru-RU" dirty="0" smtClean="0">
                <a:solidFill>
                  <a:srgbClr val="002060"/>
                </a:solidFill>
                <a:latin typeface="Garamond" pitchFamily="18" charset="0"/>
              </a:rPr>
              <a:t> приносит удачу. Так, например, люди верили, что если девушка сама испечет </a:t>
            </a:r>
            <a:r>
              <a:rPr lang="ru-RU" dirty="0" err="1" smtClean="0">
                <a:solidFill>
                  <a:srgbClr val="002060"/>
                </a:solidFill>
                <a:latin typeface="Garamond" pitchFamily="18" charset="0"/>
              </a:rPr>
              <a:t>козулю</a:t>
            </a:r>
            <a:r>
              <a:rPr lang="ru-RU" dirty="0" smtClean="0">
                <a:solidFill>
                  <a:srgbClr val="002060"/>
                </a:solidFill>
                <a:latin typeface="Garamond" pitchFamily="18" charset="0"/>
              </a:rPr>
              <a:t>, а потом подарит ее юноше, то в следующем году она обязательно выйдет замуж. Большую </a:t>
            </a:r>
            <a:r>
              <a:rPr lang="ru-RU" dirty="0" err="1" smtClean="0">
                <a:solidFill>
                  <a:srgbClr val="002060"/>
                </a:solidFill>
                <a:latin typeface="Garamond" pitchFamily="18" charset="0"/>
              </a:rPr>
              <a:t>козулю</a:t>
            </a:r>
            <a:r>
              <a:rPr lang="ru-RU" dirty="0" smtClean="0">
                <a:solidFill>
                  <a:srgbClr val="002060"/>
                </a:solidFill>
                <a:latin typeface="Garamond" pitchFamily="18" charset="0"/>
              </a:rPr>
              <a:t> дарили сразу для всей семьи. Считалось, что она принесет в дом удачу, станет его оберегом.</a:t>
            </a:r>
            <a:endParaRPr lang="ru-RU" dirty="0">
              <a:solidFill>
                <a:srgbClr val="002060"/>
              </a:solidFill>
              <a:latin typeface="Garamond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933056"/>
            <a:ext cx="2160240" cy="23762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8542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67744" y="1628800"/>
            <a:ext cx="6696744" cy="4755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2060"/>
                </a:solidFill>
                <a:latin typeface="Garamond" pitchFamily="18" charset="0"/>
              </a:rPr>
              <a:t>Чудесные пряники – это архангельские козули. Название тоже удивительное, правда? Еще их называют «коровки», «</a:t>
            </a:r>
            <a:r>
              <a:rPr lang="ru-RU" dirty="0" err="1">
                <a:solidFill>
                  <a:srgbClr val="002060"/>
                </a:solidFill>
                <a:latin typeface="Garamond" pitchFamily="18" charset="0"/>
              </a:rPr>
              <a:t>рогушки</a:t>
            </a:r>
            <a:r>
              <a:rPr lang="ru-RU" dirty="0">
                <a:solidFill>
                  <a:srgbClr val="002060"/>
                </a:solidFill>
                <a:latin typeface="Garamond" pitchFamily="18" charset="0"/>
              </a:rPr>
              <a:t>», «</a:t>
            </a:r>
            <a:r>
              <a:rPr lang="ru-RU" dirty="0" err="1">
                <a:solidFill>
                  <a:srgbClr val="002060"/>
                </a:solidFill>
                <a:latin typeface="Garamond" pitchFamily="18" charset="0"/>
              </a:rPr>
              <a:t>козульки</a:t>
            </a:r>
            <a:r>
              <a:rPr lang="ru-RU" dirty="0">
                <a:solidFill>
                  <a:srgbClr val="002060"/>
                </a:solidFill>
                <a:latin typeface="Garamond" pitchFamily="18" charset="0"/>
              </a:rPr>
              <a:t>», «баранки». Раньше выпечка из теста коровок, овечек, лошадок была связано с верой, что это действо приведет к приумножению скота во дворе. Позже она стала рождественской традицией, на радость всем. Даже колядка есть такая</a:t>
            </a:r>
            <a:r>
              <a:rPr lang="ru-RU" dirty="0" smtClean="0">
                <a:solidFill>
                  <a:srgbClr val="002060"/>
                </a:solidFill>
                <a:latin typeface="Garamond" pitchFamily="18" charset="0"/>
              </a:rPr>
              <a:t>:</a:t>
            </a:r>
          </a:p>
          <a:p>
            <a:pPr algn="just"/>
            <a:endParaRPr lang="ru-RU" sz="600" dirty="0">
              <a:solidFill>
                <a:srgbClr val="002060"/>
              </a:solidFill>
              <a:latin typeface="Garamond" pitchFamily="18" charset="0"/>
            </a:endParaRPr>
          </a:p>
          <a:p>
            <a:pPr algn="just"/>
            <a:r>
              <a:rPr lang="ru-RU" i="1" dirty="0" smtClean="0">
                <a:solidFill>
                  <a:srgbClr val="793905"/>
                </a:solidFill>
                <a:latin typeface="Garamond" pitchFamily="18" charset="0"/>
              </a:rPr>
              <a:t>			Нам </a:t>
            </a:r>
            <a:r>
              <a:rPr lang="ru-RU" i="1" dirty="0">
                <a:solidFill>
                  <a:srgbClr val="793905"/>
                </a:solidFill>
                <a:latin typeface="Garamond" pitchFamily="18" charset="0"/>
              </a:rPr>
              <a:t>не дорога чара зелена вина,</a:t>
            </a:r>
          </a:p>
          <a:p>
            <a:pPr algn="just"/>
            <a:r>
              <a:rPr lang="ru-RU" i="1" dirty="0" smtClean="0">
                <a:solidFill>
                  <a:srgbClr val="793905"/>
                </a:solidFill>
                <a:latin typeface="Garamond" pitchFamily="18" charset="0"/>
              </a:rPr>
              <a:t>			И </a:t>
            </a:r>
            <a:r>
              <a:rPr lang="ru-RU" i="1" dirty="0">
                <a:solidFill>
                  <a:srgbClr val="793905"/>
                </a:solidFill>
                <a:latin typeface="Garamond" pitchFamily="18" charset="0"/>
              </a:rPr>
              <a:t>нам не дорога </a:t>
            </a:r>
            <a:r>
              <a:rPr lang="ru-RU" i="1" dirty="0" err="1">
                <a:solidFill>
                  <a:srgbClr val="793905"/>
                </a:solidFill>
                <a:latin typeface="Garamond" pitchFamily="18" charset="0"/>
              </a:rPr>
              <a:t>братыня</a:t>
            </a:r>
            <a:r>
              <a:rPr lang="ru-RU" i="1" dirty="0">
                <a:solidFill>
                  <a:srgbClr val="793905"/>
                </a:solidFill>
                <a:latin typeface="Garamond" pitchFamily="18" charset="0"/>
              </a:rPr>
              <a:t> пива пьяного,</a:t>
            </a:r>
          </a:p>
          <a:p>
            <a:pPr algn="just"/>
            <a:r>
              <a:rPr lang="ru-RU" i="1" dirty="0" smtClean="0">
                <a:solidFill>
                  <a:srgbClr val="793905"/>
                </a:solidFill>
                <a:latin typeface="Garamond" pitchFamily="18" charset="0"/>
              </a:rPr>
              <a:t>			Дорога </a:t>
            </a:r>
            <a:r>
              <a:rPr lang="ru-RU" i="1" dirty="0">
                <a:solidFill>
                  <a:srgbClr val="793905"/>
                </a:solidFill>
                <a:latin typeface="Garamond" pitchFamily="18" charset="0"/>
              </a:rPr>
              <a:t>нам </a:t>
            </a:r>
            <a:r>
              <a:rPr lang="ru-RU" i="1" dirty="0" err="1">
                <a:solidFill>
                  <a:srgbClr val="793905"/>
                </a:solidFill>
                <a:latin typeface="Garamond" pitchFamily="18" charset="0"/>
              </a:rPr>
              <a:t>козулечка</a:t>
            </a:r>
            <a:r>
              <a:rPr lang="ru-RU" i="1" dirty="0">
                <a:solidFill>
                  <a:srgbClr val="793905"/>
                </a:solidFill>
                <a:latin typeface="Garamond" pitchFamily="18" charset="0"/>
              </a:rPr>
              <a:t> рождественская…</a:t>
            </a:r>
          </a:p>
          <a:p>
            <a:pPr algn="just"/>
            <a:r>
              <a:rPr lang="ru-RU" dirty="0">
                <a:solidFill>
                  <a:srgbClr val="002060"/>
                </a:solidFill>
                <a:latin typeface="Garamond" pitchFamily="18" charset="0"/>
              </a:rPr>
              <a:t>И еще:</a:t>
            </a:r>
          </a:p>
          <a:p>
            <a:pPr algn="just"/>
            <a:r>
              <a:rPr lang="ru-RU" i="1" dirty="0" smtClean="0">
                <a:solidFill>
                  <a:srgbClr val="793905"/>
                </a:solidFill>
                <a:latin typeface="Garamond" pitchFamily="18" charset="0"/>
              </a:rPr>
              <a:t>			Кто </a:t>
            </a:r>
            <a:r>
              <a:rPr lang="ru-RU" i="1" dirty="0">
                <a:solidFill>
                  <a:srgbClr val="793905"/>
                </a:solidFill>
                <a:latin typeface="Garamond" pitchFamily="18" charset="0"/>
              </a:rPr>
              <a:t>даст пирога – тому двор живота!</a:t>
            </a:r>
          </a:p>
          <a:p>
            <a:pPr algn="just"/>
            <a:r>
              <a:rPr lang="ru-RU" i="1" dirty="0" smtClean="0">
                <a:solidFill>
                  <a:srgbClr val="793905"/>
                </a:solidFill>
                <a:latin typeface="Garamond" pitchFamily="18" charset="0"/>
              </a:rPr>
              <a:t>			А </a:t>
            </a:r>
            <a:r>
              <a:rPr lang="ru-RU" i="1" dirty="0">
                <a:solidFill>
                  <a:srgbClr val="793905"/>
                </a:solidFill>
                <a:latin typeface="Garamond" pitchFamily="18" charset="0"/>
              </a:rPr>
              <a:t>кто даст </a:t>
            </a:r>
            <a:r>
              <a:rPr lang="ru-RU" i="1" dirty="0" err="1">
                <a:solidFill>
                  <a:srgbClr val="793905"/>
                </a:solidFill>
                <a:latin typeface="Garamond" pitchFamily="18" charset="0"/>
              </a:rPr>
              <a:t>рогушек</a:t>
            </a:r>
            <a:r>
              <a:rPr lang="ru-RU" i="1" dirty="0">
                <a:solidFill>
                  <a:srgbClr val="793905"/>
                </a:solidFill>
                <a:latin typeface="Garamond" pitchFamily="18" charset="0"/>
              </a:rPr>
              <a:t> – тому двор телушек</a:t>
            </a:r>
            <a:r>
              <a:rPr lang="ru-RU" i="1" dirty="0" smtClean="0">
                <a:solidFill>
                  <a:srgbClr val="793905"/>
                </a:solidFill>
                <a:latin typeface="Garamond" pitchFamily="18" charset="0"/>
              </a:rPr>
              <a:t>!</a:t>
            </a:r>
          </a:p>
          <a:p>
            <a:pPr algn="just"/>
            <a:endParaRPr lang="ru-RU" sz="900" i="1" dirty="0">
              <a:solidFill>
                <a:srgbClr val="793905"/>
              </a:solidFill>
              <a:latin typeface="Garamond" pitchFamily="18" charset="0"/>
            </a:endParaRPr>
          </a:p>
          <a:p>
            <a:pPr algn="just"/>
            <a:r>
              <a:rPr lang="ru-RU" dirty="0">
                <a:solidFill>
                  <a:srgbClr val="002060"/>
                </a:solidFill>
                <a:latin typeface="Garamond" pitchFamily="18" charset="0"/>
              </a:rPr>
              <a:t>Козули и на елку вешали, и на праздник дарили, и на Дни Рождения, и на свадьбы! Выпечка классических козуль, конечно, настоящее искусство. Одна мастерица говорила, «испортишь мешок сахару, тогда научишься делать». </a:t>
            </a:r>
          </a:p>
        </p:txBody>
      </p:sp>
      <p:pic>
        <p:nvPicPr>
          <p:cNvPr id="7" name="Picture 10" descr="http://cs1.livemaster.ru/foto/large/29f859892n56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1980887" cy="15649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://www.bochkavpechatleniy.com/data/photo/56969/af5b5e04be4cd36610fd513309aa81e3_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395" y="3498118"/>
            <a:ext cx="1979107" cy="14315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ttp://progulka.lv/wp-content/uploads/2011/03/1_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218877"/>
            <a:ext cx="1972683" cy="12344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spc="30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glow rad="63500">
                    <a:srgbClr val="FFC000">
                      <a:alpha val="40000"/>
                    </a:srgbClr>
                  </a:glow>
                </a:effectLst>
              </a:rPr>
              <a:t>Архангельский пряник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glow rad="63500">
                  <a:srgbClr val="FFC000">
                    <a:alpha val="40000"/>
                  </a:srgb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31671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856984" cy="1143000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glow rad="63500">
                    <a:srgbClr val="FFC000">
                      <a:alpha val="40000"/>
                    </a:srgbClr>
                  </a:glow>
                </a:effectLst>
              </a:rPr>
              <a:t>Удивительные прянички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glow rad="63500">
                  <a:srgbClr val="FFC000">
                    <a:alpha val="40000"/>
                  </a:srgbClr>
                </a:glo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67744" y="1628800"/>
            <a:ext cx="66967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793905"/>
                </a:solidFill>
                <a:latin typeface="Garamond" pitchFamily="18" charset="0"/>
              </a:rPr>
              <a:t>			</a:t>
            </a:r>
            <a:r>
              <a:rPr lang="ru-RU" i="1" dirty="0">
                <a:solidFill>
                  <a:srgbClr val="793905"/>
                </a:solidFill>
                <a:latin typeface="Garamond" pitchFamily="18" charset="0"/>
              </a:rPr>
              <a:t>Без них не начинался Новый год,</a:t>
            </a:r>
            <a:br>
              <a:rPr lang="ru-RU" i="1" dirty="0">
                <a:solidFill>
                  <a:srgbClr val="793905"/>
                </a:solidFill>
                <a:latin typeface="Garamond" pitchFamily="18" charset="0"/>
              </a:rPr>
            </a:br>
            <a:r>
              <a:rPr lang="ru-RU" i="1" dirty="0" smtClean="0">
                <a:solidFill>
                  <a:srgbClr val="793905"/>
                </a:solidFill>
                <a:latin typeface="Garamond" pitchFamily="18" charset="0"/>
              </a:rPr>
              <a:t>			Без </a:t>
            </a:r>
            <a:r>
              <a:rPr lang="ru-RU" i="1" dirty="0">
                <a:solidFill>
                  <a:srgbClr val="793905"/>
                </a:solidFill>
                <a:latin typeface="Garamond" pitchFamily="18" charset="0"/>
              </a:rPr>
              <a:t>них его никто б не ощущал,</a:t>
            </a:r>
            <a:br>
              <a:rPr lang="ru-RU" i="1" dirty="0">
                <a:solidFill>
                  <a:srgbClr val="793905"/>
                </a:solidFill>
                <a:latin typeface="Garamond" pitchFamily="18" charset="0"/>
              </a:rPr>
            </a:br>
            <a:r>
              <a:rPr lang="ru-RU" i="1" dirty="0" smtClean="0">
                <a:solidFill>
                  <a:srgbClr val="793905"/>
                </a:solidFill>
                <a:latin typeface="Garamond" pitchFamily="18" charset="0"/>
              </a:rPr>
              <a:t>			Ведь </a:t>
            </a:r>
            <a:r>
              <a:rPr lang="ru-RU" i="1" dirty="0">
                <a:solidFill>
                  <a:srgbClr val="793905"/>
                </a:solidFill>
                <a:latin typeface="Garamond" pitchFamily="18" charset="0"/>
              </a:rPr>
              <a:t>если мама пряники печёт –</a:t>
            </a:r>
            <a:br>
              <a:rPr lang="ru-RU" i="1" dirty="0">
                <a:solidFill>
                  <a:srgbClr val="793905"/>
                </a:solidFill>
                <a:latin typeface="Garamond" pitchFamily="18" charset="0"/>
              </a:rPr>
            </a:br>
            <a:r>
              <a:rPr lang="ru-RU" i="1" dirty="0" smtClean="0">
                <a:solidFill>
                  <a:srgbClr val="793905"/>
                </a:solidFill>
                <a:latin typeface="Garamond" pitchFamily="18" charset="0"/>
              </a:rPr>
              <a:t>			Знать </a:t>
            </a:r>
            <a:r>
              <a:rPr lang="ru-RU" i="1" dirty="0">
                <a:solidFill>
                  <a:srgbClr val="793905"/>
                </a:solidFill>
                <a:latin typeface="Garamond" pitchFamily="18" charset="0"/>
              </a:rPr>
              <a:t>настоящий праздник наступал</a:t>
            </a:r>
            <a:r>
              <a:rPr lang="ru-RU" i="1" dirty="0" smtClean="0">
                <a:solidFill>
                  <a:srgbClr val="793905"/>
                </a:solidFill>
                <a:latin typeface="Garamond" pitchFamily="18" charset="0"/>
              </a:rPr>
              <a:t>.</a:t>
            </a:r>
            <a:endParaRPr lang="ru-RU" i="1" dirty="0">
              <a:solidFill>
                <a:srgbClr val="793905"/>
              </a:solidFill>
              <a:latin typeface="Garamond" pitchFamily="18" charset="0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032509"/>
            <a:ext cx="5616624" cy="36368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25" t="7776" r="15633" b="9312"/>
          <a:stretch/>
        </p:blipFill>
        <p:spPr bwMode="auto">
          <a:xfrm>
            <a:off x="251520" y="1459345"/>
            <a:ext cx="1659712" cy="13697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459345"/>
            <a:ext cx="1855094" cy="13697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 (525x700, 87Kb)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2461" y="3112012"/>
            <a:ext cx="2668011" cy="35573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1787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glow rad="63500">
                    <a:srgbClr val="FFC000">
                      <a:alpha val="40000"/>
                    </a:srgbClr>
                  </a:glow>
                </a:effectLst>
              </a:rPr>
              <a:t>Как пекли пряники?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glow rad="63500">
                  <a:srgbClr val="FFC000">
                    <a:alpha val="40000"/>
                  </a:srgbClr>
                </a:glo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71800" y="1556792"/>
            <a:ext cx="6192688" cy="516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spcBef>
                <a:spcPct val="20000"/>
              </a:spcBef>
            </a:pPr>
            <a:r>
              <a:rPr lang="ru-RU" dirty="0">
                <a:solidFill>
                  <a:srgbClr val="002060"/>
                </a:solidFill>
                <a:latin typeface="Garamond" pitchFamily="18" charset="0"/>
              </a:rPr>
              <a:t>Выпекание козуль было семейным занятием. Мужчины делали из кровельного железа специальные формы-резцы </a:t>
            </a:r>
            <a:r>
              <a:rPr lang="ru-RU" dirty="0" smtClean="0">
                <a:solidFill>
                  <a:srgbClr val="002060"/>
                </a:solidFill>
                <a:latin typeface="Garamond" pitchFamily="18" charset="0"/>
              </a:rPr>
              <a:t>– контурные </a:t>
            </a:r>
            <a:r>
              <a:rPr lang="ru-RU" dirty="0">
                <a:solidFill>
                  <a:srgbClr val="002060"/>
                </a:solidFill>
                <a:latin typeface="Garamond" pitchFamily="18" charset="0"/>
              </a:rPr>
              <a:t>изображения тех или иных животных, птиц. Женщины готовили замешенное на патоке тесто. Украшали пряники всей семьей </a:t>
            </a:r>
            <a:r>
              <a:rPr lang="ru-RU" dirty="0" smtClean="0">
                <a:solidFill>
                  <a:srgbClr val="002060"/>
                </a:solidFill>
                <a:latin typeface="Garamond" pitchFamily="18" charset="0"/>
              </a:rPr>
              <a:t>– взрослые </a:t>
            </a:r>
            <a:r>
              <a:rPr lang="ru-RU" dirty="0">
                <a:solidFill>
                  <a:srgbClr val="002060"/>
                </a:solidFill>
                <a:latin typeface="Garamond" pitchFamily="18" charset="0"/>
              </a:rPr>
              <a:t>и дети. </a:t>
            </a:r>
            <a:endParaRPr lang="ru-RU" dirty="0" smtClean="0">
              <a:solidFill>
                <a:srgbClr val="002060"/>
              </a:solidFill>
              <a:latin typeface="Garamond" pitchFamily="18" charset="0"/>
            </a:endParaRPr>
          </a:p>
          <a:p>
            <a:pPr algn="just">
              <a:lnSpc>
                <a:spcPct val="80000"/>
              </a:lnSpc>
              <a:spcBef>
                <a:spcPct val="20000"/>
              </a:spcBef>
            </a:pPr>
            <a:endParaRPr lang="ru-RU" sz="1000" dirty="0">
              <a:solidFill>
                <a:srgbClr val="002060"/>
              </a:solidFill>
              <a:latin typeface="Garamond" pitchFamily="18" charset="0"/>
            </a:endParaRPr>
          </a:p>
          <a:p>
            <a:pPr algn="just">
              <a:lnSpc>
                <a:spcPct val="80000"/>
              </a:lnSpc>
              <a:spcBef>
                <a:spcPct val="20000"/>
              </a:spcBef>
            </a:pPr>
            <a:r>
              <a:rPr lang="ru-RU" dirty="0">
                <a:solidFill>
                  <a:srgbClr val="002060"/>
                </a:solidFill>
                <a:latin typeface="Garamond" pitchFamily="18" charset="0"/>
              </a:rPr>
              <a:t>     В старину козули пекли из ржаной муки, чтобы получить характерный темный цвет, на котором рисунок из глазури смотрится наиболее выигрышно. Секреты приготовления теста, сахарной глазури хранили строго и передавали только родне. Позже козули стали делать из пшеничной муки, добавляя патоку. </a:t>
            </a:r>
            <a:r>
              <a:rPr lang="ru-RU" dirty="0" smtClean="0">
                <a:solidFill>
                  <a:srgbClr val="002060"/>
                </a:solidFill>
                <a:latin typeface="Garamond" pitchFamily="18" charset="0"/>
              </a:rPr>
              <a:t>Сейчас </a:t>
            </a:r>
            <a:r>
              <a:rPr lang="ru-RU" dirty="0">
                <a:solidFill>
                  <a:srgbClr val="002060"/>
                </a:solidFill>
                <a:latin typeface="Garamond" pitchFamily="18" charset="0"/>
              </a:rPr>
              <a:t>вместо патоки используют пережженный сахар. </a:t>
            </a:r>
            <a:endParaRPr lang="ru-RU" dirty="0" smtClean="0">
              <a:solidFill>
                <a:srgbClr val="002060"/>
              </a:solidFill>
              <a:latin typeface="Garamond" pitchFamily="18" charset="0"/>
            </a:endParaRPr>
          </a:p>
          <a:p>
            <a:pPr algn="just">
              <a:lnSpc>
                <a:spcPct val="80000"/>
              </a:lnSpc>
              <a:spcBef>
                <a:spcPct val="20000"/>
              </a:spcBef>
            </a:pPr>
            <a:endParaRPr lang="ru-RU" sz="1000" dirty="0">
              <a:solidFill>
                <a:srgbClr val="002060"/>
              </a:solidFill>
              <a:latin typeface="Garamond" pitchFamily="18" charset="0"/>
            </a:endParaRPr>
          </a:p>
          <a:p>
            <a:pPr algn="just">
              <a:lnSpc>
                <a:spcPct val="80000"/>
              </a:lnSpc>
              <a:spcBef>
                <a:spcPct val="20000"/>
              </a:spcBef>
            </a:pPr>
            <a:r>
              <a:rPr lang="ru-RU" dirty="0">
                <a:solidFill>
                  <a:srgbClr val="002060"/>
                </a:solidFill>
                <a:latin typeface="Garamond" pitchFamily="18" charset="0"/>
              </a:rPr>
              <a:t>Особенно берегли старинные формы. До сих пор потомственные мастерицы пользуются ими или их копиями, благодаря чему сохранили древнейшие мотивы </a:t>
            </a:r>
            <a:r>
              <a:rPr lang="ru-RU" dirty="0" smtClean="0">
                <a:solidFill>
                  <a:srgbClr val="002060"/>
                </a:solidFill>
                <a:latin typeface="Garamond" pitchFamily="18" charset="0"/>
              </a:rPr>
              <a:t>изображений. </a:t>
            </a:r>
            <a:r>
              <a:rPr lang="ru-RU" dirty="0">
                <a:solidFill>
                  <a:srgbClr val="002060"/>
                </a:solidFill>
                <a:latin typeface="Garamond" pitchFamily="18" charset="0"/>
              </a:rPr>
              <a:t>Архангельский пряник всегда узнаешь: у сказочных расписных зверей обычно была полоска земли под ногами. А кто же становился персонажами пряничных картинок? Самый любимый зверь на севере – олень с красивыми ветвистыми </a:t>
            </a:r>
            <a:r>
              <a:rPr lang="ru-RU" dirty="0" smtClean="0">
                <a:solidFill>
                  <a:srgbClr val="002060"/>
                </a:solidFill>
                <a:latin typeface="Garamond" pitchFamily="18" charset="0"/>
              </a:rPr>
              <a:t>рогами. Человека </a:t>
            </a:r>
            <a:r>
              <a:rPr lang="ru-RU" dirty="0">
                <a:solidFill>
                  <a:srgbClr val="002060"/>
                </a:solidFill>
                <a:latin typeface="Garamond" pitchFamily="18" charset="0"/>
              </a:rPr>
              <a:t>обычно </a:t>
            </a:r>
            <a:r>
              <a:rPr lang="ru-RU" dirty="0" smtClean="0">
                <a:solidFill>
                  <a:srgbClr val="002060"/>
                </a:solidFill>
                <a:latin typeface="Garamond" pitchFamily="18" charset="0"/>
              </a:rPr>
              <a:t>изображали в </a:t>
            </a:r>
            <a:r>
              <a:rPr lang="ru-RU" dirty="0">
                <a:solidFill>
                  <a:srgbClr val="002060"/>
                </a:solidFill>
                <a:latin typeface="Garamond" pitchFamily="18" charset="0"/>
              </a:rPr>
              <a:t>фас, животное </a:t>
            </a:r>
            <a:r>
              <a:rPr lang="ru-RU" dirty="0" smtClean="0">
                <a:solidFill>
                  <a:srgbClr val="002060"/>
                </a:solidFill>
                <a:latin typeface="Garamond" pitchFamily="18" charset="0"/>
              </a:rPr>
              <a:t>– в </a:t>
            </a:r>
            <a:r>
              <a:rPr lang="ru-RU" dirty="0">
                <a:solidFill>
                  <a:srgbClr val="002060"/>
                </a:solidFill>
                <a:latin typeface="Garamond" pitchFamily="18" charset="0"/>
              </a:rPr>
              <a:t>профиль. </a:t>
            </a:r>
            <a:r>
              <a:rPr lang="ru-RU" dirty="0" smtClean="0">
                <a:solidFill>
                  <a:srgbClr val="002060"/>
                </a:solidFill>
                <a:latin typeface="Garamond" pitchFamily="18" charset="0"/>
              </a:rPr>
              <a:t>Все изображения замкнуты, статичны.</a:t>
            </a:r>
            <a:endParaRPr lang="ru-RU" dirty="0">
              <a:solidFill>
                <a:srgbClr val="002060"/>
              </a:solidFill>
              <a:latin typeface="Garamond" pitchFamily="18" charset="0"/>
            </a:endParaRPr>
          </a:p>
        </p:txBody>
      </p:sp>
      <p:pic>
        <p:nvPicPr>
          <p:cNvPr id="2050" name="Picture 2" descr="http://img-fotki.yandex.ru/get/3208/an24.3/0_20115_d647d552_L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2" t="6682" r="5932" b="13308"/>
          <a:stretch/>
        </p:blipFill>
        <p:spPr bwMode="auto">
          <a:xfrm>
            <a:off x="217787" y="3103433"/>
            <a:ext cx="2326412" cy="15121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eng.meeting.lv/phpBB2/files/2_15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97" b="22522"/>
          <a:stretch/>
        </p:blipFill>
        <p:spPr bwMode="auto">
          <a:xfrm>
            <a:off x="230333" y="1591111"/>
            <a:ext cx="2313866" cy="12612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33" y="4797152"/>
            <a:ext cx="2325443" cy="17280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3843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glow rad="63500">
                    <a:srgbClr val="FFC000">
                      <a:alpha val="40000"/>
                    </a:srgbClr>
                  </a:glow>
                </a:effectLst>
              </a:rPr>
              <a:t>Рецепт пряника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glow rad="63500">
                  <a:srgbClr val="FFC000">
                    <a:alpha val="40000"/>
                  </a:srgbClr>
                </a:glo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71800" y="1556792"/>
            <a:ext cx="6192688" cy="49121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spcBef>
                <a:spcPct val="20000"/>
              </a:spcBef>
            </a:pPr>
            <a:r>
              <a:rPr lang="ru-RU" b="1" dirty="0" smtClean="0">
                <a:solidFill>
                  <a:srgbClr val="002060"/>
                </a:solidFill>
                <a:latin typeface="Garamond" pitchFamily="18" charset="0"/>
              </a:rPr>
              <a:t>Вам понадобится: </a:t>
            </a:r>
          </a:p>
          <a:p>
            <a:pPr algn="just">
              <a:lnSpc>
                <a:spcPct val="80000"/>
              </a:lnSpc>
              <a:spcBef>
                <a:spcPct val="20000"/>
              </a:spcBef>
            </a:pPr>
            <a:r>
              <a:rPr lang="ru-RU" dirty="0" smtClean="0">
                <a:solidFill>
                  <a:srgbClr val="002060"/>
                </a:solidFill>
                <a:latin typeface="Garamond" pitchFamily="18" charset="0"/>
              </a:rPr>
              <a:t>600 грамм сахарного песка, 500 грамм маргарина, 4 яйца, пол чайной ложечки соли, 1 столовая ложка корицы, 1 столовая ложка гвоздики, 2,5 чайные ложечки соды, погашенной уксусом и 2 килограмма муки.</a:t>
            </a:r>
          </a:p>
          <a:p>
            <a:pPr algn="just">
              <a:lnSpc>
                <a:spcPct val="80000"/>
              </a:lnSpc>
              <a:spcBef>
                <a:spcPct val="20000"/>
              </a:spcBef>
            </a:pPr>
            <a:endParaRPr lang="ru-RU" sz="2000" dirty="0" smtClean="0">
              <a:solidFill>
                <a:srgbClr val="002060"/>
              </a:solidFill>
              <a:latin typeface="Garamond" pitchFamily="18" charset="0"/>
            </a:endParaRPr>
          </a:p>
          <a:p>
            <a:pPr algn="just">
              <a:lnSpc>
                <a:spcPct val="80000"/>
              </a:lnSpc>
              <a:spcBef>
                <a:spcPct val="20000"/>
              </a:spcBef>
            </a:pPr>
            <a:r>
              <a:rPr lang="ru-RU" b="1" dirty="0" smtClean="0">
                <a:solidFill>
                  <a:srgbClr val="002060"/>
                </a:solidFill>
                <a:latin typeface="Garamond" pitchFamily="18" charset="0"/>
              </a:rPr>
              <a:t>Приготовление: </a:t>
            </a:r>
          </a:p>
          <a:p>
            <a:pPr algn="just">
              <a:lnSpc>
                <a:spcPct val="80000"/>
              </a:lnSpc>
              <a:spcBef>
                <a:spcPct val="20000"/>
              </a:spcBef>
            </a:pPr>
            <a:r>
              <a:rPr lang="ru-RU" dirty="0" smtClean="0">
                <a:solidFill>
                  <a:srgbClr val="002060"/>
                </a:solidFill>
                <a:latin typeface="Garamond" pitchFamily="18" charset="0"/>
              </a:rPr>
              <a:t>200 грамм сахарного песка пережигают, а после, не снимая с огня, вливают в него два стакана кипятка и добавляют еще 400 грамм песка. Сделав это, снимают продукт с огня, и в еще теплую массу добавляют маргарин и соль. </a:t>
            </a:r>
          </a:p>
          <a:p>
            <a:pPr algn="just">
              <a:lnSpc>
                <a:spcPct val="80000"/>
              </a:lnSpc>
              <a:spcBef>
                <a:spcPct val="20000"/>
              </a:spcBef>
            </a:pPr>
            <a:endParaRPr lang="ru-RU" sz="1000" dirty="0">
              <a:solidFill>
                <a:srgbClr val="002060"/>
              </a:solidFill>
              <a:latin typeface="Garamond" pitchFamily="18" charset="0"/>
            </a:endParaRPr>
          </a:p>
          <a:p>
            <a:pPr algn="just">
              <a:lnSpc>
                <a:spcPct val="80000"/>
              </a:lnSpc>
              <a:spcBef>
                <a:spcPct val="20000"/>
              </a:spcBef>
            </a:pPr>
            <a:r>
              <a:rPr lang="ru-RU" dirty="0" smtClean="0">
                <a:solidFill>
                  <a:srgbClr val="002060"/>
                </a:solidFill>
                <a:latin typeface="Garamond" pitchFamily="18" charset="0"/>
              </a:rPr>
              <a:t>Получившуюся массу оставляют остывать. Затем добавляют яйца и пряности, а так же соду, погашенную уксусом. В последнюю очередь всыпают муку. Замесив крутое тесто, разделяют его на части и каждую раскатывают. Из получившихся коржей формочками вырезают фигурки, а затем смазывают их желтком, смешенным с водой. Полученную </a:t>
            </a:r>
            <a:r>
              <a:rPr lang="ru-RU" dirty="0" err="1" smtClean="0">
                <a:solidFill>
                  <a:srgbClr val="002060"/>
                </a:solidFill>
                <a:latin typeface="Garamond" pitchFamily="18" charset="0"/>
              </a:rPr>
              <a:t>козулю</a:t>
            </a:r>
            <a:r>
              <a:rPr lang="ru-RU" dirty="0" smtClean="0">
                <a:solidFill>
                  <a:srgbClr val="002060"/>
                </a:solidFill>
                <a:latin typeface="Garamond" pitchFamily="18" charset="0"/>
              </a:rPr>
              <a:t> выпекают и покрывают глазурью. </a:t>
            </a:r>
          </a:p>
          <a:p>
            <a:pPr algn="just">
              <a:lnSpc>
                <a:spcPct val="80000"/>
              </a:lnSpc>
              <a:spcBef>
                <a:spcPct val="20000"/>
              </a:spcBef>
            </a:pPr>
            <a:endParaRPr lang="ru-RU" dirty="0">
              <a:solidFill>
                <a:srgbClr val="002060"/>
              </a:solidFill>
              <a:latin typeface="Garamond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33" y="1596380"/>
            <a:ext cx="2305355" cy="15445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32" y="3284984"/>
            <a:ext cx="2305355" cy="16561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 descr="http://img-fotki.yandex.ru/get/5/84720595.1b/0_66fc4_d4849841_X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31" y="5075852"/>
            <a:ext cx="2305355" cy="14494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7603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glow rad="63500">
                    <a:srgbClr val="FFC000">
                      <a:alpha val="40000"/>
                    </a:srgbClr>
                  </a:glow>
                </a:effectLst>
              </a:rPr>
              <a:t>Разноцветная глазурь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glow rad="63500">
                  <a:srgbClr val="FFC000">
                    <a:alpha val="40000"/>
                  </a:srgbClr>
                </a:glo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71800" y="1556792"/>
            <a:ext cx="6192688" cy="5152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spcBef>
                <a:spcPct val="20000"/>
              </a:spcBef>
            </a:pPr>
            <a:r>
              <a:rPr lang="ru-RU" dirty="0" smtClean="0">
                <a:solidFill>
                  <a:srgbClr val="002060"/>
                </a:solidFill>
                <a:latin typeface="Garamond" pitchFamily="18" charset="0"/>
              </a:rPr>
              <a:t>Уже испеченные и остывшие козули покрывают глазурью. Когда-то козули расписывали глазурью двух цветов: белой и розовой, полученной при добавлении сока брусники или клюквы. Теперь же благодаря продающимся в магазинах различным красителям, ее можно делать более разнообразной.</a:t>
            </a:r>
          </a:p>
          <a:p>
            <a:pPr algn="just">
              <a:lnSpc>
                <a:spcPct val="80000"/>
              </a:lnSpc>
              <a:spcBef>
                <a:spcPct val="20000"/>
              </a:spcBef>
            </a:pPr>
            <a:endParaRPr lang="ru-RU" sz="1000" dirty="0" smtClean="0">
              <a:solidFill>
                <a:srgbClr val="002060"/>
              </a:solidFill>
              <a:latin typeface="Garamond" pitchFamily="18" charset="0"/>
            </a:endParaRPr>
          </a:p>
          <a:p>
            <a:pPr algn="just">
              <a:lnSpc>
                <a:spcPct val="80000"/>
              </a:lnSpc>
              <a:spcBef>
                <a:spcPct val="20000"/>
              </a:spcBef>
            </a:pPr>
            <a:r>
              <a:rPr lang="ru-RU" b="1" dirty="0" smtClean="0">
                <a:solidFill>
                  <a:srgbClr val="002060"/>
                </a:solidFill>
                <a:latin typeface="Garamond" pitchFamily="18" charset="0"/>
              </a:rPr>
              <a:t>Вам понадобится: </a:t>
            </a:r>
          </a:p>
          <a:p>
            <a:pPr algn="just">
              <a:lnSpc>
                <a:spcPct val="80000"/>
              </a:lnSpc>
              <a:spcBef>
                <a:spcPct val="20000"/>
              </a:spcBef>
            </a:pPr>
            <a:r>
              <a:rPr lang="ru-RU" dirty="0" smtClean="0">
                <a:solidFill>
                  <a:srgbClr val="002060"/>
                </a:solidFill>
                <a:latin typeface="Garamond" pitchFamily="18" charset="0"/>
              </a:rPr>
              <a:t>1 стакан сахара, 2 яйца, 2-3 капли лимонной кислоты или уксусной эссенции, 1 стакан воды.</a:t>
            </a:r>
          </a:p>
          <a:p>
            <a:pPr algn="just">
              <a:lnSpc>
                <a:spcPct val="80000"/>
              </a:lnSpc>
              <a:spcBef>
                <a:spcPct val="20000"/>
              </a:spcBef>
            </a:pPr>
            <a:endParaRPr lang="ru-RU" sz="1000" dirty="0" smtClean="0">
              <a:solidFill>
                <a:srgbClr val="002060"/>
              </a:solidFill>
              <a:latin typeface="Garamond" pitchFamily="18" charset="0"/>
            </a:endParaRPr>
          </a:p>
          <a:p>
            <a:pPr algn="just">
              <a:lnSpc>
                <a:spcPct val="80000"/>
              </a:lnSpc>
              <a:spcBef>
                <a:spcPct val="20000"/>
              </a:spcBef>
            </a:pPr>
            <a:r>
              <a:rPr lang="ru-RU" b="1" dirty="0" smtClean="0">
                <a:solidFill>
                  <a:srgbClr val="002060"/>
                </a:solidFill>
                <a:latin typeface="Garamond" pitchFamily="18" charset="0"/>
              </a:rPr>
              <a:t>Приготовление:</a:t>
            </a:r>
          </a:p>
          <a:p>
            <a:pPr algn="just">
              <a:lnSpc>
                <a:spcPct val="80000"/>
              </a:lnSpc>
              <a:spcBef>
                <a:spcPct val="20000"/>
              </a:spcBef>
            </a:pPr>
            <a:r>
              <a:rPr lang="ru-RU" dirty="0">
                <a:solidFill>
                  <a:srgbClr val="002060"/>
                </a:solidFill>
                <a:latin typeface="Garamond" pitchFamily="18" charset="0"/>
              </a:rPr>
              <a:t>С</a:t>
            </a:r>
            <a:r>
              <a:rPr lang="ru-RU" dirty="0" smtClean="0">
                <a:solidFill>
                  <a:srgbClr val="002060"/>
                </a:solidFill>
                <a:latin typeface="Garamond" pitchFamily="18" charset="0"/>
              </a:rPr>
              <a:t>варить сироп из одного стакана сахара и одного стакана воды. В горячий сироп влить два взбитых белка и взбить смесь до остывания. В получившуюся массу добавить 2-3 капли лимонной кислоты или уксусной эссенции. Далее при помощи красителей предайте вашей глазури желаемый цвет.</a:t>
            </a:r>
          </a:p>
          <a:p>
            <a:pPr algn="just">
              <a:lnSpc>
                <a:spcPct val="80000"/>
              </a:lnSpc>
              <a:spcBef>
                <a:spcPct val="20000"/>
              </a:spcBef>
            </a:pPr>
            <a:endParaRPr lang="ru-RU" sz="1000" dirty="0" smtClean="0">
              <a:solidFill>
                <a:srgbClr val="002060"/>
              </a:solidFill>
              <a:latin typeface="Garamond" pitchFamily="18" charset="0"/>
            </a:endParaRPr>
          </a:p>
          <a:p>
            <a:pPr algn="just">
              <a:lnSpc>
                <a:spcPct val="80000"/>
              </a:lnSpc>
              <a:spcBef>
                <a:spcPct val="20000"/>
              </a:spcBef>
            </a:pPr>
            <a:r>
              <a:rPr lang="ru-RU" dirty="0" smtClean="0">
                <a:solidFill>
                  <a:srgbClr val="002060"/>
                </a:solidFill>
                <a:latin typeface="Garamond" pitchFamily="18" charset="0"/>
              </a:rPr>
              <a:t>Получившуюся и остывшую глазурь поместите в специальные пакетики и можете приступать к украшению ваших козуль, подключив всю фантазию.</a:t>
            </a:r>
          </a:p>
          <a:p>
            <a:pPr algn="just">
              <a:lnSpc>
                <a:spcPct val="80000"/>
              </a:lnSpc>
              <a:spcBef>
                <a:spcPct val="20000"/>
              </a:spcBef>
            </a:pPr>
            <a:endParaRPr lang="ru-RU" dirty="0" smtClean="0">
              <a:solidFill>
                <a:srgbClr val="002060"/>
              </a:solidFill>
              <a:latin typeface="Garamond" pitchFamily="18" charset="0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b="1" dirty="0" smtClean="0">
                <a:solidFill>
                  <a:srgbClr val="002060"/>
                </a:solidFill>
                <a:latin typeface="Garamond" pitchFamily="18" charset="0"/>
              </a:rPr>
              <a:t>«Чаю с пряником не пила, и работа не мила!»</a:t>
            </a:r>
            <a:endParaRPr lang="ru-RU" b="1" dirty="0">
              <a:solidFill>
                <a:srgbClr val="002060"/>
              </a:solidFill>
              <a:latin typeface="Garamond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230333" y="1556792"/>
            <a:ext cx="2300585" cy="1746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http://img0.liveinternet.ru/images/attach/c/4/81/117/81117360_large_prpech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494" y="3429000"/>
            <a:ext cx="2304256" cy="17128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2304256" cy="15346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380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glow rad="63500">
                    <a:srgbClr val="FFC000">
                      <a:alpha val="40000"/>
                    </a:srgbClr>
                  </a:glow>
                </a:effectLst>
              </a:rPr>
              <a:t>Современный пряник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glow rad="63500">
                  <a:srgbClr val="FFC000">
                    <a:alpha val="40000"/>
                  </a:srgbClr>
                </a:glo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71800" y="1556792"/>
            <a:ext cx="6192688" cy="417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spcBef>
                <a:spcPct val="20000"/>
              </a:spcBef>
            </a:pPr>
            <a:r>
              <a:rPr lang="ru-RU" dirty="0" smtClean="0">
                <a:solidFill>
                  <a:srgbClr val="002060"/>
                </a:solidFill>
                <a:latin typeface="Garamond" pitchFamily="18" charset="0"/>
              </a:rPr>
              <a:t>У </a:t>
            </a:r>
            <a:r>
              <a:rPr lang="ru-RU" dirty="0">
                <a:solidFill>
                  <a:srgbClr val="002060"/>
                </a:solidFill>
                <a:latin typeface="Garamond" pitchFamily="18" charset="0"/>
              </a:rPr>
              <a:t>опытных архангельских мастериц есть молодые ученицы: родственницы, соседки, знакомые. Подчас они весьма изобретательны и придумывают не только небывалые сюжеты, но и новые способы украшения. Одни «пишут» по темному фону, добиваясь многоцветной узорности пряника, другие рельефно наращивают кружевной сахарный узор, третьи режут тесто свободно, от руки, давая простор фантазии, а ее им не занимать. </a:t>
            </a:r>
            <a:endParaRPr lang="ru-RU" dirty="0" smtClean="0">
              <a:solidFill>
                <a:srgbClr val="002060"/>
              </a:solidFill>
              <a:latin typeface="Garamond" pitchFamily="18" charset="0"/>
            </a:endParaRPr>
          </a:p>
          <a:p>
            <a:pPr algn="just">
              <a:lnSpc>
                <a:spcPct val="80000"/>
              </a:lnSpc>
              <a:spcBef>
                <a:spcPct val="20000"/>
              </a:spcBef>
            </a:pPr>
            <a:endParaRPr lang="ru-RU" sz="1000" dirty="0">
              <a:solidFill>
                <a:srgbClr val="002060"/>
              </a:solidFill>
              <a:latin typeface="Garamond" pitchFamily="18" charset="0"/>
            </a:endParaRPr>
          </a:p>
          <a:p>
            <a:pPr algn="just">
              <a:lnSpc>
                <a:spcPct val="80000"/>
              </a:lnSpc>
              <a:spcBef>
                <a:spcPct val="20000"/>
              </a:spcBef>
            </a:pPr>
            <a:r>
              <a:rPr lang="ru-RU" dirty="0" smtClean="0">
                <a:solidFill>
                  <a:srgbClr val="002060"/>
                </a:solidFill>
                <a:latin typeface="Garamond" pitchFamily="18" charset="0"/>
              </a:rPr>
              <a:t>Жаль </a:t>
            </a:r>
            <a:r>
              <a:rPr lang="ru-RU" dirty="0">
                <a:solidFill>
                  <a:srgbClr val="002060"/>
                </a:solidFill>
                <a:latin typeface="Garamond" pitchFamily="18" charset="0"/>
              </a:rPr>
              <a:t>только, что расширение круга тем и свободная трактовка сюжетов приводят нередко к забвению традиционного стиля архангельских пряников. </a:t>
            </a:r>
            <a:endParaRPr lang="ru-RU" dirty="0" smtClean="0">
              <a:solidFill>
                <a:srgbClr val="002060"/>
              </a:solidFill>
              <a:latin typeface="Garamond" pitchFamily="18" charset="0"/>
            </a:endParaRPr>
          </a:p>
          <a:p>
            <a:pPr algn="just">
              <a:lnSpc>
                <a:spcPct val="80000"/>
              </a:lnSpc>
              <a:spcBef>
                <a:spcPct val="20000"/>
              </a:spcBef>
            </a:pPr>
            <a:endParaRPr lang="ru-RU" dirty="0">
              <a:solidFill>
                <a:srgbClr val="002060"/>
              </a:solidFill>
              <a:latin typeface="Garamond" pitchFamily="18" charset="0"/>
            </a:endParaRPr>
          </a:p>
          <a:p>
            <a:pPr algn="just">
              <a:lnSpc>
                <a:spcPct val="80000"/>
              </a:lnSpc>
              <a:spcBef>
                <a:spcPct val="20000"/>
              </a:spcBef>
            </a:pPr>
            <a:r>
              <a:rPr lang="ru-RU" dirty="0">
                <a:solidFill>
                  <a:srgbClr val="002060"/>
                </a:solidFill>
                <a:latin typeface="Garamond" pitchFamily="18" charset="0"/>
              </a:rPr>
              <a:t>В Архангельске, в музее художника-сказочника Степана </a:t>
            </a:r>
            <a:r>
              <a:rPr lang="ru-RU" dirty="0" err="1">
                <a:solidFill>
                  <a:srgbClr val="002060"/>
                </a:solidFill>
                <a:latin typeface="Garamond" pitchFamily="18" charset="0"/>
              </a:rPr>
              <a:t>Писахова</a:t>
            </a:r>
            <a:r>
              <a:rPr lang="ru-RU" dirty="0">
                <a:solidFill>
                  <a:srgbClr val="002060"/>
                </a:solidFill>
                <a:latin typeface="Garamond" pitchFamily="18" charset="0"/>
              </a:rPr>
              <a:t>, ежегодно проходит выставка «Архангельские козули». Каждый посетитель выставки может не только попробовать пряники, но и принять участие в мастер-классе по расписыванию козуль. </a:t>
            </a:r>
          </a:p>
        </p:txBody>
      </p:sp>
      <p:pic>
        <p:nvPicPr>
          <p:cNvPr id="2056" name="Picture 8" descr="http://t3.gstatic.com/images?q=tbn:ANd9GcTzsgvfTI4GqYRbRMJLlKefco5AN9cvfrYnbonpzt0flTTub0jMq5XCEV1nR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718" y="4437112"/>
            <a:ext cx="2565982" cy="20111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truealex.tmweb.ru/wp-content/uploads/2011/12/kozulya2_814_698-300x27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718" y="1628800"/>
            <a:ext cx="2565982" cy="23179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5311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glow rad="63500">
                    <a:srgbClr val="FFC000">
                      <a:alpha val="40000"/>
                    </a:srgbClr>
                  </a:glow>
                </a:effectLst>
              </a:rPr>
              <a:t>Заключение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glow rad="63500">
                  <a:srgbClr val="FFC000">
                    <a:alpha val="40000"/>
                  </a:srgbClr>
                </a:glo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8494" y="1556792"/>
            <a:ext cx="87259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spcBef>
                <a:spcPct val="20000"/>
              </a:spcBef>
            </a:pPr>
            <a:r>
              <a:rPr lang="ru-RU" dirty="0" smtClean="0">
                <a:solidFill>
                  <a:srgbClr val="002060"/>
                </a:solidFill>
                <a:latin typeface="Garamond" pitchFamily="18" charset="0"/>
              </a:rPr>
              <a:t>Спрос </a:t>
            </a:r>
            <a:r>
              <a:rPr lang="ru-RU" dirty="0">
                <a:solidFill>
                  <a:srgbClr val="002060"/>
                </a:solidFill>
                <a:latin typeface="Garamond" pitchFamily="18" charset="0"/>
              </a:rPr>
              <a:t>на козули сегодня большой. Они и своеобразный сувенир, и предмет коллекционирования. Лучшие экспонируются на выставках. Замечательная область народного искусства должна жить. Чтобы, проснувшись однажды утром, малыш увидел под елкой покрытого сладким «инеем» пряничного оленя с солнышком на груди. И вспомнил: сегодня Новый год! </a:t>
            </a: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494" y="4941168"/>
            <a:ext cx="2029250" cy="15046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3139" y="4941168"/>
            <a:ext cx="2006204" cy="15046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 descr="http://cs5339.vkontakte.ru/u155267606/148133573/x_21d24f9a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9" t="3657" r="4639"/>
          <a:stretch/>
        </p:blipFill>
        <p:spPr bwMode="auto">
          <a:xfrm>
            <a:off x="2526285" y="3261177"/>
            <a:ext cx="1973707" cy="14639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http://img-fotki.yandex.ru/get/4701/n-nattalya.14/0_56a3d_9cbe3c96_L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134" y="3250139"/>
            <a:ext cx="1936610" cy="15066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533" y="3257613"/>
            <a:ext cx="3950208" cy="31882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Управляющая кнопка: домой 8">
            <a:hlinkClick r:id="" action="ppaction://hlinkshowjump?jump=endshow" highlightClick="1"/>
          </p:cNvPr>
          <p:cNvSpPr/>
          <p:nvPr/>
        </p:nvSpPr>
        <p:spPr>
          <a:xfrm>
            <a:off x="8478572" y="116632"/>
            <a:ext cx="557924" cy="432048"/>
          </a:xfrm>
          <a:prstGeom prst="actionButtonHome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33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822</Words>
  <Application>Microsoft Office PowerPoint</Application>
  <PresentationFormat>Экран (4:3)</PresentationFormat>
  <Paragraphs>56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Garamond</vt:lpstr>
      <vt:lpstr>Тема Office</vt:lpstr>
      <vt:lpstr>Презентация PowerPoint</vt:lpstr>
      <vt:lpstr>Архангельский пряник</vt:lpstr>
      <vt:lpstr>Презентация PowerPoint</vt:lpstr>
      <vt:lpstr>Удивительные прянички</vt:lpstr>
      <vt:lpstr>Как пекли пряники?</vt:lpstr>
      <vt:lpstr>Рецепт пряника</vt:lpstr>
      <vt:lpstr>Разноцветная глазурь</vt:lpstr>
      <vt:lpstr>Современный пряник</vt:lpstr>
      <vt:lpstr>Заключение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Преподаватель</dc:creator>
  <cp:lastModifiedBy>Флёр</cp:lastModifiedBy>
  <cp:revision>26</cp:revision>
  <cp:lastPrinted>2012-04-24T13:40:05Z</cp:lastPrinted>
  <dcterms:created xsi:type="dcterms:W3CDTF">2012-04-24T12:31:06Z</dcterms:created>
  <dcterms:modified xsi:type="dcterms:W3CDTF">2019-04-25T17:43:00Z</dcterms:modified>
</cp:coreProperties>
</file>