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5" r:id="rId5"/>
    <p:sldId id="259" r:id="rId6"/>
    <p:sldId id="267" r:id="rId7"/>
    <p:sldId id="260" r:id="rId8"/>
    <p:sldId id="261" r:id="rId9"/>
    <p:sldId id="266" r:id="rId10"/>
    <p:sldId id="268" r:id="rId11"/>
    <p:sldId id="262" r:id="rId12"/>
    <p:sldId id="269" r:id="rId13"/>
    <p:sldId id="264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ользователь Windows" initials="ПW" lastIdx="0" clrIdx="0">
    <p:extLst>
      <p:ext uri="{19B8F6BF-5375-455C-9EA6-DF929625EA0E}">
        <p15:presenceInfo xmlns:p15="http://schemas.microsoft.com/office/powerpoint/2012/main" userId="Пользователь Window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262" autoAdjust="0"/>
    <p:restoredTop sz="94660"/>
  </p:normalViewPr>
  <p:slideViewPr>
    <p:cSldViewPr snapToGrid="0">
      <p:cViewPr varScale="1">
        <p:scale>
          <a:sx n="84" d="100"/>
          <a:sy n="84" d="100"/>
        </p:scale>
        <p:origin x="96" y="4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A9A49-F264-4DC0-8244-458065BC93E7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7BA50-B105-4BCB-A45D-4491741E9D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4916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A9A49-F264-4DC0-8244-458065BC93E7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7BA50-B105-4BCB-A45D-4491741E9D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18053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A9A49-F264-4DC0-8244-458065BC93E7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7BA50-B105-4BCB-A45D-4491741E9D34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027776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A9A49-F264-4DC0-8244-458065BC93E7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7BA50-B105-4BCB-A45D-4491741E9D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61020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A9A49-F264-4DC0-8244-458065BC93E7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7BA50-B105-4BCB-A45D-4491741E9D34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68404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A9A49-F264-4DC0-8244-458065BC93E7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7BA50-B105-4BCB-A45D-4491741E9D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85545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A9A49-F264-4DC0-8244-458065BC93E7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7BA50-B105-4BCB-A45D-4491741E9D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265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A9A49-F264-4DC0-8244-458065BC93E7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7BA50-B105-4BCB-A45D-4491741E9D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6630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A9A49-F264-4DC0-8244-458065BC93E7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7BA50-B105-4BCB-A45D-4491741E9D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9795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A9A49-F264-4DC0-8244-458065BC93E7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7BA50-B105-4BCB-A45D-4491741E9D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3536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A9A49-F264-4DC0-8244-458065BC93E7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7BA50-B105-4BCB-A45D-4491741E9D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9797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A9A49-F264-4DC0-8244-458065BC93E7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7BA50-B105-4BCB-A45D-4491741E9D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745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A9A49-F264-4DC0-8244-458065BC93E7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7BA50-B105-4BCB-A45D-4491741E9D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4093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A9A49-F264-4DC0-8244-458065BC93E7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7BA50-B105-4BCB-A45D-4491741E9D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440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A9A49-F264-4DC0-8244-458065BC93E7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7BA50-B105-4BCB-A45D-4491741E9D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8077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A9A49-F264-4DC0-8244-458065BC93E7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7BA50-B105-4BCB-A45D-4491741E9D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9140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8A9A49-F264-4DC0-8244-458065BC93E7}" type="datetimeFigureOut">
              <a:rPr lang="ru-RU" smtClean="0"/>
              <a:t>14.02.2021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2A7BA50-B105-4BCB-A45D-4491741E9D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119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S9KnuTSzYiY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8696" y="238551"/>
            <a:ext cx="3550443" cy="23669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915" y="3737120"/>
            <a:ext cx="4082890" cy="27475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9222" y="4174512"/>
            <a:ext cx="3657600" cy="243744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23278" y="3958346"/>
            <a:ext cx="3773106" cy="267261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36908" y="162310"/>
            <a:ext cx="3649792" cy="273734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7948" y="261621"/>
            <a:ext cx="3476418" cy="2320822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097280" y="2760823"/>
            <a:ext cx="86998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Что объединяет картинки?</a:t>
            </a:r>
            <a:endParaRPr lang="ru-RU" sz="5400" b="0" cap="none" spc="0" dirty="0">
              <a:ln w="0"/>
              <a:solidFill>
                <a:schemeClr val="accent1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31031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77240" y="0"/>
            <a:ext cx="8823960" cy="6617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106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4315" y="240890"/>
            <a:ext cx="8596668" cy="1320800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Рефлексия</a:t>
            </a:r>
            <a:br>
              <a:rPr lang="ru-RU" dirty="0"/>
            </a:br>
            <a:r>
              <a:rPr lang="ru-RU" sz="2000" dirty="0"/>
              <a:t>Цель: осознать путь, который помог обучающимся осмыслить и понять основную идею урока.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2238" y="1691640"/>
            <a:ext cx="9705531" cy="5166360"/>
          </a:xfrm>
        </p:spPr>
        <p:txBody>
          <a:bodyPr/>
          <a:lstStyle/>
          <a:p>
            <a:r>
              <a:rPr lang="ru-RU" sz="2400" i="1" dirty="0" smtClean="0">
                <a:solidFill>
                  <a:schemeClr val="accent2"/>
                </a:solidFill>
              </a:rPr>
              <a:t>Как вы считаете, </a:t>
            </a:r>
            <a:r>
              <a:rPr lang="ru-RU" sz="2400" i="1" dirty="0">
                <a:solidFill>
                  <a:schemeClr val="accent2"/>
                </a:solidFill>
              </a:rPr>
              <a:t>цель урока достигнута? </a:t>
            </a:r>
          </a:p>
          <a:p>
            <a:r>
              <a:rPr lang="ru-RU" sz="2400" dirty="0" smtClean="0"/>
              <a:t>Выразите </a:t>
            </a:r>
            <a:r>
              <a:rPr lang="ru-RU" sz="2400" dirty="0"/>
              <a:t>своё отношение к уроку, выбрав предложения или добавив свои:</a:t>
            </a:r>
          </a:p>
          <a:p>
            <a:r>
              <a:rPr lang="ru-RU" sz="2400" dirty="0"/>
              <a:t>1.На уроке я узнал(а</a:t>
            </a:r>
            <a:r>
              <a:rPr lang="ru-RU" sz="2400" dirty="0" smtClean="0"/>
              <a:t>)…</a:t>
            </a:r>
            <a:endParaRPr lang="ru-RU" sz="2400" dirty="0"/>
          </a:p>
          <a:p>
            <a:r>
              <a:rPr lang="ru-RU" sz="2400" dirty="0"/>
              <a:t>2.Мне это пригодится в </a:t>
            </a:r>
            <a:r>
              <a:rPr lang="ru-RU" sz="2400" dirty="0" smtClean="0"/>
              <a:t>жизни, т.к. …</a:t>
            </a:r>
            <a:endParaRPr lang="ru-RU" sz="2400" dirty="0"/>
          </a:p>
          <a:p>
            <a:r>
              <a:rPr lang="ru-RU" sz="2400" dirty="0"/>
              <a:t>3.На уроке было над чем </a:t>
            </a:r>
            <a:r>
              <a:rPr lang="ru-RU" sz="2400" dirty="0" smtClean="0"/>
              <a:t>подумать, например …</a:t>
            </a:r>
            <a:endParaRPr lang="ru-RU" sz="2400" dirty="0"/>
          </a:p>
          <a:p>
            <a:r>
              <a:rPr lang="ru-RU" sz="2400" dirty="0"/>
              <a:t>4. На все возникшие у меня вопросы я получил(а) ответы</a:t>
            </a:r>
            <a:r>
              <a:rPr lang="ru-RU" sz="2400" dirty="0" smtClean="0"/>
              <a:t>. (или нет?)</a:t>
            </a:r>
            <a:endParaRPr lang="ru-RU" sz="2400" dirty="0"/>
          </a:p>
          <a:p>
            <a:r>
              <a:rPr lang="ru-RU" sz="2400" dirty="0"/>
              <a:t>5.На уроке было </a:t>
            </a:r>
            <a:r>
              <a:rPr lang="ru-RU" sz="2400" dirty="0" smtClean="0"/>
              <a:t>интересно, </a:t>
            </a:r>
            <a:r>
              <a:rPr lang="ru-RU" sz="2400" dirty="0" err="1" smtClean="0"/>
              <a:t>т.к</a:t>
            </a:r>
            <a:r>
              <a:rPr lang="ru-RU" sz="2400" dirty="0" smtClean="0"/>
              <a:t>…..,  или неинтересно, т.к. …</a:t>
            </a:r>
            <a:endParaRPr lang="ru-RU" sz="2400" dirty="0"/>
          </a:p>
          <a:p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</a:t>
            </a:r>
            <a:r>
              <a:rPr lang="ru-RU" sz="2000" dirty="0" smtClean="0">
                <a:solidFill>
                  <a:srgbClr val="00B050"/>
                </a:solidFill>
              </a:rPr>
              <a:t>Если вы узнали </a:t>
            </a:r>
            <a:r>
              <a:rPr lang="ru-RU" sz="2000" dirty="0">
                <a:solidFill>
                  <a:srgbClr val="00B050"/>
                </a:solidFill>
              </a:rPr>
              <a:t>что-то новое для </a:t>
            </a:r>
            <a:r>
              <a:rPr lang="ru-RU" sz="2000" dirty="0" smtClean="0">
                <a:solidFill>
                  <a:srgbClr val="00B050"/>
                </a:solidFill>
              </a:rPr>
              <a:t>себя -  </a:t>
            </a:r>
            <a:r>
              <a:rPr lang="ru-RU" sz="2000" u="sng" dirty="0" smtClean="0">
                <a:solidFill>
                  <a:srgbClr val="00B050"/>
                </a:solidFill>
              </a:rPr>
              <a:t>значит </a:t>
            </a:r>
            <a:r>
              <a:rPr lang="ru-RU" sz="2000" u="sng" dirty="0">
                <a:solidFill>
                  <a:srgbClr val="00B050"/>
                </a:solidFill>
              </a:rPr>
              <a:t>день прожит не зря.</a:t>
            </a:r>
          </a:p>
          <a:p>
            <a:endParaRPr lang="ru-RU" dirty="0" smtClean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8350" y="0"/>
            <a:ext cx="2533650" cy="257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39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4201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 Арабская пословица: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623061"/>
            <a:ext cx="9266766" cy="4418302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 smtClean="0"/>
              <a:t>Ни </a:t>
            </a:r>
            <a:r>
              <a:rPr lang="ru-RU" sz="2400" b="1" dirty="0"/>
              <a:t>один сосуд не вмещает больше своего объема,</a:t>
            </a:r>
          </a:p>
          <a:p>
            <a:pPr marL="0" indent="0">
              <a:buNone/>
            </a:pPr>
            <a:r>
              <a:rPr lang="ru-RU" sz="2400" b="1" dirty="0"/>
              <a:t>кроме сосуда знаний; он постоянно расширяется.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720" y="2868930"/>
            <a:ext cx="3798570" cy="3798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7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5360" y="2922250"/>
            <a:ext cx="3628550" cy="2091029"/>
          </a:xfrm>
        </p:spPr>
      </p:pic>
      <p:pic>
        <p:nvPicPr>
          <p:cNvPr id="13" name="Объект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051" y="3138933"/>
            <a:ext cx="4097104" cy="236104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212" y="367173"/>
            <a:ext cx="3204394" cy="3204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38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" y="194311"/>
            <a:ext cx="9749790" cy="6206490"/>
          </a:xfrm>
        </p:spPr>
        <p:txBody>
          <a:bodyPr/>
          <a:lstStyle/>
          <a:p>
            <a:pPr algn="ctr"/>
            <a:r>
              <a:rPr lang="ru-RU" sz="4000" b="1" i="1" dirty="0" smtClean="0"/>
              <a:t>Неорганические и органические кислоты</a:t>
            </a:r>
            <a:r>
              <a:rPr lang="ru-RU" sz="4000" b="1" i="1" dirty="0" smtClean="0"/>
              <a:t>.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1800" b="1" dirty="0" smtClean="0"/>
              <a:t>(технология «Перевёрнутый класс»)</a:t>
            </a:r>
            <a:br>
              <a:rPr lang="ru-RU" sz="1800" b="1" dirty="0" smtClean="0"/>
            </a:br>
            <a:r>
              <a:rPr lang="ru-RU" sz="1800" b="1" dirty="0"/>
              <a:t/>
            </a:r>
            <a:br>
              <a:rPr lang="ru-RU" sz="1800" b="1" dirty="0"/>
            </a:br>
            <a:r>
              <a:rPr lang="ru-RU" sz="2400" b="1" dirty="0" smtClean="0"/>
              <a:t>Цель</a:t>
            </a:r>
            <a:r>
              <a:rPr lang="ru-RU" sz="2400" b="1" dirty="0" smtClean="0"/>
              <a:t>: систематизация и обобщение знаний 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Эпиграф</a:t>
            </a:r>
            <a:r>
              <a: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: «День прожит не зря, если ты узнал что-то новое».</a:t>
            </a:r>
            <a:endParaRPr lang="ru-RU" sz="24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25542" y="767834"/>
            <a:ext cx="19159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11</a:t>
            </a:r>
            <a:r>
              <a:rPr lang="ru-RU" dirty="0" smtClean="0"/>
              <a:t> </a:t>
            </a:r>
            <a:r>
              <a:rPr lang="ru-RU" sz="20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класс</a:t>
            </a:r>
            <a:endParaRPr lang="ru-RU" sz="20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5056" y="3882255"/>
            <a:ext cx="4664177" cy="2975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198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6186" y="1916618"/>
            <a:ext cx="4175814" cy="494138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194" y="265472"/>
            <a:ext cx="9365225" cy="148958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Самостоятельная  работа </a:t>
            </a:r>
            <a:r>
              <a:rPr lang="ru-RU" dirty="0"/>
              <a:t>дома.</a:t>
            </a:r>
            <a:br>
              <a:rPr lang="ru-RU" dirty="0"/>
            </a:b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Цель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: Обеспечить восприятие и осмысление новой информации, совершенствовать умение работать с различными источниками информации.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22323"/>
            <a:ext cx="8481060" cy="5235677"/>
          </a:xfrm>
        </p:spPr>
        <p:txBody>
          <a:bodyPr>
            <a:normAutofit fontScale="92500" lnSpcReduction="20000"/>
          </a:bodyPr>
          <a:lstStyle/>
          <a:p>
            <a:r>
              <a:rPr lang="ru-RU" sz="2200" b="1" dirty="0" smtClean="0"/>
              <a:t>Изучить п.18, просмотреть </a:t>
            </a:r>
            <a:r>
              <a:rPr lang="ru-RU" sz="2200" b="1" dirty="0"/>
              <a:t>видеоролик, ответить на вопросы к нему </a:t>
            </a:r>
            <a:r>
              <a:rPr lang="ru-RU" sz="2200" b="1" dirty="0">
                <a:hlinkClick r:id="rId3"/>
              </a:rPr>
              <a:t>https://</a:t>
            </a:r>
            <a:r>
              <a:rPr lang="ru-RU" sz="2200" b="1" dirty="0" smtClean="0">
                <a:hlinkClick r:id="rId3"/>
              </a:rPr>
              <a:t>www.youtube.com/watch?v=S9KnuTSzYiY</a:t>
            </a:r>
            <a:r>
              <a:rPr lang="ru-RU" sz="2200" b="1" dirty="0" smtClean="0"/>
              <a:t> ,  </a:t>
            </a:r>
            <a:r>
              <a:rPr lang="ru-RU" sz="2200" b="1" dirty="0"/>
              <a:t>знать основные понятия урока, продумать и записать вопросы, которые могут возникнуть после просмотра этого видеоролика или же задать вопрос учителю в режиме «</a:t>
            </a:r>
            <a:r>
              <a:rPr lang="ru-RU" sz="2200" b="1" dirty="0" err="1" smtClean="0"/>
              <a:t>on-line</a:t>
            </a:r>
            <a:r>
              <a:rPr lang="ru-RU" sz="2200" b="1" dirty="0"/>
              <a:t>».</a:t>
            </a:r>
          </a:p>
          <a:p>
            <a:endParaRPr lang="ru-RU" sz="2200" b="1" dirty="0"/>
          </a:p>
          <a:p>
            <a:r>
              <a:rPr lang="ru-RU" sz="2200" b="1" dirty="0"/>
              <a:t>Вопросы:</a:t>
            </a:r>
          </a:p>
          <a:p>
            <a:r>
              <a:rPr lang="ru-RU" sz="2200" b="1" dirty="0"/>
              <a:t>1.	Дайте определение кислот в свете атомно-молекулярного учения</a:t>
            </a:r>
            <a:r>
              <a:rPr lang="ru-RU" sz="2200" b="1" dirty="0" smtClean="0"/>
              <a:t>,</a:t>
            </a:r>
          </a:p>
          <a:p>
            <a:pPr marL="0" indent="0">
              <a:buNone/>
            </a:pPr>
            <a:r>
              <a:rPr lang="ru-RU" sz="2200" b="1" dirty="0"/>
              <a:t> </a:t>
            </a:r>
            <a:r>
              <a:rPr lang="ru-RU" sz="2200" b="1" dirty="0" smtClean="0"/>
              <a:t>    </a:t>
            </a:r>
            <a:r>
              <a:rPr lang="ru-RU" sz="2200" b="1" dirty="0"/>
              <a:t>в свете ЭД, в свете протонной теории.</a:t>
            </a:r>
          </a:p>
          <a:p>
            <a:r>
              <a:rPr lang="ru-RU" sz="2200" b="1" dirty="0"/>
              <a:t>2.	 Какова классификация кислот? Дайте характеристику соляной и уксусной кислотам по всем типам классификации</a:t>
            </a:r>
            <a:r>
              <a:rPr lang="ru-RU" sz="2200" b="1" dirty="0" smtClean="0"/>
              <a:t>? </a:t>
            </a:r>
            <a:r>
              <a:rPr lang="ru-RU" sz="2200" b="1" u="sng" dirty="0" smtClean="0"/>
              <a:t>Выполнить тест.</a:t>
            </a:r>
            <a:endParaRPr lang="ru-RU" sz="2200" b="1" u="sng" dirty="0"/>
          </a:p>
          <a:p>
            <a:r>
              <a:rPr lang="ru-RU" sz="2200" b="1" dirty="0"/>
              <a:t>3.	Какие общие свойства, обусловленные катионом водорода, характеризуют неорганические и органические кислоты?</a:t>
            </a:r>
          </a:p>
          <a:p>
            <a:r>
              <a:rPr lang="ru-RU" sz="2200" b="1" dirty="0"/>
              <a:t>4.	Каково применение кислот?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6203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9419" y="-24581"/>
            <a:ext cx="6882581" cy="688258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80340" lvl="0" indent="-342900">
              <a:lnSpc>
                <a:spcPct val="115000"/>
              </a:lnSpc>
              <a:spcBef>
                <a:spcPts val="1000"/>
              </a:spcBef>
            </a:pPr>
            <a:r>
              <a:rPr lang="ru-RU" sz="1700" b="1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Ответ:  </a:t>
            </a:r>
            <a:r>
              <a:rPr lang="ru-RU" sz="1700" b="1" u="sng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1)а, б, в, д     2) г    </a:t>
            </a:r>
            <a:r>
              <a:rPr lang="ru-RU" sz="1700" b="1" u="sng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3) </a:t>
            </a:r>
            <a:r>
              <a:rPr lang="ru-RU" sz="1700" b="1" u="sng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б, г  </a:t>
            </a:r>
            <a:r>
              <a:rPr lang="ru-RU" sz="1700" b="1" u="sng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4) </a:t>
            </a:r>
            <a:r>
              <a:rPr lang="ru-RU" sz="1700" b="1" u="sng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а, в   </a:t>
            </a:r>
            <a:r>
              <a:rPr lang="ru-RU" sz="1700" b="1" u="sng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5) </a:t>
            </a:r>
            <a:r>
              <a:rPr lang="ru-RU" sz="1700" b="1" u="sng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в, г, д   </a:t>
            </a:r>
            <a:r>
              <a:rPr lang="ru-RU" sz="1700" b="1" u="sng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6) </a:t>
            </a:r>
            <a:r>
              <a:rPr lang="ru-RU" sz="1700" b="1" u="sng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а, б                                       </a:t>
            </a:r>
            <a:r>
              <a:rPr lang="ru-RU" sz="2200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200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760221"/>
            <a:ext cx="7940886" cy="4281142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Классификация кислот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</a:t>
            </a:r>
            <a:r>
              <a:rPr lang="en-US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Соотнесите: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Тип кислот:                                          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Формула вещества: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buFont typeface="+mj-lt"/>
              <a:buAutoNum type="arabicParenR"/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Кислородсодержащие                            а) 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lang="ru-RU" b="1" baseline="-25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SiO</a:t>
            </a:r>
            <a:r>
              <a:rPr lang="ru-RU" b="1" baseline="-25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buFont typeface="+mj-lt"/>
              <a:buAutoNum type="arabicParenR"/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бескислородные                                     б) 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HCOOH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buFont typeface="+mj-lt"/>
              <a:buAutoNum type="arabicParenR"/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одноосновные                                         в) 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lang="ru-RU" b="1" baseline="-25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</a:t>
            </a:r>
            <a:r>
              <a:rPr lang="ru-RU" b="1" baseline="-25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buFont typeface="+mj-lt"/>
              <a:buAutoNum type="arabicParenR"/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двухосновные                                         г) </a:t>
            </a:r>
            <a:r>
              <a:rPr lang="en-US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HBr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buFont typeface="+mj-lt"/>
              <a:buAutoNum type="arabicParenR"/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сильные                                                   д) </a:t>
            </a: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HNO</a:t>
            </a:r>
            <a:r>
              <a:rPr lang="ru-RU" b="1" baseline="-25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buFont typeface="+mj-lt"/>
              <a:buAutoNum type="arabicParenR"/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слабые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6527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62232"/>
            <a:ext cx="9145092" cy="1268362"/>
          </a:xfrm>
        </p:spPr>
        <p:txBody>
          <a:bodyPr>
            <a:normAutofit/>
          </a:bodyPr>
          <a:lstStyle/>
          <a:p>
            <a:r>
              <a:rPr lang="ru-RU" dirty="0" smtClean="0"/>
              <a:t>                  Актуализация знаний</a:t>
            </a:r>
            <a:r>
              <a:rPr lang="ru-RU" dirty="0"/>
              <a:t/>
            </a:r>
            <a:br>
              <a:rPr lang="ru-RU" dirty="0"/>
            </a:br>
            <a:r>
              <a:rPr lang="ru-RU" sz="2000" dirty="0"/>
              <a:t>Цель: создать условия для возникновения внутренней потребности включения в учебную деятельность.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722" y="1622323"/>
            <a:ext cx="10412361" cy="5058696"/>
          </a:xfrm>
        </p:spPr>
        <p:txBody>
          <a:bodyPr>
            <a:normAutofit/>
          </a:bodyPr>
          <a:lstStyle/>
          <a:p>
            <a:r>
              <a:rPr lang="ru-RU" b="1" dirty="0"/>
              <a:t>Человек в своей жизни, даже далёкой от химии, ежедневно сталкивается с кислотами. </a:t>
            </a:r>
            <a:endParaRPr lang="ru-RU" b="1" dirty="0" smtClean="0"/>
          </a:p>
          <a:p>
            <a:r>
              <a:rPr lang="ru-RU" b="1" dirty="0" smtClean="0"/>
              <a:t>Немало </a:t>
            </a:r>
            <a:r>
              <a:rPr lang="ru-RU" b="1" dirty="0"/>
              <a:t>кислот в нашей пище. Фрукты, овощи, молочные продукты содержат яблочную, лимонную, молочную, винную кислоты. Даже синильная кислота, которая считается сильнейшим ядом, знакома каждому, кто лакомился ядрышками слив, вишен или миндаля. </a:t>
            </a:r>
            <a:endParaRPr lang="ru-RU" b="1" dirty="0" smtClean="0"/>
          </a:p>
          <a:p>
            <a:r>
              <a:rPr lang="ru-RU" b="1" dirty="0" smtClean="0"/>
              <a:t>Важна </a:t>
            </a:r>
            <a:r>
              <a:rPr lang="ru-RU" b="1" dirty="0"/>
              <a:t>и разнообразна роль кислот в человеческом организме. Аскорбиновая, фолиевая, никотиновая и другие кислоты являются витаминами</a:t>
            </a:r>
            <a:r>
              <a:rPr lang="ru-RU" b="1" dirty="0" smtClean="0"/>
              <a:t>.</a:t>
            </a:r>
          </a:p>
          <a:p>
            <a:r>
              <a:rPr lang="ru-RU" b="1" dirty="0" smtClean="0"/>
              <a:t> </a:t>
            </a:r>
            <a:r>
              <a:rPr lang="ru-RU" b="1" dirty="0"/>
              <a:t>Фосфорная кислота в виде солей является основным конструкционным материалом костей, зубов, ногтей</a:t>
            </a:r>
            <a:r>
              <a:rPr lang="ru-RU" b="1" dirty="0" smtClean="0"/>
              <a:t>.</a:t>
            </a:r>
          </a:p>
          <a:p>
            <a:r>
              <a:rPr lang="ru-RU" b="1" dirty="0" smtClean="0"/>
              <a:t> </a:t>
            </a:r>
            <a:r>
              <a:rPr lang="ru-RU" b="1" dirty="0" err="1"/>
              <a:t>Гиалуровая</a:t>
            </a:r>
            <a:r>
              <a:rPr lang="ru-RU" b="1" dirty="0"/>
              <a:t> кислота – основной компонент смазки всех трущихся частей в наших суставах. </a:t>
            </a:r>
            <a:endParaRPr lang="ru-RU" b="1" dirty="0" smtClean="0"/>
          </a:p>
          <a:p>
            <a:r>
              <a:rPr lang="ru-RU" b="1" dirty="0" smtClean="0"/>
              <a:t>И </a:t>
            </a:r>
            <a:r>
              <a:rPr lang="ru-RU" b="1" dirty="0"/>
              <a:t>муравьи и крапива содержат муравьиную кислоту, которая при соприкосновении сильно обжигает кожу</a:t>
            </a:r>
            <a:r>
              <a:rPr lang="ru-RU" b="1" dirty="0" smtClean="0"/>
              <a:t>.</a:t>
            </a:r>
          </a:p>
          <a:p>
            <a:r>
              <a:rPr lang="ru-RU" b="1" dirty="0" smtClean="0"/>
              <a:t> </a:t>
            </a:r>
            <a:r>
              <a:rPr lang="ru-RU" b="1" dirty="0"/>
              <a:t>Некоторые жуки выстреливают парами серной кислоты.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94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43840"/>
            <a:ext cx="8596668" cy="796290"/>
          </a:xfrm>
        </p:spPr>
        <p:txBody>
          <a:bodyPr/>
          <a:lstStyle/>
          <a:p>
            <a:r>
              <a:rPr lang="ru-RU" dirty="0" smtClean="0"/>
              <a:t>                 </a:t>
            </a:r>
            <a:r>
              <a:rPr lang="ru-RU" sz="3200" dirty="0" smtClean="0"/>
              <a:t>Это интересно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177290"/>
            <a:ext cx="8596668" cy="5109209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1.Она образуется в мышцах при интенсивной работе </a:t>
            </a:r>
            <a:endParaRPr lang="ru-RU" dirty="0" smtClean="0"/>
          </a:p>
          <a:p>
            <a:r>
              <a:rPr lang="ru-RU" dirty="0" smtClean="0"/>
              <a:t>2.Она </a:t>
            </a:r>
            <a:r>
              <a:rPr lang="ru-RU" dirty="0"/>
              <a:t>слабая, но является сильным ядом; содержится в ядрышках слив, вишен, семенах яблок и черемухи </a:t>
            </a:r>
          </a:p>
          <a:p>
            <a:r>
              <a:rPr lang="ru-RU" dirty="0"/>
              <a:t>3.Ее используют для изготовления сухих супов, киселей, так как она способна обволакивать частички и не давать им склеиваться друг с другом          </a:t>
            </a:r>
            <a:endParaRPr lang="ru-RU" dirty="0" smtClean="0"/>
          </a:p>
          <a:p>
            <a:r>
              <a:rPr lang="ru-RU" dirty="0" smtClean="0"/>
              <a:t> 4.Она </a:t>
            </a:r>
            <a:r>
              <a:rPr lang="ru-RU" dirty="0"/>
              <a:t>является пластификатором, поэтому применяется для приготовления лака для ногтей, лака для волос </a:t>
            </a:r>
          </a:p>
          <a:p>
            <a:r>
              <a:rPr lang="ru-RU" dirty="0"/>
              <a:t>5.Она – отличный консервант,  в большом количестве содержится в клюкве и бруснике, поэтому они могут очень долго храниться без дополнительных условий </a:t>
            </a:r>
          </a:p>
          <a:p>
            <a:r>
              <a:rPr lang="ru-RU" dirty="0"/>
              <a:t>6.Она является природным витамином С </a:t>
            </a:r>
          </a:p>
          <a:p>
            <a:r>
              <a:rPr lang="ru-RU" dirty="0"/>
              <a:t>7. Ее содержат помидоры </a:t>
            </a:r>
          </a:p>
          <a:p>
            <a:r>
              <a:rPr lang="ru-RU" dirty="0"/>
              <a:t>8.Мухоморы содержат эту кислоту; лоси, поедая мухоморы, излечиваются от внутренних паразитов </a:t>
            </a:r>
          </a:p>
          <a:p>
            <a:r>
              <a:rPr lang="ru-RU" dirty="0"/>
              <a:t>9. Является важным ингредиентом популярной </a:t>
            </a:r>
            <a:r>
              <a:rPr lang="ru-RU" dirty="0" smtClean="0"/>
              <a:t>кока-колы</a:t>
            </a:r>
            <a:r>
              <a:rPr lang="ru-RU" dirty="0"/>
              <a:t>. Она приятного вкуса и ее используют для приготовления  мармелада, пастилы </a:t>
            </a:r>
            <a:r>
              <a:rPr lang="ru-RU" dirty="0" smtClean="0"/>
              <a:t>.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688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2" y="265472"/>
            <a:ext cx="9676035" cy="181405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Закрепление изученного материала.</a:t>
            </a:r>
            <a:br>
              <a:rPr lang="ru-RU" dirty="0" smtClean="0"/>
            </a:br>
            <a:r>
              <a:rPr lang="ru-RU" dirty="0" smtClean="0"/>
              <a:t>     </a:t>
            </a:r>
            <a:r>
              <a:rPr lang="ru-RU" sz="2400" dirty="0" smtClean="0"/>
              <a:t>(Работа в группе- </a:t>
            </a:r>
            <a:r>
              <a:rPr lang="ru-RU" sz="2400" u="sng" dirty="0" smtClean="0"/>
              <a:t>исследование</a:t>
            </a:r>
            <a:r>
              <a:rPr lang="ru-RU" sz="2400" dirty="0" smtClean="0"/>
              <a:t> химических свойств кислот)</a:t>
            </a:r>
            <a:br>
              <a:rPr lang="ru-RU" sz="2400" dirty="0" smtClean="0"/>
            </a:br>
            <a:r>
              <a:rPr lang="ru-RU" sz="2000" u="sng" dirty="0"/>
              <a:t>Цель: </a:t>
            </a:r>
            <a:r>
              <a:rPr lang="ru-RU" sz="2000" dirty="0"/>
              <a:t>сформировать </a:t>
            </a:r>
            <a:r>
              <a:rPr lang="ru-RU" sz="2000" dirty="0" smtClean="0"/>
              <a:t>общую </a:t>
            </a:r>
            <a:r>
              <a:rPr lang="ru-RU" sz="2000" dirty="0"/>
              <a:t>активность класса, систематизировать информацию, развитие коммуникативных умений.</a:t>
            </a:r>
            <a:r>
              <a:rPr lang="ru-RU" dirty="0"/>
              <a:t/>
            </a:r>
            <a:br>
              <a:rPr lang="ru-RU" dirty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448231"/>
            <a:ext cx="8596668" cy="3593131"/>
          </a:xfrm>
        </p:spPr>
        <p:txBody>
          <a:bodyPr/>
          <a:lstStyle/>
          <a:p>
            <a:pPr algn="ctr"/>
            <a:r>
              <a:rPr lang="ru-RU" sz="2400" dirty="0" smtClean="0"/>
              <a:t>Выполнение экспериментального исследования, согласно правилам техники безопасности.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2" y="4148626"/>
            <a:ext cx="8680978" cy="2325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340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23" y="108154"/>
            <a:ext cx="11415251" cy="177963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Первичный контроль знаний. </a:t>
            </a:r>
            <a:r>
              <a:rPr lang="ru-RU" sz="2000" dirty="0" smtClean="0"/>
              <a:t>(проверка работы у доски)</a:t>
            </a:r>
            <a:br>
              <a:rPr lang="ru-RU" sz="2000" dirty="0" smtClean="0"/>
            </a:br>
            <a:r>
              <a:rPr lang="ru-RU" dirty="0" smtClean="0"/>
              <a:t>Применение  знаний в нестандартной ситуации. 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2000" dirty="0" smtClean="0"/>
              <a:t>Цель</a:t>
            </a:r>
            <a:r>
              <a:rPr lang="ru-RU" sz="2000" dirty="0"/>
              <a:t>: проверить знания учащихся. 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77334" y="2566219"/>
            <a:ext cx="9366318" cy="3475143"/>
          </a:xfrm>
        </p:spPr>
        <p:txBody>
          <a:bodyPr>
            <a:normAutofit fontScale="92500"/>
          </a:bodyPr>
          <a:lstStyle/>
          <a:p>
            <a:r>
              <a:rPr lang="ru-RU" sz="2400" dirty="0" smtClean="0"/>
              <a:t>1.Какие </a:t>
            </a:r>
            <a:r>
              <a:rPr lang="ru-RU" sz="2400" dirty="0"/>
              <a:t>из веществ   вступят в реакцию с серной кислотой: </a:t>
            </a:r>
            <a:r>
              <a:rPr lang="ru-RU" sz="2400" dirty="0" err="1"/>
              <a:t>Аu</a:t>
            </a:r>
            <a:r>
              <a:rPr lang="ru-RU" sz="2400" dirty="0"/>
              <a:t>,  </a:t>
            </a:r>
            <a:r>
              <a:rPr lang="ru-RU" sz="2400" dirty="0" err="1"/>
              <a:t>Zn</a:t>
            </a:r>
            <a:r>
              <a:rPr lang="ru-RU" sz="2400" dirty="0"/>
              <a:t>,  </a:t>
            </a:r>
            <a:r>
              <a:rPr lang="ru-RU" sz="2400" dirty="0" err="1"/>
              <a:t>FeO</a:t>
            </a:r>
            <a:r>
              <a:rPr lang="ru-RU" sz="2400" dirty="0"/>
              <a:t>, CO2, </a:t>
            </a:r>
            <a:r>
              <a:rPr lang="ru-RU" sz="2400" dirty="0" err="1"/>
              <a:t>Ca</a:t>
            </a:r>
            <a:r>
              <a:rPr lang="ru-RU" sz="2400" dirty="0"/>
              <a:t>(OH)2,  </a:t>
            </a:r>
            <a:r>
              <a:rPr lang="ru-RU" sz="2400" dirty="0" err="1"/>
              <a:t>KCl</a:t>
            </a:r>
            <a:r>
              <a:rPr lang="ru-RU" sz="2400" dirty="0"/>
              <a:t>,  Na2SiO3 . </a:t>
            </a:r>
            <a:r>
              <a:rPr lang="ru-RU" sz="2400" dirty="0" smtClean="0"/>
              <a:t>Назовите </a:t>
            </a:r>
            <a:r>
              <a:rPr lang="ru-RU" sz="2400" dirty="0"/>
              <a:t>эти вещества.</a:t>
            </a:r>
            <a:endParaRPr lang="ru-RU" sz="2400" dirty="0" smtClean="0"/>
          </a:p>
          <a:p>
            <a:endParaRPr lang="ru-RU" sz="2400" dirty="0"/>
          </a:p>
          <a:p>
            <a:endParaRPr lang="ru-RU" sz="2400" dirty="0" smtClean="0"/>
          </a:p>
          <a:p>
            <a:r>
              <a:rPr lang="ru-RU" sz="2400" dirty="0" smtClean="0"/>
              <a:t>2.Какие продукты реакции образуются при взаимодействии </a:t>
            </a:r>
            <a:r>
              <a:rPr lang="ru-RU" sz="2400" u="sng" dirty="0" smtClean="0"/>
              <a:t>концентрированной</a:t>
            </a:r>
            <a:r>
              <a:rPr lang="ru-RU" sz="2400" dirty="0" smtClean="0"/>
              <a:t> азотной кислоты с медью (</a:t>
            </a:r>
            <a:r>
              <a:rPr lang="en-US" sz="2400" dirty="0" smtClean="0"/>
              <a:t>II</a:t>
            </a:r>
            <a:r>
              <a:rPr lang="ru-RU" sz="2400" dirty="0" smtClean="0"/>
              <a:t>) ?</a:t>
            </a:r>
          </a:p>
          <a:p>
            <a:r>
              <a:rPr lang="ru-RU" sz="2400" dirty="0" smtClean="0"/>
              <a:t>Напишите уравнение реакции, составьте электронный баланс и расставьте коэффициенты.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70757" y="3358323"/>
            <a:ext cx="2321243" cy="3466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367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2065020"/>
          </a:xfrm>
        </p:spPr>
        <p:txBody>
          <a:bodyPr/>
          <a:lstStyle/>
          <a:p>
            <a:r>
              <a:rPr lang="ru-RU" sz="3200" dirty="0" smtClean="0"/>
              <a:t>Какова важность изученной темы в профессиональном самоопределении?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800" dirty="0" smtClean="0"/>
              <a:t>Цель: профессиональное самоопределение.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7394" y="2777809"/>
            <a:ext cx="8596668" cy="388077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 smtClean="0"/>
              <a:t>Применение </a:t>
            </a:r>
          </a:p>
          <a:p>
            <a:pPr marL="0" indent="0" algn="ctr">
              <a:buNone/>
            </a:pPr>
            <a:r>
              <a:rPr lang="ru-RU" sz="4000" dirty="0" smtClean="0"/>
              <a:t>«ФРУКТОВЫХ КИСЛОТ» </a:t>
            </a:r>
          </a:p>
          <a:p>
            <a:pPr marL="0" indent="0" algn="ctr">
              <a:buNone/>
            </a:pPr>
            <a:r>
              <a:rPr lang="ru-RU" sz="4000" dirty="0" smtClean="0"/>
              <a:t>в косметологии.</a:t>
            </a:r>
          </a:p>
          <a:p>
            <a:pPr marL="0" indent="0" algn="ctr">
              <a:buNone/>
            </a:pP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4028" y="1039013"/>
            <a:ext cx="2859167" cy="285916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5990" y="1973981"/>
            <a:ext cx="3796075" cy="37960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22883" y="-250199"/>
            <a:ext cx="2879751" cy="287975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187392"/>
            <a:ext cx="12192000" cy="1664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81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435</TotalTime>
  <Words>607</Words>
  <Application>Microsoft Office PowerPoint</Application>
  <PresentationFormat>Широкоэкранный</PresentationFormat>
  <Paragraphs>66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Times New Roman</vt:lpstr>
      <vt:lpstr>Trebuchet MS</vt:lpstr>
      <vt:lpstr>Wingdings 3</vt:lpstr>
      <vt:lpstr>Аспект</vt:lpstr>
      <vt:lpstr>Презентация PowerPoint</vt:lpstr>
      <vt:lpstr>Неорганические и органические кислоты. (технология «Перевёрнутый класс»)  Цель: систематизация и обобщение знаний    Эпиграф: «День прожит не зря, если ты узнал что-то новое».</vt:lpstr>
      <vt:lpstr>                Самостоятельная  работа дома. Цель: Обеспечить восприятие и осмысление новой информации, совершенствовать умение работать с различными источниками информации. </vt:lpstr>
      <vt:lpstr>Ответ:  1)а, б, в, д     2) г    3) б, г  4) а, в   5) в, г, д   6) а, б                                        </vt:lpstr>
      <vt:lpstr>                  Актуализация знаний Цель: создать условия для возникновения внутренней потребности включения в учебную деятельность.</vt:lpstr>
      <vt:lpstr>                 Это интересно</vt:lpstr>
      <vt:lpstr>     Закрепление изученного материала.      (Работа в группе- исследование химических свойств кислот) Цель: сформировать общую активность класса, систематизировать информацию, развитие коммуникативных умений. </vt:lpstr>
      <vt:lpstr>Первичный контроль знаний. (проверка работы у доски) Применение  знаний в нестандартной ситуации.   Цель: проверить знания учащихся. </vt:lpstr>
      <vt:lpstr>Какова важность изученной темы в профессиональном самоопределении? Цель: профессиональное самоопределение.</vt:lpstr>
      <vt:lpstr>Презентация PowerPoint</vt:lpstr>
      <vt:lpstr>Рефлексия Цель: осознать путь, который помог обучающимся осмыслить и понять основную идею урока.</vt:lpstr>
      <vt:lpstr>                 Арабская пословица: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35</cp:revision>
  <dcterms:created xsi:type="dcterms:W3CDTF">2021-02-12T17:42:38Z</dcterms:created>
  <dcterms:modified xsi:type="dcterms:W3CDTF">2021-02-14T20:39:10Z</dcterms:modified>
</cp:coreProperties>
</file>