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</p:sldMasterIdLst>
  <p:sldIdLst>
    <p:sldId id="282" r:id="rId2"/>
    <p:sldId id="256" r:id="rId3"/>
    <p:sldId id="257" r:id="rId4"/>
    <p:sldId id="261" r:id="rId5"/>
    <p:sldId id="258" r:id="rId6"/>
    <p:sldId id="262" r:id="rId7"/>
    <p:sldId id="260" r:id="rId8"/>
    <p:sldId id="263" r:id="rId9"/>
    <p:sldId id="278" r:id="rId10"/>
    <p:sldId id="279" r:id="rId11"/>
    <p:sldId id="268" r:id="rId12"/>
    <p:sldId id="269" r:id="rId13"/>
    <p:sldId id="270" r:id="rId14"/>
    <p:sldId id="280" r:id="rId15"/>
    <p:sldId id="281" r:id="rId16"/>
    <p:sldId id="271" r:id="rId17"/>
    <p:sldId id="267" r:id="rId18"/>
    <p:sldId id="272" r:id="rId19"/>
    <p:sldId id="273" r:id="rId20"/>
    <p:sldId id="274" r:id="rId21"/>
    <p:sldId id="275" r:id="rId22"/>
    <p:sldId id="276" r:id="rId23"/>
    <p:sldId id="283" r:id="rId24"/>
    <p:sldId id="28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2" autoAdjust="0"/>
    <p:restoredTop sz="94660"/>
  </p:normalViewPr>
  <p:slideViewPr>
    <p:cSldViewPr>
      <p:cViewPr varScale="1">
        <p:scale>
          <a:sx n="65" d="100"/>
          <a:sy n="65" d="100"/>
        </p:scale>
        <p:origin x="148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DDB61-AB90-43BD-B7F4-9CBA52711B3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52113AD-22E6-4830-92A1-37D0CF2A07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DDB61-AB90-43BD-B7F4-9CBA52711B3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113AD-22E6-4830-92A1-37D0CF2A07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52113AD-22E6-4830-92A1-37D0CF2A07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DDB61-AB90-43BD-B7F4-9CBA52711B3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DDB61-AB90-43BD-B7F4-9CBA52711B3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52113AD-22E6-4830-92A1-37D0CF2A07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DDB61-AB90-43BD-B7F4-9CBA52711B3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52113AD-22E6-4830-92A1-37D0CF2A07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8C2DDB61-AB90-43BD-B7F4-9CBA52711B3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113AD-22E6-4830-92A1-37D0CF2A07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DDB61-AB90-43BD-B7F4-9CBA52711B3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52113AD-22E6-4830-92A1-37D0CF2A07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DDB61-AB90-43BD-B7F4-9CBA52711B3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52113AD-22E6-4830-92A1-37D0CF2A07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DDB61-AB90-43BD-B7F4-9CBA52711B3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52113AD-22E6-4830-92A1-37D0CF2A07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52113AD-22E6-4830-92A1-37D0CF2A07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DDB61-AB90-43BD-B7F4-9CBA52711B3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52113AD-22E6-4830-92A1-37D0CF2A07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8C2DDB61-AB90-43BD-B7F4-9CBA52711B3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8C2DDB61-AB90-43BD-B7F4-9CBA52711B3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52113AD-22E6-4830-92A1-37D0CF2A07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costroma.k156.ru/d/34_opolchenie.html" TargetMode="External"/><Relationship Id="rId2" Type="http://schemas.openxmlformats.org/officeDocument/2006/relationships/hyperlink" Target="http://siberia-miniatures.ru/forum/showthread.php?fid=9&amp;tid=72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museum.ru/1812/Persons/slovar/sl_b11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F:\&#1082;&#1088;&#1072;&#1077;&#1074;&#1077;&#1076;%20&#1095;&#1090;&#1077;&#1085;&#1080;&#1103;\&#1087;&#1077;&#1089;&#1085;&#1103;%201812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3538558"/>
          </a:xfrm>
        </p:spPr>
        <p:txBody>
          <a:bodyPr>
            <a:normAutofit/>
          </a:bodyPr>
          <a:lstStyle/>
          <a:p>
            <a:r>
              <a:rPr lang="ru-RU" dirty="0" smtClean="0"/>
              <a:t>Классный час </a:t>
            </a:r>
          </a:p>
          <a:p>
            <a:r>
              <a:rPr lang="ru-RU" dirty="0" smtClean="0"/>
              <a:t>Тема</a:t>
            </a:r>
            <a:r>
              <a:rPr lang="ru-RU" dirty="0" smtClean="0"/>
              <a:t>:</a:t>
            </a:r>
          </a:p>
          <a:p>
            <a:r>
              <a:rPr lang="ru-RU" dirty="0" smtClean="0"/>
              <a:t>«Герои Отечества»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9 </a:t>
            </a:r>
            <a:r>
              <a:rPr lang="ru-RU" dirty="0" smtClean="0"/>
              <a:t>класс</a:t>
            </a:r>
          </a:p>
          <a:p>
            <a:r>
              <a:rPr lang="ru-RU" dirty="0" smtClean="0"/>
              <a:t>Классный Руководитель </a:t>
            </a:r>
            <a:endParaRPr lang="ru-RU" dirty="0" smtClean="0"/>
          </a:p>
          <a:p>
            <a:r>
              <a:rPr lang="ru-RU" dirty="0" smtClean="0"/>
              <a:t>Пронина Елена Владимировна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Писцовская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средняя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школа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Комсомольского района  Ивановской области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114 заявлений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>
          <a:xfrm>
            <a:off x="301752" y="2276872"/>
            <a:ext cx="4041648" cy="4012915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Крестьяне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юноши 15-17 лет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Учащиеся - семинаристы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692696"/>
            <a:ext cx="8534400" cy="10801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Сбор воинов Костромского ополчения начался 1 сентября 1812 года.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" name="Picture 2" descr="C:\Users\Елена\Pictures\images04RJ3I2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780928"/>
            <a:ext cx="4143348" cy="28803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Picture 7" descr="s11-8"/>
          <p:cNvPicPr>
            <a:picLocks noChangeAspect="1" noChangeArrowheads="1"/>
          </p:cNvPicPr>
          <p:nvPr/>
        </p:nvPicPr>
        <p:blipFill>
          <a:blip r:embed="rId3" cstate="print"/>
          <a:srcRect t="5997"/>
          <a:stretch>
            <a:fillRect/>
          </a:stretch>
        </p:blipFill>
        <p:spPr bwMode="auto">
          <a:xfrm>
            <a:off x="1187624" y="3645024"/>
            <a:ext cx="2022054" cy="2786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491880" y="1916833"/>
            <a:ext cx="5472608" cy="2088232"/>
          </a:xfrm>
        </p:spPr>
        <p:txBody>
          <a:bodyPr>
            <a:noAutofit/>
          </a:bodyPr>
          <a:lstStyle/>
          <a:p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«Путевых записках»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Преосвященнейшего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Митрополита Платона Московского и Калужского, в Ярославль, Кострому и Владимир есть запись</a:t>
            </a:r>
            <a:r>
              <a:rPr lang="ru-RU" sz="1800" dirty="0" smtClean="0"/>
              <a:t>:</a:t>
            </a:r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«…</a:t>
            </a:r>
            <a:r>
              <a:rPr lang="ru-RU" sz="1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выехали из Костромы в Суздаль 23 числа в 8 часов; …Примечено по той дороге три села до Суздаля: село Писцово, князя Голицына,  </a:t>
            </a:r>
            <a:r>
              <a:rPr lang="ru-RU" sz="18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домы</a:t>
            </a:r>
            <a:r>
              <a:rPr lang="ru-RU" sz="1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крестьян очень хороши и более походят на купеческие; две церкви </a:t>
            </a:r>
            <a:r>
              <a:rPr lang="ru-RU" sz="18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каменныя</a:t>
            </a:r>
            <a:r>
              <a:rPr lang="ru-RU" sz="1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1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22313" y="476672"/>
            <a:ext cx="7772400" cy="1512168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</a:rPr>
              <a:t>Писцово – село  </a:t>
            </a:r>
            <a:r>
              <a:rPr lang="ru-RU" sz="2800" b="1" i="1" dirty="0" err="1" smtClean="0">
                <a:solidFill>
                  <a:schemeClr val="bg1"/>
                </a:solidFill>
              </a:rPr>
              <a:t>Нерехтского</a:t>
            </a:r>
            <a:r>
              <a:rPr lang="ru-RU" sz="2800" b="1" i="1" dirty="0" smtClean="0">
                <a:solidFill>
                  <a:schemeClr val="bg1"/>
                </a:solidFill>
              </a:rPr>
              <a:t> уезда Костромской губернии.</a:t>
            </a:r>
            <a:r>
              <a:rPr lang="ru-RU" sz="2800" dirty="0" smtClean="0">
                <a:solidFill>
                  <a:schemeClr val="bg1"/>
                </a:solidFill>
              </a:rPr>
              <a:t/>
            </a:r>
            <a:br>
              <a:rPr lang="ru-RU" sz="2800" dirty="0" smtClean="0">
                <a:solidFill>
                  <a:schemeClr val="bg1"/>
                </a:solidFill>
              </a:rPr>
            </a:b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4099" name="Picture 3" descr="C:\Users\Елена\Pictures\пи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1" y="2132856"/>
            <a:ext cx="4821280" cy="279634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«Памятная книга Костромы 1862 год»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067944" y="1527048"/>
            <a:ext cx="4737728" cy="45720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/>
              <a:t>    Населения  в Писцове до Отечественной войны 1812 года – </a:t>
            </a:r>
            <a:r>
              <a:rPr lang="ru-RU" b="1" i="1" dirty="0" smtClean="0"/>
              <a:t>более 2000 человек</a:t>
            </a:r>
            <a:r>
              <a:rPr lang="ru-RU" b="1" dirty="0" smtClean="0"/>
              <a:t>. </a:t>
            </a:r>
            <a:r>
              <a:rPr lang="ru-RU" b="1" i="1" dirty="0" smtClean="0"/>
              <a:t>«…Писцово, самое большое село </a:t>
            </a:r>
            <a:r>
              <a:rPr lang="ru-RU" b="1" i="1" dirty="0" err="1" smtClean="0"/>
              <a:t>Нерехтского</a:t>
            </a:r>
            <a:r>
              <a:rPr lang="ru-RU" b="1" i="1" dirty="0" smtClean="0"/>
              <a:t> уезда: имеет жителей обоего пола 2405 человек».</a:t>
            </a:r>
            <a:r>
              <a:rPr lang="ru-RU" b="1" dirty="0" smtClean="0"/>
              <a:t> </a:t>
            </a:r>
            <a:r>
              <a:rPr lang="ru-RU" b="1" i="1" dirty="0" smtClean="0"/>
              <a:t>Дворов в Писцове 477, каменных домов – 65. В конце XVIII и в начале XIX вв. в Писцове существовало 10 фабрик, на которых ткали из льняной пряжи полотна. Но после 1812 года, с развитием производства хлопчатобумажных изделий, фабрики эти прекратили свое существование. </a:t>
            </a:r>
            <a:endParaRPr lang="ru-RU" dirty="0"/>
          </a:p>
        </p:txBody>
      </p:sp>
      <p:pic>
        <p:nvPicPr>
          <p:cNvPr id="2052" name="Picture 4" descr="C:\Users\Елена\Pictures\п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60848"/>
            <a:ext cx="3933665" cy="30963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3" name="Picture 5" descr="C:\Users\Елена\Pictures\п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132856"/>
            <a:ext cx="3923928" cy="323224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4" name="Picture 6" descr="C:\Users\Елена\Pictures\п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060848"/>
            <a:ext cx="4275707" cy="31683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i="1" dirty="0" smtClean="0"/>
              <a:t>Если норма набора ополченцев была «по 4 ратника со ста ревизских душ», то среднее число «2405 жителей обоего пола» делим на 100 и умножаем на 4. В результате получаем 96 - 97 человек. Это приблизительно 20% (1968) от всех ополченцев </a:t>
            </a:r>
            <a:r>
              <a:rPr lang="ru-RU" b="1" i="1" dirty="0" err="1" smtClean="0"/>
              <a:t>Нерехтского</a:t>
            </a:r>
            <a:r>
              <a:rPr lang="ru-RU" b="1" i="1" dirty="0" smtClean="0"/>
              <a:t> уезда.</a:t>
            </a:r>
            <a:endParaRPr lang="ru-RU" dirty="0"/>
          </a:p>
        </p:txBody>
      </p:sp>
      <p:pic>
        <p:nvPicPr>
          <p:cNvPr id="2050" name="Picture 2" descr="C:\Users\Елена\Pictures\images0M550FB6.jpg"/>
          <p:cNvPicPr>
            <a:picLocks noChangeAspect="1" noChangeArrowheads="1"/>
          </p:cNvPicPr>
          <p:nvPr/>
        </p:nvPicPr>
        <p:blipFill>
          <a:blip r:embed="rId2" cstate="print"/>
          <a:srcRect l="5831" t="2041" r="3790" b="4082"/>
          <a:stretch>
            <a:fillRect/>
          </a:stretch>
        </p:blipFill>
        <p:spPr bwMode="auto">
          <a:xfrm>
            <a:off x="395536" y="1844824"/>
            <a:ext cx="2717519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Родовое поместье – усадьба «Утешное» - близ города Плеса 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b="1" dirty="0" smtClean="0"/>
          </a:p>
          <a:p>
            <a:r>
              <a:rPr lang="ru-RU" dirty="0" smtClean="0"/>
              <a:t>Полк ополченцев </a:t>
            </a:r>
            <a:r>
              <a:rPr lang="ru-RU" dirty="0" err="1" smtClean="0"/>
              <a:t>Нерехтского</a:t>
            </a:r>
            <a:r>
              <a:rPr lang="ru-RU" dirty="0" smtClean="0"/>
              <a:t> уезда составил 1968 человек</a:t>
            </a:r>
            <a:endParaRPr lang="ru-RU" b="1" dirty="0" smtClean="0"/>
          </a:p>
          <a:p>
            <a:r>
              <a:rPr lang="ru-RU" b="1" dirty="0" smtClean="0"/>
              <a:t>Командир полка полком Павел Сергеевич Шулепников</a:t>
            </a:r>
          </a:p>
          <a:p>
            <a:r>
              <a:rPr lang="ru-RU" b="1" i="1" dirty="0" smtClean="0">
                <a:solidFill>
                  <a:schemeClr val="tx1"/>
                </a:solidFill>
              </a:rPr>
              <a:t>Шулепниковы - русский дворянский род, восходящий к началу XVII века и записанный в VI части родословной книги Костромской губернии.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2" name="Picture 2" descr="C:\Users\Елена\Pictures\К%20Шаляпину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908720"/>
            <a:ext cx="5982204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Все костромские сословия участвовали в пожертвованиях: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/>
              <a:t>     от </a:t>
            </a:r>
            <a:r>
              <a:rPr lang="ru-RU" b="1" dirty="0" err="1" smtClean="0"/>
              <a:t>нерехтского</a:t>
            </a:r>
            <a:r>
              <a:rPr lang="ru-RU" b="1" dirty="0" smtClean="0"/>
              <a:t> дворянства – 3 тыс. руб.</a:t>
            </a:r>
          </a:p>
          <a:p>
            <a:pPr>
              <a:buNone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от Сергея Павловича Татищева – 2 тыс. руб.</a:t>
            </a:r>
          </a:p>
          <a:p>
            <a:pPr>
              <a:buNone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от гражданина Костромы Алексея Свешникова – ржаной муки 10 кулей на 100 руб.</a:t>
            </a:r>
          </a:p>
          <a:p>
            <a:pPr>
              <a:buNone/>
            </a:pPr>
            <a:r>
              <a:rPr lang="ru-RU" b="1" dirty="0" smtClean="0"/>
              <a:t>     от епископа Костромского и Галичского Сергия и прочих духовных – 7654 руб. 50 коп. </a:t>
            </a:r>
          </a:p>
          <a:p>
            <a:pPr>
              <a:buNone/>
            </a:pPr>
            <a:r>
              <a:rPr lang="ru-RU" b="1" dirty="0" smtClean="0"/>
              <a:t>     крестьянина </a:t>
            </a:r>
            <a:r>
              <a:rPr lang="ru-RU" b="1" dirty="0" err="1" smtClean="0"/>
              <a:t>Юрьевецкого</a:t>
            </a:r>
            <a:r>
              <a:rPr lang="ru-RU" b="1" dirty="0" smtClean="0"/>
              <a:t> уезда д. </a:t>
            </a:r>
            <a:r>
              <a:rPr lang="ru-RU" b="1" dirty="0" err="1" smtClean="0"/>
              <a:t>Рябинино</a:t>
            </a:r>
            <a:r>
              <a:rPr lang="ru-RU" b="1" dirty="0" smtClean="0"/>
              <a:t> Никифора Васильева </a:t>
            </a:r>
            <a:r>
              <a:rPr lang="ru-RU" b="1" dirty="0" err="1" smtClean="0"/>
              <a:t>решемского</a:t>
            </a:r>
            <a:r>
              <a:rPr lang="ru-RU" b="1" dirty="0" smtClean="0"/>
              <a:t> сукна – 1000 аршин, от крестьянина Дмитрия Андреева вотчины помещика Захара </a:t>
            </a:r>
            <a:r>
              <a:rPr lang="ru-RU" b="1" dirty="0" err="1" smtClean="0"/>
              <a:t>Егорьевича</a:t>
            </a:r>
            <a:r>
              <a:rPr lang="ru-RU" b="1" dirty="0" smtClean="0"/>
              <a:t> Егорова с. </a:t>
            </a:r>
            <a:r>
              <a:rPr lang="ru-RU" b="1" dirty="0" err="1" smtClean="0"/>
              <a:t>Лучинска</a:t>
            </a:r>
            <a:r>
              <a:rPr lang="ru-RU" b="1" dirty="0" smtClean="0"/>
              <a:t> – сена на 29 подводах – 580 пудов. Особенно большие пожертвования – денежные и вещественные – полотном – сделало купечество костромское, </a:t>
            </a:r>
            <a:r>
              <a:rPr lang="ru-RU" b="1" dirty="0" err="1" smtClean="0"/>
              <a:t>нерехтское</a:t>
            </a:r>
            <a:r>
              <a:rPr lang="ru-RU" b="1" dirty="0" smtClean="0"/>
              <a:t>, галичское. В Костромской губернии на содержание ополчения было собрано, приблизительно 2083986 рублей".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752" y="476672"/>
            <a:ext cx="4342256" cy="557665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i="1" dirty="0" smtClean="0"/>
              <a:t>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Костромские полки несли желтые значки со старым городским гербом и надписью о  принадлежности к губернии, полку, батальону, роте. Герб был утвержден в 1796 году, упразднен 5 июля 1878 года. Описание герба: "Щит, разделенный на четыре части: в первой, червленой части серебряный крест, вторая и третья части золотые; в четвертой, зеленой части серебряный полумесяц рогами вниз".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3" name="Picture 1" descr="C:\Users\Елена\Pictures\г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5095" t="13390" b="1788"/>
          <a:stretch>
            <a:fillRect/>
          </a:stretch>
        </p:blipFill>
        <p:spPr bwMode="auto">
          <a:xfrm>
            <a:off x="5004048" y="1052736"/>
            <a:ext cx="3546723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752" y="188640"/>
            <a:ext cx="2758080" cy="586468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   Основной</a:t>
            </a:r>
          </a:p>
          <a:p>
            <a:pPr>
              <a:buNone/>
            </a:pPr>
            <a:r>
              <a:rPr lang="ru-RU" b="1" dirty="0" smtClean="0"/>
              <a:t>    контингент ополчения составляли крепостные крестьяне, которых принимали в ополчение только с ведома помещика. Ремесленники, мещане, духовенство, интеллигенция вступали в него добровольно.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Командный состав избирался дворянством из числа отставных офицеров и чиновников.</a:t>
            </a:r>
            <a:endParaRPr lang="ru-RU" dirty="0"/>
          </a:p>
        </p:txBody>
      </p:sp>
      <p:pic>
        <p:nvPicPr>
          <p:cNvPr id="8" name="Picture 2" descr="C:\Users\Елена\Pictures\0030-030-1812-goda-Otechestvennaja-Vojna.jpg"/>
          <p:cNvPicPr>
            <a:picLocks noChangeAspect="1" noChangeArrowheads="1"/>
          </p:cNvPicPr>
          <p:nvPr/>
        </p:nvPicPr>
        <p:blipFill>
          <a:blip r:embed="rId2" cstate="print"/>
          <a:srcRect l="27287" t="4985" r="29921" b="14186"/>
          <a:stretch>
            <a:fillRect/>
          </a:stretch>
        </p:blipFill>
        <p:spPr bwMode="auto">
          <a:xfrm>
            <a:off x="6516216" y="2996952"/>
            <a:ext cx="2232248" cy="31623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8" descr="s11-18"/>
          <p:cNvPicPr>
            <a:picLocks noChangeAspect="1" noChangeArrowheads="1"/>
          </p:cNvPicPr>
          <p:nvPr/>
        </p:nvPicPr>
        <p:blipFill>
          <a:blip r:embed="rId3" cstate="print"/>
          <a:srcRect l="2359"/>
          <a:stretch>
            <a:fillRect/>
          </a:stretch>
        </p:blipFill>
        <p:spPr bwMode="auto">
          <a:xfrm>
            <a:off x="2987824" y="3068960"/>
            <a:ext cx="2063770" cy="2664296"/>
          </a:xfrm>
          <a:prstGeom prst="rect">
            <a:avLst/>
          </a:prstGeom>
          <a:noFill/>
        </p:spPr>
      </p:pic>
      <p:pic>
        <p:nvPicPr>
          <p:cNvPr id="9" name="Picture 6" descr="s11-1"/>
          <p:cNvPicPr>
            <a:picLocks noChangeAspect="1" noChangeArrowheads="1"/>
          </p:cNvPicPr>
          <p:nvPr/>
        </p:nvPicPr>
        <p:blipFill>
          <a:blip r:embed="rId4" cstate="print"/>
          <a:srcRect l="4848" r="5754"/>
          <a:stretch>
            <a:fillRect/>
          </a:stretch>
        </p:blipFill>
        <p:spPr bwMode="auto">
          <a:xfrm>
            <a:off x="2987824" y="3140968"/>
            <a:ext cx="2016224" cy="2592288"/>
          </a:xfrm>
          <a:prstGeom prst="rect">
            <a:avLst/>
          </a:prstGeom>
          <a:noFill/>
        </p:spPr>
      </p:pic>
      <p:pic>
        <p:nvPicPr>
          <p:cNvPr id="10" name="Picture 7" descr="s11-8"/>
          <p:cNvPicPr>
            <a:picLocks noChangeAspect="1" noChangeArrowheads="1"/>
          </p:cNvPicPr>
          <p:nvPr/>
        </p:nvPicPr>
        <p:blipFill>
          <a:blip r:embed="rId5" cstate="print"/>
          <a:srcRect t="5997"/>
          <a:stretch>
            <a:fillRect/>
          </a:stretch>
        </p:blipFill>
        <p:spPr bwMode="auto">
          <a:xfrm>
            <a:off x="2987824" y="2924944"/>
            <a:ext cx="2022054" cy="2786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752" y="260648"/>
            <a:ext cx="3478160" cy="6408712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В декабре 1812 года Костромское ополчение двинулось в поход и 3 февраля 1813 года пришло в Тулу. 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В апреле ополчение было невдалеке от Киева, в городе Чернобыле, где из-за вспыхнувшей эпидемии сыпного тифа умерло более половины личного состава. </a:t>
            </a:r>
            <a:br>
              <a:rPr lang="ru-RU" sz="55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В память о костромских ратниках в Чернобыле позднее был поставлен памятник «Пяти тысячам воинам костромского ополчения». Памятник этот представлял собою усеченный обелиск, стоящий на кургане. </a:t>
            </a:r>
            <a:br>
              <a:rPr lang="ru-RU" sz="55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Отсюда ополчение в 1813 году двинулись в заграничный поход, где в качестве резерва находились при русской армии в сражениях под Дрезденом и </a:t>
            </a:r>
            <a:r>
              <a:rPr lang="ru-RU" sz="5500" b="1" dirty="0" err="1" smtClean="0">
                <a:latin typeface="Times New Roman" pitchFamily="18" charset="0"/>
                <a:cs typeface="Times New Roman" pitchFamily="18" charset="0"/>
              </a:rPr>
              <a:t>Рейхенбсргом</a:t>
            </a: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64088" y="188640"/>
            <a:ext cx="3475112" cy="64807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Согласно приказу от 27 августа 1813 года, «Костромскому ополчению, кроме конного полка, назначен крепость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Глогау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…» 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Первая бригада Костромского ополчения под Командованием С.П.Татищева в ночь на 19 сентября форсировала вброд по пояс разлившийся от дождей малый Одер и заняла позиции на возвышении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Пфердгиммель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, где и была устроена русская батарея.</a:t>
            </a: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«… Вся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Глогау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была у нас как бы под ногами. Как удивились под утро французы,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увидя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над головами своими русских!».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Елена\Pictures\Памятник_Новгородскому_ополчению_1812_года.jpg"/>
          <p:cNvPicPr>
            <a:picLocks noChangeAspect="1" noChangeArrowheads="1"/>
          </p:cNvPicPr>
          <p:nvPr/>
        </p:nvPicPr>
        <p:blipFill>
          <a:blip r:embed="rId2" cstate="print"/>
          <a:srcRect l="19471" r="17248"/>
          <a:stretch>
            <a:fillRect/>
          </a:stretch>
        </p:blipFill>
        <p:spPr bwMode="auto">
          <a:xfrm>
            <a:off x="3707904" y="1052736"/>
            <a:ext cx="1872208" cy="4678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752" y="188640"/>
            <a:ext cx="4038600" cy="586468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День, когда Костромское ополчение получило боевое крещение, было 29 октября 1813 года.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«В одну минуту сражение началось во всех пунктах, так что от сильного пушечного и ружейного огня вся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Глогау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исчезла в дыму- зрелище страшное и величественное».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412776"/>
            <a:ext cx="4038600" cy="464055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Наступившие осенние холода отразились и на ратниках. В полках начались массовые заболевания. Командир 3-го Костромского полка доносил, что обмундирование пришло в ветхость, «потому, что нижние чины служат 11 месяцев и беспрестанно в походе. Почти все чины вверенного мне полка не имеют рубашек, большая часть их не имеют сапог, а имеют только подобие их».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Елена\Pictures\1405416149_1280px-glogau_lc3bcnette_am_schloss_see.jpg"/>
          <p:cNvPicPr>
            <a:picLocks noChangeAspect="1" noChangeArrowheads="1"/>
          </p:cNvPicPr>
          <p:nvPr/>
        </p:nvPicPr>
        <p:blipFill>
          <a:blip r:embed="rId2" cstate="print"/>
          <a:srcRect l="35655" b="26049"/>
          <a:stretch>
            <a:fillRect/>
          </a:stretch>
        </p:blipFill>
        <p:spPr bwMode="auto">
          <a:xfrm>
            <a:off x="467544" y="2996952"/>
            <a:ext cx="3759266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1" descr="C:\Users\Елена\Pictures\памя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437112"/>
            <a:ext cx="4824536" cy="1728192"/>
          </a:xfrm>
        </p:spPr>
        <p:txBody>
          <a:bodyPr>
            <a:normAutofit/>
          </a:bodyPr>
          <a:lstStyle/>
          <a:p>
            <a:r>
              <a:rPr lang="ru-RU" sz="2000" b="1" i="1" dirty="0">
                <a:solidFill>
                  <a:srgbClr val="FF0000"/>
                </a:solidFill>
              </a:rPr>
              <a:t>Писцово </a:t>
            </a:r>
            <a:r>
              <a:rPr lang="ru-RU" sz="2000" b="1" i="1" dirty="0" smtClean="0">
                <a:solidFill>
                  <a:srgbClr val="FF0000"/>
                </a:solidFill>
              </a:rPr>
              <a:t>– село 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Нерехтского</a:t>
            </a:r>
            <a:r>
              <a:rPr lang="ru-RU" sz="2000" b="1" i="1" dirty="0" smtClean="0">
                <a:solidFill>
                  <a:srgbClr val="FF0000"/>
                </a:solidFill>
              </a:rPr>
              <a:t> уезда </a:t>
            </a:r>
            <a:r>
              <a:rPr lang="ru-RU" sz="2000" b="1" i="1" dirty="0">
                <a:solidFill>
                  <a:srgbClr val="FF0000"/>
                </a:solidFill>
              </a:rPr>
              <a:t>Костромской губернии.</a:t>
            </a:r>
            <a:endParaRPr lang="ru-RU" sz="20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620688"/>
            <a:ext cx="8229600" cy="235526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Народное ополчение Отечественной войны 1812 года в Костромской губернии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752" y="188640"/>
            <a:ext cx="2902096" cy="5864688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b="1" dirty="0" smtClean="0"/>
              <a:t>Осада продолжалась полгода, до 4 апреля 1814 г.</a:t>
            </a:r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Костромич – бригадный командир костромского ополчения С.П.Татищев. </a:t>
            </a:r>
          </a:p>
          <a:p>
            <a:pPr algn="ctr">
              <a:buNone/>
            </a:pPr>
            <a:r>
              <a:rPr lang="ru-RU" b="1" dirty="0" smtClean="0"/>
              <a:t>14 апреля 1814 года командующий Польской армией Л.Л. </a:t>
            </a:r>
            <a:r>
              <a:rPr lang="ru-RU" b="1" dirty="0" err="1" smtClean="0"/>
              <a:t>Беннигсен</a:t>
            </a:r>
            <a:r>
              <a:rPr lang="ru-RU" b="1" dirty="0" smtClean="0"/>
              <a:t> рапортовал Александру I: «К стопам вашего Императорского Величества счастье имею чрез действительного камергера 4-го класса Татищева подвергнуть ключи крепости </a:t>
            </a:r>
            <a:r>
              <a:rPr lang="ru-RU" b="1" dirty="0" err="1" smtClean="0"/>
              <a:t>Глогау</a:t>
            </a:r>
            <a:r>
              <a:rPr lang="ru-RU" b="1" dirty="0" smtClean="0"/>
              <a:t>, сдавшиеся на капитуляцию союзному российско-прусскому войску».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260648"/>
            <a:ext cx="4038600" cy="579268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О полковнике П. С. Шулепникове, под командованием которого находился 3 полк – (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Нерехтский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), из Аттестата командующего русской армией Его Императорскому Величеству от 1814 года, известно следующее: «Господин полковник Павел Сергеевич Шулепников, командуя 3-им пехотным полком, служит Отечеству усердно, что подтверждает дисциплинированность полка и оснащение его необходимым снаряжением. За мужество, проявленное при осаде крепости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Глогау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, подполковник Шулепников представлен к награде орденом Святой Анны 2-го класса».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097" name="Picture 1" descr="C:\Users\Елена\Pictures\татищ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276872"/>
            <a:ext cx="1888922" cy="237626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8" name="Picture 2" descr="C:\Users\Елена\Pictures\татище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5013176"/>
            <a:ext cx="2258499" cy="13258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/>
              <a:t>В начале февраля 1815 года Костромское ополчение прибыло в Кострому, где "при великом стечении народа на главной площади в Успенском соборе приносимо было благодарственное молебствие, после которого преосвященный Сергий говорил проповедь, кропил ряды воинов святой водой, а затем ратники завтракали. На другой день городское общество давало воином обед в гостином дворе. На следующий день их угощали на свой счет дворяне», где каждый воин получил по рублю".</a:t>
            </a:r>
            <a:br>
              <a:rPr lang="ru-RU" b="1" dirty="0" smtClean="0"/>
            </a:br>
            <a:r>
              <a:rPr lang="ru-RU" b="1" dirty="0" smtClean="0"/>
              <a:t> После торжественной встречи и речей, под строжайшим контролем администрации, началось возвращение ратников – победителей, «в первобытное свое состояние» - под власть помещиков, под расписку.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dirty="0" smtClean="0"/>
          </a:p>
          <a:p>
            <a:endParaRPr lang="ru-RU" dirty="0"/>
          </a:p>
        </p:txBody>
      </p:sp>
      <p:pic>
        <p:nvPicPr>
          <p:cNvPr id="6146" name="Picture 2" descr="https://upload.wikimedia.org/wikipedia/commons/e/e9/Prokudin_sobor_kostrom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3381375" cy="47339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60648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Память о важных исторических событиях российский народ всегда старался увековечить для потомков. В начале XIX века в основном старались строить часовни, храмы или колокольни. Есть такие примеры во многих городах России.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49" name="Picture 1" descr="C:\Users\Елена\Pictures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628800"/>
            <a:ext cx="3881641" cy="251819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71600" y="4643445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И в Писцове сохранились устные воспоминания старожилов о том, что колокольня Воскресенского храма построена в честь победы русской армии над Наполеоном в Отечественной войне 1812 года.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Народным героям Великой страны посвящается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Пока мы помним –         вы живы.</a:t>
            </a:r>
            <a:endParaRPr lang="ru-RU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35842" name="Picture 2" descr="C:\Users\Елена\Pictures\свеча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16832"/>
            <a:ext cx="2695575" cy="3952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95536" y="1436312"/>
            <a:ext cx="8748464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С. Виноградова «Боевой путь костромского народного ополчения 1812-1815».Историко-краеведческий журнал «Костромская старина» №7, 1995 г.</a:t>
            </a:r>
            <a:b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Политическая наука: Словарь-справочник. сост. </a:t>
            </a:r>
            <a:r>
              <a:rPr kumimoji="0" lang="ru-RU" sz="200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пол наук </a:t>
            </a:r>
            <a:r>
              <a:rPr kumimoji="0" lang="ru-RU" sz="200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Санжаревский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И.И.. 2010.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"Военно-исторический журнал" 11/1991 г.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Н.Н. Виноградов «Костромское ополчение», напечатанной в «Кинешемском календаре на 1916 год» (Кинешма, 1916, отдел III, стр. 77—88).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«Свод памятников архитектуры и монументального искусства России.  Ивановская область», т. 2, М.,  2000 г.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Географический атлас "Ивановская область", 1996 г.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Материалы: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[1.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http://siberia-miniatures.ru/forum/showthread.php?fid=9&amp;tid=72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http://costroma.k156.ru/d/34_opolchenie.html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http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://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www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.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museum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.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ru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/1812/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Persons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/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slovar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/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sl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_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b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11.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html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://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www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plesru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Arhitect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voskreseniya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htm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://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gerbovnik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arms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/989.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html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]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5072066" y="1571612"/>
            <a:ext cx="3643338" cy="4857784"/>
          </a:xfrm>
        </p:spPr>
        <p:txBody>
          <a:bodyPr>
            <a:normAutofit/>
          </a:bodyPr>
          <a:lstStyle/>
          <a:p>
            <a:r>
              <a:rPr lang="ru-RU" dirty="0" smtClean="0"/>
              <a:t>С древности на Руси сложилась традиция - в минуты наивысшей военной опасности на защиту Отечества вставало народное ополчение.        Отечественная война 1812 года принесла новые испытания России, ее городам и селам.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 descr="C:\Users\Елена\Pictures\опол.jpg"/>
          <p:cNvPicPr>
            <a:picLocks noChangeAspect="1" noChangeArrowheads="1"/>
          </p:cNvPicPr>
          <p:nvPr/>
        </p:nvPicPr>
        <p:blipFill>
          <a:blip r:embed="rId2" cstate="print"/>
          <a:srcRect l="17513" r="18271" b="33753"/>
          <a:stretch>
            <a:fillRect/>
          </a:stretch>
        </p:blipFill>
        <p:spPr bwMode="auto">
          <a:xfrm>
            <a:off x="500034" y="1571612"/>
            <a:ext cx="3857652" cy="29809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3124200" y="1785926"/>
            <a:ext cx="5638800" cy="43100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6 июля 1812 года в Санкт-Петербурге был опубликован манифест о создании всенародного ополчения для борьбы с Наполеоном. Через десять дней манифест получили в Костроме, и тотчас же было начато создание костромского ополчения. </a:t>
            </a:r>
          </a:p>
          <a:p>
            <a:endParaRPr lang="ru-RU" dirty="0"/>
          </a:p>
        </p:txBody>
      </p:sp>
      <p:pic>
        <p:nvPicPr>
          <p:cNvPr id="19457" name="Picture 1" descr="C:\Users\Елена\Pictures\0004-004-Esli-ja-vozmu-Kiev-ja-vozmu-Rossiju-za-nogi-esli-ja-vozmu.jpg"/>
          <p:cNvPicPr>
            <a:picLocks noChangeAspect="1" noChangeArrowheads="1"/>
          </p:cNvPicPr>
          <p:nvPr/>
        </p:nvPicPr>
        <p:blipFill>
          <a:blip r:embed="rId2" cstate="print"/>
          <a:srcRect l="48247" t="5595" r="5595" b="3021"/>
          <a:stretch>
            <a:fillRect/>
          </a:stretch>
        </p:blipFill>
        <p:spPr bwMode="auto">
          <a:xfrm>
            <a:off x="323528" y="3068960"/>
            <a:ext cx="2376264" cy="3528392"/>
          </a:xfrm>
          <a:prstGeom prst="rect">
            <a:avLst/>
          </a:prstGeom>
          <a:noFill/>
        </p:spPr>
      </p:pic>
      <p:pic>
        <p:nvPicPr>
          <p:cNvPr id="6" name="Picture 1" descr="C:\Users\Елена\Pictures\0004-004-Esli-ja-vozmu-Kiev-ja-vozmu-Rossiju-za-nogi-esli-ja-vozmu.jpg"/>
          <p:cNvPicPr>
            <a:picLocks noChangeAspect="1" noChangeArrowheads="1"/>
          </p:cNvPicPr>
          <p:nvPr/>
        </p:nvPicPr>
        <p:blipFill>
          <a:blip r:embed="rId2" cstate="print"/>
          <a:srcRect t="20515" r="64384" b="16076"/>
          <a:stretch>
            <a:fillRect/>
          </a:stretch>
        </p:blipFill>
        <p:spPr bwMode="auto">
          <a:xfrm>
            <a:off x="179512" y="620688"/>
            <a:ext cx="2736304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Выгнутая вверх стрелка 13"/>
          <p:cNvSpPr/>
          <p:nvPr/>
        </p:nvSpPr>
        <p:spPr>
          <a:xfrm rot="3760296">
            <a:off x="4850974" y="4494539"/>
            <a:ext cx="1216152" cy="72008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верх стрелка 12"/>
          <p:cNvSpPr/>
          <p:nvPr/>
        </p:nvSpPr>
        <p:spPr>
          <a:xfrm rot="2894348">
            <a:off x="1710590" y="4564615"/>
            <a:ext cx="1180396" cy="5792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Ополчение разделялось на три округи</a:t>
            </a:r>
            <a:endParaRPr lang="ru-RU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611560" y="2132856"/>
            <a:ext cx="2376264" cy="2664296"/>
          </a:xfrm>
          <a:prstGeom prst="verticalScroll">
            <a:avLst>
              <a:gd name="adj" fmla="val 9777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6084168" y="2924944"/>
            <a:ext cx="2088232" cy="2160240"/>
          </a:xfrm>
          <a:prstGeom prst="verticalScroll">
            <a:avLst>
              <a:gd name="adj" fmla="val 9777"/>
            </a:avLst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3419872" y="2636912"/>
            <a:ext cx="2185400" cy="2448272"/>
          </a:xfrm>
          <a:prstGeom prst="verticalScroll">
            <a:avLst>
              <a:gd name="adj" fmla="val 9777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2132857"/>
            <a:ext cx="19442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/>
          </a:p>
          <a:p>
            <a:r>
              <a:rPr lang="ru-RU" sz="1600" dirty="0" smtClean="0"/>
              <a:t>Московская Тверская Ярославская Владимирская Рязанская Тульская</a:t>
            </a:r>
          </a:p>
          <a:p>
            <a:r>
              <a:rPr lang="ru-RU" sz="1600" dirty="0" smtClean="0"/>
              <a:t>Калужская Смоленская </a:t>
            </a:r>
            <a:r>
              <a:rPr lang="ru-RU" sz="1600" dirty="0"/>
              <a:t>губернии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35896" y="2924945"/>
            <a:ext cx="17281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/>
          </a:p>
          <a:p>
            <a:r>
              <a:rPr lang="ru-RU" sz="1600" dirty="0" smtClean="0"/>
              <a:t>Санкт-Петербургская</a:t>
            </a:r>
          </a:p>
          <a:p>
            <a:r>
              <a:rPr lang="ru-RU" sz="1600" dirty="0" smtClean="0"/>
              <a:t> Новгородская </a:t>
            </a:r>
            <a:r>
              <a:rPr lang="ru-RU" sz="1600" dirty="0"/>
              <a:t>губернии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372200" y="2924944"/>
            <a:ext cx="18722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/>
          </a:p>
          <a:p>
            <a:r>
              <a:rPr lang="ru-RU" sz="1600" dirty="0" smtClean="0"/>
              <a:t>Казанская</a:t>
            </a:r>
            <a:r>
              <a:rPr lang="ru-RU" sz="1600" dirty="0"/>
              <a:t>, </a:t>
            </a:r>
            <a:r>
              <a:rPr lang="ru-RU" sz="1600" dirty="0" smtClean="0"/>
              <a:t>Нижегородская </a:t>
            </a:r>
            <a:r>
              <a:rPr lang="ru-RU" sz="1600" dirty="0"/>
              <a:t>Пензенская, </a:t>
            </a:r>
            <a:r>
              <a:rPr lang="ru-RU" sz="1600" i="1" dirty="0">
                <a:solidFill>
                  <a:srgbClr val="FF0000"/>
                </a:solidFill>
              </a:rPr>
              <a:t>Костромская,</a:t>
            </a:r>
            <a:r>
              <a:rPr lang="ru-RU" sz="1600" dirty="0">
                <a:solidFill>
                  <a:srgbClr val="FF0000"/>
                </a:solidFill>
              </a:rPr>
              <a:t> </a:t>
            </a:r>
            <a:r>
              <a:rPr lang="ru-RU" sz="1600" dirty="0" err="1"/>
              <a:t>Симбирская</a:t>
            </a:r>
            <a:r>
              <a:rPr lang="ru-RU" sz="1600" dirty="0"/>
              <a:t> </a:t>
            </a:r>
            <a:r>
              <a:rPr lang="ru-RU" sz="1600" dirty="0" smtClean="0"/>
              <a:t> </a:t>
            </a:r>
            <a:r>
              <a:rPr lang="ru-RU" sz="1600" dirty="0"/>
              <a:t>Вятская </a:t>
            </a:r>
            <a:r>
              <a:rPr lang="ru-RU" sz="1600" dirty="0" smtClean="0"/>
              <a:t>губернии 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971600" y="2132856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первая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3928" y="256490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вторая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16216" y="2852936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резервная</a:t>
            </a:r>
            <a:endParaRPr lang="ru-RU" sz="1600" b="1" dirty="0">
              <a:solidFill>
                <a:srgbClr val="FF0000"/>
              </a:solidFill>
            </a:endParaRPr>
          </a:p>
        </p:txBody>
      </p:sp>
      <p:pic>
        <p:nvPicPr>
          <p:cNvPr id="18434" name="Picture 2" descr="Timeline - хронологическая линия войны 1812 го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157192"/>
            <a:ext cx="2117034" cy="1512168"/>
          </a:xfrm>
          <a:prstGeom prst="rect">
            <a:avLst/>
          </a:prstGeom>
          <a:noFill/>
        </p:spPr>
      </p:pic>
      <p:pic>
        <p:nvPicPr>
          <p:cNvPr id="18436" name="Picture 4" descr="АРХИВ - Tête à tê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5157192"/>
            <a:ext cx="2327531" cy="1440160"/>
          </a:xfrm>
          <a:prstGeom prst="rect">
            <a:avLst/>
          </a:prstGeom>
          <a:noFill/>
        </p:spPr>
      </p:pic>
      <p:pic>
        <p:nvPicPr>
          <p:cNvPr id="19" name="Picture 2" descr="C:\Users\Елена\Pictures\293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5085184"/>
            <a:ext cx="2904323" cy="1584176"/>
          </a:xfrm>
          <a:prstGeom prst="rect">
            <a:avLst/>
          </a:prstGeom>
          <a:noFill/>
        </p:spPr>
      </p:pic>
      <p:sp>
        <p:nvSpPr>
          <p:cNvPr id="20" name="Выгнутая вверх стрелка 19"/>
          <p:cNvSpPr/>
          <p:nvPr/>
        </p:nvSpPr>
        <p:spPr>
          <a:xfrm rot="3760296">
            <a:off x="7930582" y="4432917"/>
            <a:ext cx="1216152" cy="70584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990600"/>
            <a:ext cx="2880320" cy="52578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</a:t>
            </a:r>
            <a:r>
              <a:rPr lang="ru-RU" sz="2800" dirty="0" smtClean="0"/>
              <a:t>генерал-лейтенант </a:t>
            </a:r>
          </a:p>
          <a:p>
            <a:r>
              <a:rPr lang="ru-RU" sz="2800" dirty="0" smtClean="0"/>
              <a:t>граф Пётр Александрович Толстой.</a:t>
            </a:r>
          </a:p>
          <a:p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/>
      </p:sp>
      <p:pic>
        <p:nvPicPr>
          <p:cNvPr id="17411" name="Picture 3" descr="C:\Users\Елена\Pictures\902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620688"/>
            <a:ext cx="4544528" cy="5328592"/>
          </a:xfrm>
          <a:prstGeom prst="rect">
            <a:avLst/>
          </a:prstGeom>
          <a:ln w="190500" cap="sq">
            <a:solidFill>
              <a:srgbClr val="C000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752" y="188640"/>
            <a:ext cx="4038600" cy="586468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Оружием ратников были пики, топоры и сабли. Ружьями была обеспечена лишь незначительная часть ополченцев. Только к весне 1813 года ружья получат большинство ратников. </a:t>
            </a:r>
          </a:p>
          <a:p>
            <a:endParaRPr lang="ru-RU" dirty="0"/>
          </a:p>
        </p:txBody>
      </p:sp>
      <p:pic>
        <p:nvPicPr>
          <p:cNvPr id="15361" name="Picture 1" descr="C:\Users\Елена\Pictures\оп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196752"/>
            <a:ext cx="4511340" cy="3096344"/>
          </a:xfrm>
          <a:prstGeom prst="rect">
            <a:avLst/>
          </a:prstGeom>
          <a:noFill/>
        </p:spPr>
      </p:pic>
      <p:pic>
        <p:nvPicPr>
          <p:cNvPr id="15" name="Picture 3" descr="C:\Users\Елена\Pictures\imagesABN02WD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005064"/>
            <a:ext cx="3692472" cy="2448270"/>
          </a:xfrm>
          <a:prstGeom prst="rect">
            <a:avLst/>
          </a:prstGeom>
          <a:noFill/>
        </p:spPr>
      </p:pic>
      <p:pic>
        <p:nvPicPr>
          <p:cNvPr id="6" name="песня 181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812360" y="58772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781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211960" y="685800"/>
            <a:ext cx="4551040" cy="583954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29 июля командиром костромского ополчения был избран генерал-лейтенант Петр Григорьевич Бардаков (помещик села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Козловки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близ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Семеновского-Лапотного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ныне поселок Островское. Родился в 1755 г. в Костромской губернии, умер 4.01.1821 г.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 дворян Костромской губернии.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В 1770 г. вступил 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л.-гв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Измайловский полк сержантом и в 1772 г. получил чин прапорщика, в 1776 г. перешел капитаном в Ростовский карабинерный полк. Воевал с турками в 1787-1791 гг.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Имеет награды.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В полковники произведен в 1791 г. за отличие под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Мачином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В 1794 г. сражался в Польше 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В генерал-майоры пожалован 17 апреля 1797 г., 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в генерал-лейтенанты – 3 марта 1799 г.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В 1800 г. уволен из армии. В 1812 г. возглавил Костромское ополчение и в 1813 г. находился с ним при осаде крепостей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Бреславль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Глогау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 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С 1814 г. в отставке.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Последние годы жизни П.Г. Бардаков провел в Москве, где у его жены Анны Николаевны, урожденной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Чернецовой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(1761—1840), был собственный дом в Большом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Кисловском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переулке (ныне ул. Семашко). Похоронен в Новодевичьем монастыре в Москве).</a:t>
            </a:r>
          </a:p>
          <a:p>
            <a:endParaRPr lang="ru-RU" dirty="0"/>
          </a:p>
        </p:txBody>
      </p:sp>
      <p:pic>
        <p:nvPicPr>
          <p:cNvPr id="16386" name="Picture 2" descr="C:\Users\Елена\Pictures\untitled.png"/>
          <p:cNvPicPr>
            <a:picLocks noChangeAspect="1" noChangeArrowheads="1"/>
          </p:cNvPicPr>
          <p:nvPr/>
        </p:nvPicPr>
        <p:blipFill>
          <a:blip r:embed="rId2" cstate="print"/>
          <a:srcRect l="22727" r="29545" b="42350"/>
          <a:stretch>
            <a:fillRect/>
          </a:stretch>
        </p:blipFill>
        <p:spPr bwMode="auto">
          <a:xfrm>
            <a:off x="0" y="1412776"/>
            <a:ext cx="4464496" cy="4039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Костромское ополчение – 11 тысяч человек</a:t>
            </a:r>
            <a:endParaRPr lang="ru-RU" dirty="0"/>
          </a:p>
        </p:txBody>
      </p:sp>
      <p:pic>
        <p:nvPicPr>
          <p:cNvPr id="3074" name="Picture 2" descr="C:\Users\Елена\Pictures\кост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2197894"/>
            <a:ext cx="4038600" cy="3028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3" descr="C:\Users\Елена\Pictures\9027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583" y="1371600"/>
            <a:ext cx="3992683" cy="468153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727</TotalTime>
  <Words>1097</Words>
  <Application>Microsoft Office PowerPoint</Application>
  <PresentationFormat>Экран (4:3)</PresentationFormat>
  <Paragraphs>98</Paragraphs>
  <Slides>24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Georgia</vt:lpstr>
      <vt:lpstr>Times New Roman</vt:lpstr>
      <vt:lpstr>Wingdings</vt:lpstr>
      <vt:lpstr>Wingdings 2</vt:lpstr>
      <vt:lpstr>Официальная</vt:lpstr>
      <vt:lpstr>МКОУ Писцовская средняя  школа  Комсомольского района  Ивановской области</vt:lpstr>
      <vt:lpstr>Народное ополчение Отечественной войны 1812 года в Костромской губернии </vt:lpstr>
      <vt:lpstr>Презентация PowerPoint</vt:lpstr>
      <vt:lpstr>Презентация PowerPoint</vt:lpstr>
      <vt:lpstr>Ополчение разделялось на три округи</vt:lpstr>
      <vt:lpstr>Презентация PowerPoint</vt:lpstr>
      <vt:lpstr>Презентация PowerPoint</vt:lpstr>
      <vt:lpstr>Презентация PowerPoint</vt:lpstr>
      <vt:lpstr>Костромское ополчение – 11 тысяч человек</vt:lpstr>
      <vt:lpstr>Сбор воинов Костромского ополчения начался 1 сентября 1812 года. </vt:lpstr>
      <vt:lpstr>Писцово – село  Нерехтского уезда Костромской губернии. </vt:lpstr>
      <vt:lpstr>«Памятная книга Костромы 1862 год»</vt:lpstr>
      <vt:lpstr>Презентация PowerPoint</vt:lpstr>
      <vt:lpstr>Родовое поместье – усадьба «Утешное» - близ города Плеса </vt:lpstr>
      <vt:lpstr>Все костромские сословия участвовали в пожертвованиях: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Народное ополчение Отечественной войны 1812 года в Костромской губернии</dc:title>
  <dc:creator>Елена</dc:creator>
  <cp:lastModifiedBy>Елена</cp:lastModifiedBy>
  <cp:revision>75</cp:revision>
  <dcterms:created xsi:type="dcterms:W3CDTF">2014-11-28T15:51:29Z</dcterms:created>
  <dcterms:modified xsi:type="dcterms:W3CDTF">2022-03-22T14:16:02Z</dcterms:modified>
</cp:coreProperties>
</file>