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44" r:id="rId2"/>
    <p:sldId id="331" r:id="rId3"/>
    <p:sldId id="332" r:id="rId4"/>
    <p:sldId id="326" r:id="rId5"/>
    <p:sldId id="327" r:id="rId6"/>
    <p:sldId id="333" r:id="rId7"/>
    <p:sldId id="334" r:id="rId8"/>
    <p:sldId id="335" r:id="rId9"/>
    <p:sldId id="337" r:id="rId10"/>
    <p:sldId id="341" r:id="rId11"/>
    <p:sldId id="338" r:id="rId12"/>
    <p:sldId id="342" r:id="rId13"/>
    <p:sldId id="343" r:id="rId14"/>
    <p:sldId id="340" r:id="rId15"/>
    <p:sldId id="34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D4E43C"/>
    <a:srgbClr val="2C0CB4"/>
    <a:srgbClr val="8488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43" autoAdjust="0"/>
  </p:normalViewPr>
  <p:slideViewPr>
    <p:cSldViewPr>
      <p:cViewPr>
        <p:scale>
          <a:sx n="57" d="100"/>
          <a:sy n="57" d="100"/>
        </p:scale>
        <p:origin x="-1536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8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D21CC40-16FA-415A-AAFA-5712F48B0B2E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E203DC4-8669-440A-A17C-F7ADB868CF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203DC4-8669-440A-A17C-F7ADB868CFA4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4C361-1E1D-4765-B32E-E7DFCEB624BD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B3A32-CBBD-4D3D-9CEA-E9588A4F7B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D4D46-0DB9-4CFD-9C79-FC36896826A8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A114D-9911-4837-8A74-CCC27491E5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740D4-82E1-4291-AB76-89932D854070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BA978-BBC7-436A-805C-7D72271B3F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7AB88-6CDF-44BB-A24C-7CA0FF113C0D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7B8C3-FECF-4A74-8A17-1C9CBFA069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5B296-E226-487F-84B7-EB1430FA6104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87A8A-FAFD-49A0-83B4-7B32F30A2B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46094-5D45-4F82-9BF5-F5E8A8207F23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4009B-E8DD-4242-8F30-C18B2AEF98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45914-5646-4E0D-B467-8130BAFB4315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FC99A-8AD9-48A4-843D-2CB45C73BE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04323-68B3-4D9D-98A7-7284E7107A55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BFA2B-8B8D-4A71-94A4-21F37EFD43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B84DF-255B-40E2-AC10-98E9B2B2C452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C5E00-2598-46E6-BE97-9C5A751BF0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C1BEF-B4A9-49BC-9610-4D526EA6DF56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6C185-197E-4193-8A8E-C98E72EBE6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4BCE2-917D-4BFA-913C-6433C3D69B8A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6C8B1-691E-42F1-94DC-5AD8429C6E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A8048B-3F76-41D1-844C-1F9A16984E07}" type="datetimeFigureOut">
              <a:rPr lang="ru-RU"/>
              <a:pPr>
                <a:defRPr/>
              </a:pPr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0668BD-41F8-4A89-9948-16117751F3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avatars.mds.yandex.net/get-zen_doc/27036/pub_5c7e365b70ef2000af191838_5c7e511a06f87b00b324b8c9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9275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Самостоятельная работа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	</a:t>
            </a:r>
            <a:endParaRPr lang="ru-RU" b="1" i="1" dirty="0" smtClean="0">
              <a:solidFill>
                <a:srgbClr val="FFFF00"/>
              </a:solidFill>
              <a:latin typeface="Georgia" pitchFamily="18" charset="0"/>
              <a:ea typeface="+mj-ea"/>
              <a:cs typeface="+mj-cs"/>
            </a:endParaRPr>
          </a:p>
          <a:p>
            <a:pPr algn="just">
              <a:buNone/>
            </a:pPr>
            <a:r>
              <a:rPr lang="ru-RU" sz="4400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	</a:t>
            </a:r>
            <a:r>
              <a:rPr lang="ru-RU" sz="44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+mj-cs"/>
              </a:rPr>
              <a:t>Проблемный вопрос</a:t>
            </a:r>
          </a:p>
          <a:p>
            <a:pPr algn="just">
              <a:buNone/>
            </a:pPr>
            <a:endParaRPr lang="ru-RU" sz="4400" b="1" i="1" dirty="0" smtClean="0">
              <a:solidFill>
                <a:schemeClr val="bg1">
                  <a:lumMod val="75000"/>
                  <a:lumOff val="25000"/>
                </a:schemeClr>
              </a:solidFill>
              <a:latin typeface="Georgia" pitchFamily="18" charset="0"/>
              <a:ea typeface="+mj-ea"/>
              <a:cs typeface="+mj-cs"/>
            </a:endParaRPr>
          </a:p>
          <a:p>
            <a:pPr algn="just">
              <a:buNone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Может ли ребёнок раньше времени стать взрослым?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Самостоятельная работа</a:t>
            </a:r>
            <a:br>
              <a:rPr lang="ru-RU" sz="40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</a:br>
            <a:r>
              <a:rPr lang="ru-RU" sz="40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в парах </a:t>
            </a:r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</a:br>
            <a:endParaRPr lang="ru-RU" b="1" i="1" dirty="0" smtClean="0">
              <a:solidFill>
                <a:schemeClr val="bg1">
                  <a:lumMod val="75000"/>
                  <a:lumOff val="2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2439152"/>
          </a:xfrm>
        </p:spPr>
        <p:txBody>
          <a:bodyPr/>
          <a:lstStyle/>
          <a:p>
            <a:pPr algn="just">
              <a:buNone/>
            </a:pPr>
            <a:r>
              <a:rPr lang="en-US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	</a:t>
            </a:r>
            <a:endParaRPr lang="ru-RU" b="1" i="1" dirty="0" smtClean="0">
              <a:solidFill>
                <a:srgbClr val="FFFF00"/>
              </a:solidFill>
              <a:latin typeface="Georgia" pitchFamily="18" charset="0"/>
              <a:ea typeface="+mj-ea"/>
              <a:cs typeface="+mj-cs"/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Ответьте письменно на вопрос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«О чём говорит поступок Коли?»</a:t>
            </a:r>
          </a:p>
          <a:p>
            <a:pPr algn="just">
              <a:buNone/>
            </a:pPr>
            <a:endParaRPr lang="ru-RU" b="1" i="1" dirty="0" smtClean="0">
              <a:solidFill>
                <a:srgbClr val="FFFF00"/>
              </a:solidFill>
              <a:latin typeface="Georgia" pitchFamily="18" charset="0"/>
              <a:ea typeface="+mj-ea"/>
              <a:cs typeface="+mj-cs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8573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44" y="500042"/>
            <a:ext cx="3929058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Дед обрадовался. Он вертел корж в руках и нюхал. А Коля стоял перед стариком, поглощенный надеждой, что дед разломит корж пополам.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4357694"/>
            <a:ext cx="3857652" cy="2286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Совсем одичал со своими пчелами. Он специально спрятал корж, чтобы не делиться и потом спокойно жевать его, макая в липкий гречишный мед.</a:t>
            </a:r>
          </a:p>
        </p:txBody>
      </p:sp>
      <p:pic>
        <p:nvPicPr>
          <p:cNvPr id="1030" name="Picture 6" descr="http://cdn01.ru/files/users/images/88/37/88371cdd9e3f9211094d73f3a27c5d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571868" cy="2286016"/>
          </a:xfrm>
          <a:prstGeom prst="flowChartAlternateProcess">
            <a:avLst/>
          </a:prstGeom>
          <a:noFill/>
        </p:spPr>
      </p:pic>
      <p:pic>
        <p:nvPicPr>
          <p:cNvPr id="1032" name="Picture 8" descr="https://1.bp.blogspot.com/-WXE47G42cCU/Xjd1Og7vMYI/AAAAAAAAB8w/auHtNyc4a-Q65vJmB-vRpNz9nZWqxyjdACLcBGAsYHQ/s400/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71480"/>
            <a:ext cx="3685786" cy="2286016"/>
          </a:xfrm>
          <a:prstGeom prst="flowChartAlternateProcess">
            <a:avLst/>
          </a:prstGeom>
          <a:noFill/>
        </p:spPr>
      </p:pic>
      <p:sp>
        <p:nvSpPr>
          <p:cNvPr id="20" name="Стрелка влево 19"/>
          <p:cNvSpPr/>
          <p:nvPr/>
        </p:nvSpPr>
        <p:spPr>
          <a:xfrm>
            <a:off x="4000496" y="5357826"/>
            <a:ext cx="1285884" cy="57150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>
            <a:off x="4071934" y="1428736"/>
            <a:ext cx="1214446" cy="57150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8573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6" name="Рисунок 5" descr="https://ds02.infourok.ru/uploads/ex/0cd4/00089853-5d72c00f/img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42852"/>
            <a:ext cx="5715040" cy="3429024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Front"/>
            <a:lightRig rig="threePt" dir="t"/>
          </a:scene3d>
          <a:sp3d>
            <a:bevelT/>
          </a:sp3d>
        </p:spPr>
      </p:pic>
      <p:sp>
        <p:nvSpPr>
          <p:cNvPr id="11" name="Скругленный прямоугольник 10"/>
          <p:cNvSpPr/>
          <p:nvPr/>
        </p:nvSpPr>
        <p:spPr>
          <a:xfrm>
            <a:off x="2643174" y="4286256"/>
            <a:ext cx="3643370" cy="2428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Значит, дед не жует корж и не макает его в гречишный мед, а пьет свою подслащенную водичку, которая заглушает голод, и пчелы ползают по его плечам... И он воевал с фашистами, а медали ему не надо.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3929058" y="3571876"/>
            <a:ext cx="857256" cy="857256"/>
          </a:xfrm>
          <a:prstGeom prst="downArrow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Подготовьте выразительный пересказ понравившегося эпизода текста.</a:t>
            </a:r>
          </a:p>
          <a:p>
            <a:pPr marL="514350" indent="-514350" algn="just">
              <a:buNone/>
            </a:pP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Составьте план для написания сочинения по теме «Мир глазами ребёнка».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1.Образование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проблемы развития общества, №1 (3), 2017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Ожегов С.И. и Шведова Н.Ю.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Толковый словарь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русского языка: 80000 слов и фразеологических выражений/ Российская Академия наук. Институт русского языка им. В.В.Виноградова. – 4-е изд., дополненное. – М.: Азбуковник, 1999. – 944 стр. ISBN 5-89285-003-Х.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fa3/000d1b7a-e13f8f0c/hello_html_m1cf902a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81362" y="0"/>
            <a:ext cx="504573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35630" y="6211669"/>
            <a:ext cx="27083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Комаров А.Н. </a:t>
            </a:r>
          </a:p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«Тройка на зимнем пути»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r3.mtdata.ru/r1200x628/u28/photo60CB/20309541393-0/origina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571480"/>
            <a:ext cx="9144026" cy="5715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710546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Ю. Я. Яковлев. Рассказ «Цветок хлеба». Раннее взросление. Забота взрослых о ребёнке. Чувство ответственности за родных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i="1" dirty="0" smtClean="0">
              <a:solidFill>
                <a:srgbClr val="FFFF0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img3.goodfon.ru/original/2400x1565/1/c2/natyurmort-hleb-vasil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643050"/>
            <a:ext cx="7789426" cy="50793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Цели урока: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 </a:t>
            </a:r>
            <a:endParaRPr lang="ru-RU" b="1" i="1" dirty="0" smtClean="0">
              <a:solidFill>
                <a:srgbClr val="FFFF00"/>
              </a:solidFill>
              <a:latin typeface="Georgia" pitchFamily="18" charset="0"/>
              <a:ea typeface="+mj-ea"/>
              <a:cs typeface="+mj-cs"/>
            </a:endParaRPr>
          </a:p>
          <a:p>
            <a:pPr marL="514350" indent="-514350" algn="just">
              <a:buAutoNum type="arabicPeriod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Выявить идею рассказа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.</a:t>
            </a:r>
          </a:p>
          <a:p>
            <a:pPr algn="just">
              <a:buNone/>
            </a:pPr>
            <a:endParaRPr lang="ru-RU" b="1" i="1" dirty="0" smtClean="0">
              <a:solidFill>
                <a:srgbClr val="FFFF00"/>
              </a:solidFill>
              <a:latin typeface="Georgia" pitchFamily="18" charset="0"/>
              <a:ea typeface="+mj-ea"/>
              <a:cs typeface="+mj-cs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2.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Рассмотреть особенности образов главных героев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.</a:t>
            </a:r>
          </a:p>
          <a:p>
            <a:pPr marL="457200" indent="-457200" algn="just" eaLnBrk="1" hangingPunct="1">
              <a:buNone/>
            </a:pPr>
            <a:endParaRPr lang="ru-RU" b="1" i="1" dirty="0" smtClean="0">
              <a:solidFill>
                <a:schemeClr val="bg2"/>
              </a:solidFill>
              <a:latin typeface="Georgia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Проблемный вопрос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	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Может ли ребёнок раньше времени стать взрослым?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Словарная работа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ru-RU" sz="2800" dirty="0" smtClean="0"/>
              <a:t>«Не мог приладиться к голоду»</a:t>
            </a:r>
            <a:endParaRPr lang="ru-RU" sz="2800" dirty="0" smtClean="0">
              <a:solidFill>
                <a:srgbClr val="66FF33"/>
              </a:solidFill>
            </a:endParaRPr>
          </a:p>
          <a:p>
            <a:r>
              <a:rPr lang="ru-RU" sz="2800" dirty="0" smtClean="0"/>
              <a:t> «Ввалившиеся глаза»</a:t>
            </a:r>
            <a:endParaRPr lang="ru-RU" sz="2800" dirty="0" smtClean="0">
              <a:solidFill>
                <a:srgbClr val="66FF33"/>
              </a:solidFill>
            </a:endParaRPr>
          </a:p>
          <a:p>
            <a:r>
              <a:rPr lang="ru-RU" sz="2800" dirty="0" smtClean="0"/>
              <a:t>Искали добычу </a:t>
            </a:r>
          </a:p>
          <a:p>
            <a:r>
              <a:rPr lang="ru-RU" sz="2800" dirty="0" smtClean="0"/>
              <a:t>Взъерошенный </a:t>
            </a:r>
            <a:endParaRPr lang="ru-RU" sz="2800" dirty="0" smtClean="0">
              <a:solidFill>
                <a:srgbClr val="66FF33"/>
              </a:solidFill>
            </a:endParaRPr>
          </a:p>
          <a:p>
            <a:r>
              <a:rPr lang="ru-RU" sz="2800" dirty="0" smtClean="0"/>
              <a:t>Вяжущие ягоды черемухи </a:t>
            </a:r>
            <a:endParaRPr lang="ru-RU" sz="2800" dirty="0" smtClean="0">
              <a:solidFill>
                <a:srgbClr val="66FF33"/>
              </a:solidFill>
            </a:endParaRPr>
          </a:p>
          <a:p>
            <a:r>
              <a:rPr lang="ru-RU" sz="2800" dirty="0" smtClean="0"/>
              <a:t>Наелся вдосталь </a:t>
            </a:r>
            <a:endParaRPr lang="ru-RU" sz="2800" dirty="0" smtClean="0">
              <a:solidFill>
                <a:srgbClr val="66FF33"/>
              </a:solidFill>
            </a:endParaRPr>
          </a:p>
          <a:p>
            <a:r>
              <a:rPr lang="ru-RU" sz="2800" dirty="0" smtClean="0"/>
              <a:t>Наблюдал за пришельцами </a:t>
            </a:r>
            <a:endParaRPr lang="ru-RU" sz="2800" dirty="0" smtClean="0">
              <a:solidFill>
                <a:srgbClr val="66FF33"/>
              </a:solidFill>
            </a:endParaRPr>
          </a:p>
          <a:p>
            <a:r>
              <a:rPr lang="ru-RU" sz="2800" dirty="0" smtClean="0"/>
              <a:t>Проклюнулись робкие всходы</a:t>
            </a:r>
            <a:endParaRPr lang="ru-RU" sz="2800" dirty="0" smtClean="0">
              <a:solidFill>
                <a:srgbClr val="66FF33"/>
              </a:solidFill>
            </a:endParaRPr>
          </a:p>
          <a:p>
            <a:r>
              <a:rPr lang="ru-RU" sz="2800" dirty="0" smtClean="0"/>
              <a:t>Робкие всходы</a:t>
            </a:r>
            <a:endParaRPr lang="ru-RU" sz="2800" dirty="0" smtClean="0">
              <a:solidFill>
                <a:srgbClr val="66FF33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71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Словарная работа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858312" cy="6000792"/>
          </a:xfrm>
        </p:spPr>
        <p:txBody>
          <a:bodyPr/>
          <a:lstStyle/>
          <a:p>
            <a:r>
              <a:rPr lang="ru-RU" sz="2800" dirty="0" smtClean="0"/>
              <a:t>«Не мог приладиться к голоду» </a:t>
            </a:r>
            <a:r>
              <a:rPr lang="ru-RU" sz="2800" dirty="0" smtClean="0">
                <a:solidFill>
                  <a:srgbClr val="66FF33"/>
                </a:solidFill>
              </a:rPr>
              <a:t>(Не мог привыкнуть).</a:t>
            </a:r>
          </a:p>
          <a:p>
            <a:r>
              <a:rPr lang="ru-RU" sz="2800" dirty="0" smtClean="0"/>
              <a:t> «Ввалившиеся глаза» </a:t>
            </a:r>
            <a:r>
              <a:rPr lang="ru-RU" sz="2800" dirty="0" smtClean="0">
                <a:solidFill>
                  <a:srgbClr val="66FF33"/>
                </a:solidFill>
              </a:rPr>
              <a:t>(Болезненный вид мальчика от голода после похудения)</a:t>
            </a:r>
          </a:p>
          <a:p>
            <a:r>
              <a:rPr lang="ru-RU" sz="2800" dirty="0" smtClean="0"/>
              <a:t>Искали добычу </a:t>
            </a:r>
            <a:r>
              <a:rPr lang="ru-RU" sz="2800" dirty="0" smtClean="0">
                <a:solidFill>
                  <a:srgbClr val="66FF33"/>
                </a:solidFill>
              </a:rPr>
              <a:t>(Везде глаза искали еду.)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Взъерошенный </a:t>
            </a:r>
            <a:r>
              <a:rPr lang="ru-RU" sz="2800" dirty="0" smtClean="0">
                <a:solidFill>
                  <a:srgbClr val="66FF33"/>
                </a:solidFill>
              </a:rPr>
              <a:t>(Неаккуратный).</a:t>
            </a:r>
          </a:p>
          <a:p>
            <a:r>
              <a:rPr lang="ru-RU" sz="2800" dirty="0" smtClean="0"/>
              <a:t>Вяжущие ягоды черемухи </a:t>
            </a:r>
            <a:r>
              <a:rPr lang="ru-RU" sz="2800" dirty="0" smtClean="0">
                <a:solidFill>
                  <a:srgbClr val="66FF33"/>
                </a:solidFill>
              </a:rPr>
              <a:t>(терпкие).</a:t>
            </a:r>
          </a:p>
          <a:p>
            <a:r>
              <a:rPr lang="ru-RU" sz="2800" dirty="0" smtClean="0"/>
              <a:t>Наелся вдосталь </a:t>
            </a:r>
            <a:r>
              <a:rPr lang="ru-RU" sz="2800" dirty="0" smtClean="0">
                <a:solidFill>
                  <a:srgbClr val="66FF33"/>
                </a:solidFill>
              </a:rPr>
              <a:t>(Наелся вдоволь, насытился).</a:t>
            </a:r>
          </a:p>
          <a:p>
            <a:r>
              <a:rPr lang="ru-RU" sz="2800" dirty="0" smtClean="0"/>
              <a:t>Наблюдал за пришельцами </a:t>
            </a:r>
            <a:r>
              <a:rPr lang="ru-RU" sz="2800" dirty="0" smtClean="0">
                <a:solidFill>
                  <a:srgbClr val="66FF33"/>
                </a:solidFill>
              </a:rPr>
              <a:t>(За солдатами).</a:t>
            </a:r>
          </a:p>
          <a:p>
            <a:r>
              <a:rPr lang="ru-RU" sz="2800" dirty="0" smtClean="0"/>
              <a:t>Проклюнулись робкие всходы </a:t>
            </a:r>
            <a:r>
              <a:rPr lang="ru-RU" sz="2800" dirty="0" smtClean="0">
                <a:solidFill>
                  <a:srgbClr val="66FF33"/>
                </a:solidFill>
              </a:rPr>
              <a:t>(Первые маленькие ростки хлеба в мирное послевоенное время).</a:t>
            </a:r>
          </a:p>
          <a:p>
            <a:r>
              <a:rPr lang="ru-RU" sz="2800" dirty="0" smtClean="0"/>
              <a:t>Робкие всходы </a:t>
            </a:r>
            <a:r>
              <a:rPr lang="ru-RU" sz="2800" dirty="0" smtClean="0">
                <a:solidFill>
                  <a:srgbClr val="66FF33"/>
                </a:solidFill>
              </a:rPr>
              <a:t>(Земля давно не давала урожай, она отвыкла за время войны от всходов).</a:t>
            </a:r>
          </a:p>
          <a:p>
            <a:endParaRPr lang="ru-RU" sz="2800" dirty="0" smtClean="0">
              <a:solidFill>
                <a:srgbClr val="66FF33"/>
              </a:solidFill>
            </a:endParaRPr>
          </a:p>
          <a:p>
            <a:endParaRPr lang="ru-RU" sz="2800" dirty="0" smtClean="0">
              <a:solidFill>
                <a:srgbClr val="66FF33"/>
              </a:solidFill>
            </a:endParaRP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Работа в группах</a:t>
            </a:r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</a:br>
            <a:endParaRPr lang="ru-RU" b="1" i="1" dirty="0" smtClean="0">
              <a:solidFill>
                <a:schemeClr val="bg1">
                  <a:lumMod val="75000"/>
                  <a:lumOff val="2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372476" cy="5500726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Первая группа</a:t>
            </a:r>
            <a:endParaRPr lang="ru-RU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Выясните мотив поступка деда. Подумайте над тем, почему он так поступил и отдал свой хлеб Коле?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Вторая группа</a:t>
            </a:r>
            <a:endParaRPr lang="ru-RU" sz="2800" b="1" i="1" dirty="0" smtClean="0">
              <a:solidFill>
                <a:srgbClr val="FFFF00"/>
              </a:solidFill>
              <a:latin typeface="Georgia" pitchFamily="18" charset="0"/>
              <a:ea typeface="+mj-ea"/>
              <a:cs typeface="+mj-cs"/>
            </a:endParaRPr>
          </a:p>
          <a:p>
            <a:pPr algn="just">
              <a:buNone/>
            </a:pP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	Найдите описание чувств Коли в эпизодах, когда он нёс хлеб деду, во время встречи с дедом.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Третья группа</a:t>
            </a:r>
            <a:endParaRPr lang="ru-RU" sz="2800" b="1" i="1" dirty="0" smtClean="0">
              <a:solidFill>
                <a:srgbClr val="FFFF00"/>
              </a:solidFill>
              <a:latin typeface="Georgia" pitchFamily="18" charset="0"/>
              <a:ea typeface="+mj-ea"/>
              <a:cs typeface="+mj-cs"/>
            </a:endParaRPr>
          </a:p>
          <a:p>
            <a:pPr algn="just">
              <a:buNone/>
            </a:pPr>
            <a:r>
              <a:rPr lang="ru-RU" sz="2800" b="1" i="1" dirty="0" smtClean="0">
                <a:solidFill>
                  <a:srgbClr val="FFFF00"/>
                </a:solidFill>
                <a:latin typeface="Georgia" pitchFamily="18" charset="0"/>
                <a:ea typeface="+mj-ea"/>
                <a:cs typeface="+mj-cs"/>
              </a:rPr>
              <a:t>	Объясните, почему Коля не стал есть неожиданный гостинец?</a:t>
            </a:r>
          </a:p>
          <a:p>
            <a:endParaRPr lang="ru-RU" b="1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077915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</TotalTime>
  <Words>342</Words>
  <Application>Microsoft Office PowerPoint</Application>
  <PresentationFormat>Экран (4:3)</PresentationFormat>
  <Paragraphs>60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  Ю. Я. Яковлев. Рассказ «Цветок хлеба». Раннее взросление. Забота взрослых о ребёнке. Чувство ответственности за родных </vt:lpstr>
      <vt:lpstr>Цели урока:</vt:lpstr>
      <vt:lpstr>Проблемный вопрос</vt:lpstr>
      <vt:lpstr>Словарная работа</vt:lpstr>
      <vt:lpstr>Словарная работа</vt:lpstr>
      <vt:lpstr>Работа в группах </vt:lpstr>
      <vt:lpstr>Самостоятельная работа</vt:lpstr>
      <vt:lpstr>Самостоятельная работа в парах  </vt:lpstr>
      <vt:lpstr>Слайд 12</vt:lpstr>
      <vt:lpstr>Слайд 13</vt:lpstr>
      <vt:lpstr>Домашнее задание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User</cp:lastModifiedBy>
  <cp:revision>87</cp:revision>
  <dcterms:created xsi:type="dcterms:W3CDTF">2012-08-31T19:22:55Z</dcterms:created>
  <dcterms:modified xsi:type="dcterms:W3CDTF">2021-06-07T13:39:16Z</dcterms:modified>
</cp:coreProperties>
</file>