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1" r:id="rId1"/>
  </p:sldMasterIdLst>
  <p:notesMasterIdLst>
    <p:notesMasterId r:id="rId15"/>
  </p:notesMasterIdLst>
  <p:sldIdLst>
    <p:sldId id="264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72" r:id="rId13"/>
    <p:sldId id="28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4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2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6FE02D-1533-4352-9FC8-E58C934D8E7B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36EC4-1AC2-4FA6-8B9A-BA2F26FC2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715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7400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13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6653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343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01616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260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621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80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17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21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927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388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33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162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898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792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9E9D6DE-0AC3-4A6F-B544-6AF457803181}" type="datetimeFigureOut">
              <a:rPr lang="ru-RU" smtClean="0"/>
              <a:pPr/>
              <a:t>01.02.2026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2819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  <p:sldLayoutId id="2147483973" r:id="rId12"/>
    <p:sldLayoutId id="2147483974" r:id="rId13"/>
    <p:sldLayoutId id="2147483975" r:id="rId14"/>
    <p:sldLayoutId id="2147483976" r:id="rId15"/>
    <p:sldLayoutId id="2147483977" r:id="rId16"/>
    <p:sldLayoutId id="214748397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1116012"/>
            <a:ext cx="21948189" cy="410320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068C4C10-87C7-4FF6-A2DD-1751D6F7C1C1}"/>
              </a:ext>
            </a:extLst>
          </p:cNvPr>
          <p:cNvGrpSpPr>
            <a:grpSpLocks/>
          </p:cNvGrpSpPr>
          <p:nvPr/>
        </p:nvGrpSpPr>
        <p:grpSpPr bwMode="auto">
          <a:xfrm>
            <a:off x="-552636" y="-322730"/>
            <a:ext cx="12833594" cy="7341577"/>
            <a:chOff x="0" y="0"/>
            <a:chExt cx="8422" cy="6727"/>
          </a:xfrm>
        </p:grpSpPr>
        <p:pic>
          <p:nvPicPr>
            <p:cNvPr id="1027" name="Picture 3">
              <a:extLst>
                <a:ext uri="{FF2B5EF4-FFF2-40B4-BE49-F238E27FC236}">
                  <a16:creationId xmlns:a16="http://schemas.microsoft.com/office/drawing/2014/main" id="{9234CE6A-2A86-4F24-A42C-65147DEF7D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0" y="6314"/>
              <a:ext cx="92" cy="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1AEEBC5B-6541-477B-B776-7502C8335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306" cy="6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576AE3DA-EFD8-492C-9671-4C22B14777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" y="466"/>
              <a:ext cx="7889" cy="6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8D14D6E8-DC21-4438-B4D3-7778BE8B5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403"/>
              <a:ext cx="7496" cy="5734"/>
            </a:xfrm>
            <a:custGeom>
              <a:avLst/>
              <a:gdLst>
                <a:gd name="T0" fmla="*/ 635380 w 4759452"/>
                <a:gd name="T1" fmla="*/ 0 h 3640835"/>
                <a:gd name="T2" fmla="*/ 4759452 w 4759452"/>
                <a:gd name="T3" fmla="*/ 0 h 3640835"/>
                <a:gd name="T4" fmla="*/ 4759452 w 4759452"/>
                <a:gd name="T5" fmla="*/ 3005454 h 3640835"/>
                <a:gd name="T6" fmla="*/ 4756150 w 4759452"/>
                <a:gd name="T7" fmla="*/ 3069463 h 3640835"/>
                <a:gd name="T8" fmla="*/ 4746752 w 4759452"/>
                <a:gd name="T9" fmla="*/ 3132708 h 3640835"/>
                <a:gd name="T10" fmla="*/ 4730877 w 4759452"/>
                <a:gd name="T11" fmla="*/ 3193795 h 3640835"/>
                <a:gd name="T12" fmla="*/ 4709541 w 4759452"/>
                <a:gd name="T13" fmla="*/ 3252215 h 3640835"/>
                <a:gd name="T14" fmla="*/ 4682743 w 4759452"/>
                <a:gd name="T15" fmla="*/ 3307715 h 3640835"/>
                <a:gd name="T16" fmla="*/ 4651120 w 4759452"/>
                <a:gd name="T17" fmla="*/ 3360165 h 3640835"/>
                <a:gd name="T18" fmla="*/ 4614291 w 4759452"/>
                <a:gd name="T19" fmla="*/ 3409188 h 3640835"/>
                <a:gd name="T20" fmla="*/ 4573016 w 4759452"/>
                <a:gd name="T21" fmla="*/ 3454400 h 3640835"/>
                <a:gd name="T22" fmla="*/ 4528311 w 4759452"/>
                <a:gd name="T23" fmla="*/ 3495293 h 3640835"/>
                <a:gd name="T24" fmla="*/ 4479163 w 4759452"/>
                <a:gd name="T25" fmla="*/ 3531996 h 3640835"/>
                <a:gd name="T26" fmla="*/ 4426711 w 4759452"/>
                <a:gd name="T27" fmla="*/ 3564001 h 3640835"/>
                <a:gd name="T28" fmla="*/ 4371213 w 4759452"/>
                <a:gd name="T29" fmla="*/ 3590925 h 3640835"/>
                <a:gd name="T30" fmla="*/ 4312666 w 4759452"/>
                <a:gd name="T31" fmla="*/ 3612260 h 3640835"/>
                <a:gd name="T32" fmla="*/ 4251579 w 4759452"/>
                <a:gd name="T33" fmla="*/ 3628008 h 3640835"/>
                <a:gd name="T34" fmla="*/ 4188459 w 4759452"/>
                <a:gd name="T35" fmla="*/ 3637406 h 3640835"/>
                <a:gd name="T36" fmla="*/ 4124452 w 4759452"/>
                <a:gd name="T37" fmla="*/ 3640835 h 3640835"/>
                <a:gd name="T38" fmla="*/ 0 w 4759452"/>
                <a:gd name="T39" fmla="*/ 3640835 h 3640835"/>
                <a:gd name="T40" fmla="*/ 0 w 4759452"/>
                <a:gd name="T41" fmla="*/ 635253 h 3640835"/>
                <a:gd name="T42" fmla="*/ 3301 w 4759452"/>
                <a:gd name="T43" fmla="*/ 571245 h 3640835"/>
                <a:gd name="T44" fmla="*/ 12700 w 4759452"/>
                <a:gd name="T45" fmla="*/ 508126 h 3640835"/>
                <a:gd name="T46" fmla="*/ 28575 w 4759452"/>
                <a:gd name="T47" fmla="*/ 447039 h 3640835"/>
                <a:gd name="T48" fmla="*/ 49911 w 4759452"/>
                <a:gd name="T49" fmla="*/ 388492 h 3640835"/>
                <a:gd name="T50" fmla="*/ 76835 w 4759452"/>
                <a:gd name="T51" fmla="*/ 332866 h 3640835"/>
                <a:gd name="T52" fmla="*/ 108839 w 4759452"/>
                <a:gd name="T53" fmla="*/ 280542 h 3640835"/>
                <a:gd name="T54" fmla="*/ 145414 w 4759452"/>
                <a:gd name="T55" fmla="*/ 231647 h 3640835"/>
                <a:gd name="T56" fmla="*/ 186436 w 4759452"/>
                <a:gd name="T57" fmla="*/ 186308 h 3640835"/>
                <a:gd name="T58" fmla="*/ 231648 w 4759452"/>
                <a:gd name="T59" fmla="*/ 145414 h 3640835"/>
                <a:gd name="T60" fmla="*/ 280670 w 4759452"/>
                <a:gd name="T61" fmla="*/ 108711 h 3640835"/>
                <a:gd name="T62" fmla="*/ 333120 w 4759452"/>
                <a:gd name="T63" fmla="*/ 76834 h 3640835"/>
                <a:gd name="T64" fmla="*/ 388620 w 4759452"/>
                <a:gd name="T65" fmla="*/ 49910 h 3640835"/>
                <a:gd name="T66" fmla="*/ 447167 w 4759452"/>
                <a:gd name="T67" fmla="*/ 28447 h 3640835"/>
                <a:gd name="T68" fmla="*/ 508254 w 4759452"/>
                <a:gd name="T69" fmla="*/ 12700 h 3640835"/>
                <a:gd name="T70" fmla="*/ 571373 w 4759452"/>
                <a:gd name="T71" fmla="*/ 3301 h 3640835"/>
                <a:gd name="T72" fmla="*/ 635380 w 4759452"/>
                <a:gd name="T73" fmla="*/ 0 h 3640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759452" h="3640835">
                  <a:moveTo>
                    <a:pt x="635380" y="0"/>
                  </a:moveTo>
                  <a:lnTo>
                    <a:pt x="4759452" y="0"/>
                  </a:lnTo>
                  <a:lnTo>
                    <a:pt x="4759452" y="3005454"/>
                  </a:lnTo>
                  <a:lnTo>
                    <a:pt x="4756150" y="3069463"/>
                  </a:lnTo>
                  <a:lnTo>
                    <a:pt x="4746752" y="3132708"/>
                  </a:lnTo>
                  <a:lnTo>
                    <a:pt x="4730877" y="3193795"/>
                  </a:lnTo>
                  <a:lnTo>
                    <a:pt x="4709541" y="3252215"/>
                  </a:lnTo>
                  <a:lnTo>
                    <a:pt x="4682743" y="3307715"/>
                  </a:lnTo>
                  <a:lnTo>
                    <a:pt x="4651120" y="3360165"/>
                  </a:lnTo>
                  <a:lnTo>
                    <a:pt x="4614291" y="3409188"/>
                  </a:lnTo>
                  <a:lnTo>
                    <a:pt x="4573016" y="3454400"/>
                  </a:lnTo>
                  <a:lnTo>
                    <a:pt x="4528311" y="3495293"/>
                  </a:lnTo>
                  <a:lnTo>
                    <a:pt x="4479163" y="3531996"/>
                  </a:lnTo>
                  <a:lnTo>
                    <a:pt x="4426711" y="3564001"/>
                  </a:lnTo>
                  <a:lnTo>
                    <a:pt x="4371213" y="3590925"/>
                  </a:lnTo>
                  <a:lnTo>
                    <a:pt x="4312666" y="3612260"/>
                  </a:lnTo>
                  <a:lnTo>
                    <a:pt x="4251579" y="3628008"/>
                  </a:lnTo>
                  <a:lnTo>
                    <a:pt x="4188459" y="3637406"/>
                  </a:lnTo>
                  <a:lnTo>
                    <a:pt x="4124452" y="3640835"/>
                  </a:lnTo>
                  <a:lnTo>
                    <a:pt x="0" y="3640835"/>
                  </a:lnTo>
                  <a:lnTo>
                    <a:pt x="0" y="635253"/>
                  </a:lnTo>
                  <a:lnTo>
                    <a:pt x="3301" y="571245"/>
                  </a:lnTo>
                  <a:lnTo>
                    <a:pt x="12700" y="508126"/>
                  </a:lnTo>
                  <a:lnTo>
                    <a:pt x="28575" y="447039"/>
                  </a:lnTo>
                  <a:lnTo>
                    <a:pt x="49911" y="388492"/>
                  </a:lnTo>
                  <a:lnTo>
                    <a:pt x="76835" y="332866"/>
                  </a:lnTo>
                  <a:lnTo>
                    <a:pt x="108839" y="280542"/>
                  </a:lnTo>
                  <a:lnTo>
                    <a:pt x="145414" y="231647"/>
                  </a:lnTo>
                  <a:lnTo>
                    <a:pt x="186436" y="186308"/>
                  </a:lnTo>
                  <a:lnTo>
                    <a:pt x="231648" y="145414"/>
                  </a:lnTo>
                  <a:lnTo>
                    <a:pt x="280670" y="108711"/>
                  </a:lnTo>
                  <a:lnTo>
                    <a:pt x="333120" y="76834"/>
                  </a:lnTo>
                  <a:lnTo>
                    <a:pt x="388620" y="49910"/>
                  </a:lnTo>
                  <a:lnTo>
                    <a:pt x="447167" y="28447"/>
                  </a:lnTo>
                  <a:lnTo>
                    <a:pt x="508254" y="12700"/>
                  </a:lnTo>
                  <a:lnTo>
                    <a:pt x="571373" y="3301"/>
                  </a:lnTo>
                  <a:lnTo>
                    <a:pt x="635380" y="0"/>
                  </a:lnTo>
                  <a:close/>
                </a:path>
              </a:pathLst>
            </a:custGeom>
            <a:noFill/>
            <a:ln w="88392" cap="sq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3D4E6F9-FB4F-4C5C-B12D-2F8D6F5322F4}"/>
              </a:ext>
            </a:extLst>
          </p:cNvPr>
          <p:cNvSpPr txBox="1"/>
          <p:nvPr/>
        </p:nvSpPr>
        <p:spPr>
          <a:xfrm>
            <a:off x="143904" y="-30621"/>
            <a:ext cx="12109938" cy="25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  <a:spcAft>
                <a:spcPts val="305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594610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                                             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ПРОЕКТ</a:t>
            </a:r>
            <a:endParaRPr lang="ru-RU" sz="2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1128395" marR="215265" indent="-567055" algn="ctr">
              <a:lnSpc>
                <a:spcPct val="131000"/>
              </a:lnSpc>
              <a:spcBef>
                <a:spcPts val="400"/>
              </a:spcBef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Нравств</a:t>
            </a:r>
            <a:r>
              <a:rPr lang="ru-RU" sz="2800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е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нно</a:t>
            </a:r>
            <a:r>
              <a:rPr lang="ru-RU" sz="28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– патриотическое воспитание</a:t>
            </a:r>
            <a:r>
              <a:rPr lang="ru-RU" sz="2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1128395" marR="215265" indent="-567055" algn="ctr">
              <a:lnSpc>
                <a:spcPct val="131000"/>
              </a:lnSpc>
              <a:spcBef>
                <a:spcPts val="400"/>
              </a:spcBef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дет</a:t>
            </a:r>
            <a:r>
              <a:rPr lang="ru-RU" sz="28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е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й</a:t>
            </a:r>
            <a:r>
              <a:rPr lang="ru-RU" sz="28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ста</a:t>
            </a:r>
            <a:r>
              <a:rPr lang="ru-RU" sz="2800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шего дошк</a:t>
            </a:r>
            <a:r>
              <a:rPr lang="ru-RU" sz="2800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льного в</a:t>
            </a:r>
            <a:r>
              <a:rPr lang="ru-RU" sz="2800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</a:t>
            </a:r>
            <a:r>
              <a:rPr lang="ru-RU" sz="28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з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раста</a:t>
            </a:r>
            <a:r>
              <a:rPr lang="ru-RU" sz="28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средств</a:t>
            </a:r>
            <a:r>
              <a:rPr lang="ru-RU" sz="2800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а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ми м</a:t>
            </a:r>
            <a:r>
              <a:rPr lang="ru-RU" sz="28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зыки</a:t>
            </a:r>
          </a:p>
          <a:p>
            <a:pPr marL="1128395" marR="215265" indent="-567055" algn="ctr">
              <a:lnSpc>
                <a:spcPct val="131000"/>
              </a:lnSpc>
              <a:spcBef>
                <a:spcPts val="400"/>
              </a:spcBef>
              <a:spcAft>
                <a:spcPts val="0"/>
              </a:spcAft>
            </a:pPr>
            <a:endParaRPr lang="ru-RU" sz="2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BF79893-9E2A-4AD4-8D6A-96EDDA21B2C0}"/>
              </a:ext>
            </a:extLst>
          </p:cNvPr>
          <p:cNvSpPr txBox="1"/>
          <p:nvPr/>
        </p:nvSpPr>
        <p:spPr>
          <a:xfrm>
            <a:off x="6464766" y="2670818"/>
            <a:ext cx="48097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«</a:t>
            </a:r>
            <a:r>
              <a:rPr lang="ru-RU" sz="2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Ж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иви </a:t>
            </a:r>
            <a:r>
              <a:rPr lang="ru-RU" sz="2800" b="1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веках</a:t>
            </a:r>
            <a:r>
              <a:rPr lang="ru-RU" sz="2800" b="1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м</a:t>
            </a:r>
            <a:r>
              <a:rPr lang="ru-RU" sz="2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я Россия»</a:t>
            </a:r>
            <a:endParaRPr lang="ru-RU" sz="28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D8F5288-9936-4CB3-A7A3-C3C3C1E838C3}"/>
              </a:ext>
            </a:extLst>
          </p:cNvPr>
          <p:cNvSpPr txBox="1"/>
          <p:nvPr/>
        </p:nvSpPr>
        <p:spPr>
          <a:xfrm>
            <a:off x="699785" y="5840238"/>
            <a:ext cx="6861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kern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Руководитель проекта: </a:t>
            </a:r>
            <a:r>
              <a:rPr lang="ru-RU" sz="1800" kern="18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Ленкова</a:t>
            </a:r>
            <a:r>
              <a:rPr lang="ru-RU" sz="1800" kern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Е.О.  музыкальный руководитель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0E59F0-A0E6-4D0D-BE88-D94840596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8747"/>
            <a:ext cx="11840307" cy="150706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«Как рождается музыка, и какой она бывает»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F45528-1D7D-4EBF-9A91-4F2B94B01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85801"/>
            <a:ext cx="492369" cy="35227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JS3oy30fh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2920" y="1021465"/>
            <a:ext cx="5359080" cy="4019310"/>
          </a:xfrm>
          <a:prstGeom prst="rect">
            <a:avLst/>
          </a:prstGeom>
          <a:noFill/>
        </p:spPr>
      </p:pic>
      <p:pic>
        <p:nvPicPr>
          <p:cNvPr id="1028" name="Picture 4" descr="C:\Users\User\Desktop\PCEcnwC40Q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86147" y="3803909"/>
            <a:ext cx="4072121" cy="3054091"/>
          </a:xfrm>
          <a:prstGeom prst="rect">
            <a:avLst/>
          </a:prstGeom>
          <a:noFill/>
        </p:spPr>
      </p:pic>
      <p:pic>
        <p:nvPicPr>
          <p:cNvPr id="1029" name="Picture 5" descr="C:\Users\User\Desktop\Yq_r4-Xoom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40442"/>
            <a:ext cx="4861367" cy="36460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4435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CF7F39-2D57-4077-8DC9-EEB4157C2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1BC981-BEE9-42E6-B4D3-D6772F534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31800"/>
            <a:ext cx="12074768" cy="59943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Ожидаемый результат: 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повышение познавательного интереса  детей к культурному наследию родного края, нашей  страны;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расширение социальных представлений детей и формирование у них интереса, симпатии и уважительного отношения к семье, окружающим людям, природе и всему живому, родному посёлку, краю, Родине;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осознание взрослыми и детьми  чувства гордости за наш народ, край, за нашу Родину;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привлечение к совместной работе родителей.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 совместной деятельности: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Разработка сценариев, НОД.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Праздники, развлечения.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Беседы, фотоматериалы.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 детской деятельности: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Выступления на праздниках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8679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847" y="339969"/>
            <a:ext cx="11922368" cy="608427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Вывод.</a:t>
            </a: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Постепенно, благодаря систематической, целенаправленной работе дошкольники приобщаются к тому, что поможет им стать людьми ответственными, с активной жизненной позицией, чувствующими причастность к родному краю, его истории, традициям, уважающими Отечество, достижения своего народа, любящими свою семью, готовыми к выполнению своих гражданских обязанностей. На этом работа по воспитанию нравственно-патриотического воспитания по средствам музыки у детей дошкольного возраста не заканчивается, она будет продолжена.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4E107D-DA39-4E42-97F2-F0527F4DB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3DB44D-EDB4-40DD-AC03-1B76B6675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9658" y="820565"/>
            <a:ext cx="9843525" cy="36667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83CFB84-C7EC-446E-9E68-1CD4B3774591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2" y="1"/>
            <a:ext cx="1223461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2983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C9D642-F915-4F90-A614-EAC0783B5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69523F-C18D-44F5-8B63-656C148186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9998" y="99647"/>
            <a:ext cx="10652003" cy="49530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Воспитатели  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Дети: старшей и подготовительной групп (5-7 лет)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4430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0D47F9-21ED-48BA-B62E-62358FE8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473" y="248789"/>
            <a:ext cx="8534400" cy="15070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32F16F-4C90-4033-B1FE-7E02DDCFE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3473" y="1002323"/>
            <a:ext cx="8534400" cy="3615267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1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128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Сроки реализации проекта – </a:t>
            </a:r>
            <a:r>
              <a:rPr lang="ru-RU" sz="1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сентябрь-май</a:t>
            </a:r>
            <a:endParaRPr lang="ru-RU" sz="1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endParaRPr lang="ru-RU" sz="1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1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педагогический</a:t>
            </a:r>
            <a:endParaRPr lang="ru-RU" sz="1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1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числу детей – групповой, разновозрастной;</a:t>
            </a:r>
            <a:endParaRPr lang="ru-RU" sz="1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доминирующему методу –познавательный, творческий, игровой;</a:t>
            </a:r>
            <a:endParaRPr lang="ru-RU" sz="1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продолжительности – долгосрочный.</a:t>
            </a:r>
            <a:endParaRPr lang="ru-RU" sz="1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5634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01C82B-2422-4050-AAD2-8A791CF91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D813D2-747C-4D24-86AC-36DAFD885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685800"/>
            <a:ext cx="10933357" cy="3615267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28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духовности, нравственно-патриотических чувств средствами музыки у детей 5-7-го года жизни.</a:t>
            </a:r>
            <a:endParaRPr lang="ru-RU" sz="1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sz="1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воспитание любви и уважения е семье, к окружающим людям, к родному посёлку и краю, своей Родине;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бережного отношения к природе и всему живому;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интереса к многонациональной культуре народов России. </a:t>
            </a:r>
            <a:endParaRPr lang="ru-RU" sz="1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0936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BF0392-E992-4EFB-8A98-5BA0B3D0C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B60F92-38DA-4894-8625-330B6CA2AA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1507788" cy="5308599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Этапы реализации: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i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этап – подготовительный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Обсуждение проекта, работа над сценариями праздников и развлечений, планирование материала и распределение его по организационным формам (непосредственная деятельность: музыкальная, индивидуальная; самостоятельная деятельность в группах и дома); распределение ролевых функций среди взрослых, подборка музыкального материала; изготовление атрибутов,  декораций, костюмов; взаимодействие с семьёй.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i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этап – основной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i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реализации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Реализация основных видов деятельности по тематики проекта.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i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этап – заключительный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Праздники, развлечения, фотоматериал; закрепление впечатлений детей от прожитых событий, в беседах; использование художественного и музыкального материала в самостоятельной деятельности детей.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2179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535773-9AC9-4346-842B-125C8D5AF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570" y="685800"/>
            <a:ext cx="11816860" cy="131884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«Природа и музыка» </a:t>
            </a:r>
            <a:br>
              <a:rPr lang="ru-RU" sz="3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5327F1B-6243-49D2-8A4F-163056BA6F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70" y="1878005"/>
            <a:ext cx="4856880" cy="3445350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2EFF158-9DDC-4A3C-A817-1CAE4CBF29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91939"/>
            <a:ext cx="5568462" cy="314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778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DCC5C1-6D44-4FEA-87C4-9030F8D57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05509"/>
            <a:ext cx="12051323" cy="1547446"/>
          </a:xfrm>
        </p:spPr>
        <p:txBody>
          <a:bodyPr>
            <a:noAutofit/>
          </a:bodyPr>
          <a:lstStyle/>
          <a:p>
            <a:pPr algn="ctr"/>
            <a:b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«Моя семья и я сам»</a:t>
            </a:r>
            <a:br>
              <a:rPr lang="ru-RU" sz="32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3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27859377-9658-4D46-AAC5-52B47316CA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0678" y="879232"/>
            <a:ext cx="4060931" cy="3045690"/>
          </a:xfr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B10C425-E026-4A1A-8E45-8F30FB9FB1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726" y="3246366"/>
            <a:ext cx="4328029" cy="324602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E6114F5-1693-41BF-AA53-9E04827586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372" y="996463"/>
            <a:ext cx="4552950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326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DCD9D2-4851-4D2C-80D1-D6707D61F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7568" y="337362"/>
            <a:ext cx="11969260" cy="150706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«Воспитываем патриотов»</a:t>
            </a:r>
            <a:b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174B25E-DEF5-419F-BA39-823EE72231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3055"/>
            <a:ext cx="5269616" cy="351307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A89F4F7-1E60-4F25-A3C7-B992394250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196" y="1052796"/>
            <a:ext cx="5376496" cy="248360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539C6FC-35C5-46EA-9440-8C0CC93B86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184" y="4103819"/>
            <a:ext cx="5615354" cy="260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584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30D0A9-16C1-4AD3-A430-85A5E4D2F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82" y="278096"/>
            <a:ext cx="12049187" cy="150706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«Русская музыка и музыка других народов»</a:t>
            </a:r>
            <a:br>
              <a:rPr lang="ru-RU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1043DC6-2BC7-4C28-8CCE-4D16F00E69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71" y="3974472"/>
            <a:ext cx="6030773" cy="278584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DCCE413-89F8-4A76-AF23-407F81D6C5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78" y="1037818"/>
            <a:ext cx="4980172" cy="278584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826CB72-A6B1-41CC-B99B-3583FCD992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480" y="3490546"/>
            <a:ext cx="4489938" cy="336745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5FD70EA-20DD-4CDE-B17C-98B88AE8D9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352" y="1079414"/>
            <a:ext cx="4489938" cy="280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677849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1010</TotalTime>
  <Words>456</Words>
  <Application>Microsoft Office PowerPoint</Application>
  <PresentationFormat>Широкоэкранный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Calibri</vt:lpstr>
      <vt:lpstr>Century Gothic</vt:lpstr>
      <vt:lpstr>Symbol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«Природа и музыка»   </vt:lpstr>
      <vt:lpstr> «Моя семья и я сам»   </vt:lpstr>
      <vt:lpstr>«Воспитываем патриотов»   </vt:lpstr>
      <vt:lpstr>«Русская музыка и музыка других народов» </vt:lpstr>
      <vt:lpstr>«Как рождается музыка, и какой она бывает»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User</cp:lastModifiedBy>
  <cp:revision>92</cp:revision>
  <dcterms:created xsi:type="dcterms:W3CDTF">2015-03-28T13:28:36Z</dcterms:created>
  <dcterms:modified xsi:type="dcterms:W3CDTF">2026-02-01T14:51:34Z</dcterms:modified>
</cp:coreProperties>
</file>