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346" r:id="rId2"/>
    <p:sldId id="347" r:id="rId3"/>
    <p:sldId id="257" r:id="rId4"/>
    <p:sldId id="343" r:id="rId5"/>
    <p:sldId id="302" r:id="rId6"/>
    <p:sldId id="308" r:id="rId7"/>
    <p:sldId id="345" r:id="rId8"/>
    <p:sldId id="300" r:id="rId9"/>
    <p:sldId id="301" r:id="rId10"/>
    <p:sldId id="339" r:id="rId11"/>
    <p:sldId id="338" r:id="rId12"/>
    <p:sldId id="337" r:id="rId13"/>
    <p:sldId id="34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2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638E7-BC29-4F90-9103-C3BF318E3C05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91F01-6FA4-434E-B174-4AC6973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1586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6.gi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+mn-ea"/>
                <a:cs typeface="+mn-cs"/>
              </a:rPr>
              <a:t>,,</a:t>
            </a:r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+mn-ea"/>
                <a:cs typeface="+mn-cs"/>
              </a:rPr>
              <a:t>Между нами геометрия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+mn-ea"/>
                <a:cs typeface="+mn-cs"/>
              </a:rPr>
              <a:t>”</a:t>
            </a:r>
            <a:endParaRPr lang="ru-RU" sz="8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304800"/>
            <a:ext cx="43652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ЗАДАЧИ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 на нахождение площади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" name="Рисунок 3" descr="maxresdefault (1).jpg"/>
          <p:cNvPicPr>
            <a:picLocks noChangeAspect="1"/>
          </p:cNvPicPr>
          <p:nvPr/>
        </p:nvPicPr>
        <p:blipFill>
          <a:blip r:embed="rId3" cstate="print"/>
          <a:srcRect l="8333" t="7408" r="68334" b="49629"/>
          <a:stretch>
            <a:fillRect/>
          </a:stretch>
        </p:blipFill>
        <p:spPr>
          <a:xfrm>
            <a:off x="6248400" y="762000"/>
            <a:ext cx="1692166" cy="1752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1524000"/>
            <a:ext cx="556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r>
              <a:rPr lang="ru-RU" dirty="0" smtClean="0"/>
              <a:t>. Найдите площадь </a:t>
            </a:r>
            <a:r>
              <a:rPr lang="en-US" dirty="0" smtClean="0"/>
              <a:t>S</a:t>
            </a:r>
            <a:r>
              <a:rPr lang="ru-RU" dirty="0" smtClean="0"/>
              <a:t> закрашенного сектора, изображённого на клетчатой бумаге с размером клетки 1 см </a:t>
            </a:r>
            <a:r>
              <a:rPr lang="ru-RU" dirty="0" err="1" smtClean="0"/>
              <a:t>х</a:t>
            </a:r>
            <a:r>
              <a:rPr lang="ru-RU" dirty="0" smtClean="0"/>
              <a:t> 1 см. В ответе укажите величину</a:t>
            </a:r>
            <a:endParaRPr lang="ru-RU" dirty="0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5334000" y="2057400"/>
          <a:ext cx="304800" cy="726831"/>
        </p:xfrm>
        <a:graphic>
          <a:graphicData uri="http://schemas.openxmlformats.org/presentationml/2006/ole">
            <p:oleObj spid="_x0000_s91151" name="Формула" r:id="rId4" imgW="164957" imgH="393359" progId="Equation.3">
              <p:embed/>
            </p:oleObj>
          </a:graphicData>
        </a:graphic>
      </p:graphicFrame>
      <p:pic>
        <p:nvPicPr>
          <p:cNvPr id="8" name="Рисунок 7" descr="Oplo1-10.gif"/>
          <p:cNvPicPr>
            <a:picLocks noChangeAspect="1"/>
          </p:cNvPicPr>
          <p:nvPr/>
        </p:nvPicPr>
        <p:blipFill>
          <a:blip r:embed="rId5" cstate="print"/>
          <a:srcRect l="26286" t="19277" r="26857"/>
          <a:stretch>
            <a:fillRect/>
          </a:stretch>
        </p:blipFill>
        <p:spPr>
          <a:xfrm>
            <a:off x="6248400" y="2743200"/>
            <a:ext cx="1752599" cy="17900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0" y="3124200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Найдите площадь </a:t>
            </a:r>
            <a:r>
              <a:rPr lang="en-US" dirty="0" smtClean="0"/>
              <a:t>S </a:t>
            </a:r>
            <a:r>
              <a:rPr lang="ru-RU" dirty="0" smtClean="0"/>
              <a:t>кольца, считая стороны квадратный клеток равными 1. В ответе укажите величину </a:t>
            </a:r>
            <a:endParaRPr lang="ru-RU" dirty="0"/>
          </a:p>
        </p:txBody>
      </p:sp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1828800" y="3733800"/>
          <a:ext cx="304800" cy="727075"/>
        </p:xfrm>
        <a:graphic>
          <a:graphicData uri="http://schemas.openxmlformats.org/presentationml/2006/ole">
            <p:oleObj spid="_x0000_s91152" name="Формула" r:id="rId6" imgW="164957" imgH="393359" progId="Equation.3">
              <p:embed/>
            </p:oleObj>
          </a:graphicData>
        </a:graphic>
      </p:graphicFrame>
      <p:pic>
        <p:nvPicPr>
          <p:cNvPr id="11" name="Рисунок 10" descr="img9.jpg"/>
          <p:cNvPicPr>
            <a:picLocks noChangeAspect="1"/>
          </p:cNvPicPr>
          <p:nvPr/>
        </p:nvPicPr>
        <p:blipFill>
          <a:blip r:embed="rId7" cstate="print"/>
          <a:srcRect l="70213" t="26950" r="2128" b="36170"/>
          <a:stretch>
            <a:fillRect/>
          </a:stretch>
        </p:blipFill>
        <p:spPr>
          <a:xfrm>
            <a:off x="6248400" y="4724400"/>
            <a:ext cx="1752600" cy="1752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62000" y="4953000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Найдите площадь заштрихованной части круга, если радиус меньшей окружности равен 2 см.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657600" y="6172200"/>
            <a:ext cx="804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4343400" y="6172200"/>
          <a:ext cx="533401" cy="339437"/>
        </p:xfrm>
        <a:graphic>
          <a:graphicData uri="http://schemas.openxmlformats.org/presentationml/2006/ole">
            <p:oleObj spid="_x0000_s91153" name="Формула" r:id="rId8" imgW="279360" imgH="17748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581400" y="4114800"/>
            <a:ext cx="974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ru-RU" b="1" dirty="0" smtClean="0">
                <a:solidFill>
                  <a:srgbClr val="C00000"/>
                </a:solidFill>
              </a:rPr>
              <a:t>5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2667000"/>
            <a:ext cx="1091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</a:t>
            </a:r>
            <a:r>
              <a:rPr lang="ru-RU" b="1" dirty="0" smtClean="0">
                <a:solidFill>
                  <a:srgbClr val="C00000"/>
                </a:solidFill>
              </a:rPr>
              <a:t>12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6248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Выберите номера </a:t>
            </a:r>
            <a:r>
              <a:rPr lang="ru-RU" sz="2400" b="1" dirty="0" smtClean="0">
                <a:solidFill>
                  <a:srgbClr val="C00000"/>
                </a:solidFill>
              </a:rPr>
              <a:t>верных</a:t>
            </a:r>
            <a:r>
              <a:rPr lang="ru-RU" sz="2400" b="1" dirty="0" smtClean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</a:rPr>
              <a:t>утверждений.</a:t>
            </a:r>
          </a:p>
          <a:p>
            <a:r>
              <a:rPr lang="ru-RU" dirty="0" smtClean="0"/>
              <a:t>1). Величина дуги окружности равна величине вписанного угла, на неё опирающегося.</a:t>
            </a:r>
          </a:p>
          <a:p>
            <a:r>
              <a:rPr lang="ru-RU" dirty="0" smtClean="0"/>
              <a:t>2). Если в четырехугольник можно вписать окружность, то суммы его противоположных сторон равны.</a:t>
            </a:r>
          </a:p>
          <a:p>
            <a:r>
              <a:rPr lang="ru-RU" dirty="0" smtClean="0"/>
              <a:t>3). Окружность симметрична относительно любого своего диаметра.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2590800"/>
            <a:ext cx="80651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Выберите номера </a:t>
            </a:r>
            <a:r>
              <a:rPr lang="ru-RU" sz="2400" b="1" dirty="0" smtClean="0">
                <a:solidFill>
                  <a:srgbClr val="C00000"/>
                </a:solidFill>
              </a:rPr>
              <a:t>неверных</a:t>
            </a:r>
            <a:r>
              <a:rPr lang="ru-RU" sz="2400" b="1" dirty="0" smtClean="0">
                <a:solidFill>
                  <a:srgbClr val="002060"/>
                </a:solidFill>
              </a:rPr>
              <a:t> </a:t>
            </a:r>
            <a:r>
              <a:rPr lang="ru-RU" sz="2400" dirty="0" smtClean="0">
                <a:solidFill>
                  <a:srgbClr val="002060"/>
                </a:solidFill>
              </a:rPr>
              <a:t>утверждений.</a:t>
            </a:r>
          </a:p>
          <a:p>
            <a:r>
              <a:rPr lang="ru-RU" dirty="0" smtClean="0"/>
              <a:t>1). Центр окружности, вписанной в треугольник, - это точка пересечения высот.</a:t>
            </a:r>
          </a:p>
          <a:p>
            <a:r>
              <a:rPr lang="ru-RU" dirty="0" smtClean="0"/>
              <a:t>2). Угол, вершина которого лежит в центре окружности, называется вписанным.</a:t>
            </a:r>
          </a:p>
          <a:p>
            <a:r>
              <a:rPr lang="ru-RU" dirty="0" smtClean="0"/>
              <a:t>3). Серединный перпендикуляр к хорде проходит через центр окружности.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48200" y="2057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Ответ: </a:t>
            </a:r>
            <a:r>
              <a:rPr lang="ru-RU" b="1" dirty="0" smtClean="0">
                <a:solidFill>
                  <a:srgbClr val="C00000"/>
                </a:solidFill>
              </a:rPr>
              <a:t>2 3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3886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Ответ:  </a:t>
            </a:r>
            <a:r>
              <a:rPr lang="ru-RU" b="1" dirty="0" smtClean="0">
                <a:solidFill>
                  <a:srgbClr val="C00000"/>
                </a:solidFill>
              </a:rPr>
              <a:t>1 2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572000"/>
            <a:ext cx="84582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Выберите номера </a:t>
            </a:r>
            <a:r>
              <a:rPr lang="ru-RU" sz="2400" b="1" dirty="0" smtClean="0">
                <a:solidFill>
                  <a:srgbClr val="C00000"/>
                </a:solidFill>
              </a:rPr>
              <a:t>верных</a:t>
            </a:r>
            <a:r>
              <a:rPr lang="ru-RU" sz="2400" dirty="0" smtClean="0">
                <a:solidFill>
                  <a:srgbClr val="002060"/>
                </a:solidFill>
              </a:rPr>
              <a:t> утверждений.</a:t>
            </a:r>
          </a:p>
          <a:p>
            <a:r>
              <a:rPr lang="ru-RU" dirty="0" smtClean="0"/>
              <a:t>1). Радиус окружности в два раза меньше диаметра.</a:t>
            </a:r>
          </a:p>
          <a:p>
            <a:r>
              <a:rPr lang="ru-RU" dirty="0" smtClean="0"/>
              <a:t>2). Прямая , имеющая с окружностью две общие точки, - касательная.</a:t>
            </a:r>
          </a:p>
          <a:p>
            <a:r>
              <a:rPr lang="ru-RU" dirty="0" smtClean="0"/>
              <a:t>3). Центры вписанной и описанной окружности равностороннего треугольника совпадают.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5867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Ответ:  </a:t>
            </a:r>
            <a:r>
              <a:rPr lang="ru-RU" b="1" dirty="0" smtClean="0">
                <a:solidFill>
                  <a:srgbClr val="C00000"/>
                </a:solidFill>
              </a:rPr>
              <a:t>1 3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229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Домашнее задание:</a:t>
            </a:r>
          </a:p>
          <a:p>
            <a:endParaRPr lang="ru-RU" sz="2800" dirty="0" smtClean="0"/>
          </a:p>
          <a:p>
            <a:r>
              <a:rPr lang="ru-RU" sz="2800" dirty="0" smtClean="0"/>
              <a:t>1) </a:t>
            </a:r>
            <a:r>
              <a:rPr lang="ru-RU" sz="2800" dirty="0" smtClean="0"/>
              <a:t>Выполните решения задач  </a:t>
            </a:r>
            <a:r>
              <a:rPr lang="ru-RU" sz="2800" dirty="0" smtClean="0"/>
              <a:t>«Задания для подготовки к ОГЭ».</a:t>
            </a:r>
          </a:p>
          <a:p>
            <a:r>
              <a:rPr lang="ru-RU" sz="2800" dirty="0" smtClean="0"/>
              <a:t>2) По сборникам типовых экзаменационных вариантов ОГЭ </a:t>
            </a:r>
            <a:r>
              <a:rPr lang="ru-RU" sz="2800" dirty="0" smtClean="0"/>
              <a:t>решите  задачи </a:t>
            </a:r>
            <a:r>
              <a:rPr lang="ru-RU" sz="2800" dirty="0" smtClean="0"/>
              <a:t>под  №16 </a:t>
            </a:r>
            <a:r>
              <a:rPr lang="ru-RU" sz="2800" dirty="0" smtClean="0"/>
              <a:t>(от 5 до 10 шт.);</a:t>
            </a:r>
            <a:endParaRPr lang="ru-RU" sz="2800" dirty="0" smtClean="0"/>
          </a:p>
          <a:p>
            <a:r>
              <a:rPr lang="ru-RU" sz="2800" dirty="0" smtClean="0"/>
              <a:t>3</a:t>
            </a:r>
            <a:r>
              <a:rPr lang="ru-RU" sz="2800" dirty="0" smtClean="0"/>
              <a:t>) </a:t>
            </a:r>
            <a:r>
              <a:rPr lang="ru-RU" sz="2800" dirty="0" smtClean="0"/>
              <a:t>Найдите в сети Интернет </a:t>
            </a:r>
            <a:r>
              <a:rPr lang="ru-RU" sz="2800" dirty="0" smtClean="0"/>
              <a:t>задания прототипов ОГЭ по теме «Круг и окружность».</a:t>
            </a:r>
          </a:p>
          <a:p>
            <a:r>
              <a:rPr lang="ru-RU" sz="2800" dirty="0" smtClean="0"/>
              <a:t>4) Творческое задание: </a:t>
            </a:r>
            <a:r>
              <a:rPr lang="ru-RU" sz="2800" dirty="0" smtClean="0"/>
              <a:t>Создайте </a:t>
            </a:r>
            <a:r>
              <a:rPr lang="ru-RU" sz="2800" dirty="0" err="1" smtClean="0"/>
              <a:t>арт-продукт</a:t>
            </a:r>
            <a:r>
              <a:rPr lang="ru-RU" sz="2800" dirty="0" smtClean="0"/>
              <a:t>   </a:t>
            </a:r>
            <a:r>
              <a:rPr lang="ru-RU" sz="2800" dirty="0" smtClean="0"/>
              <a:t>(</a:t>
            </a:r>
            <a:r>
              <a:rPr lang="ru-RU" sz="2800" dirty="0" smtClean="0"/>
              <a:t>орнамент, рисунок, поделку), используя изображение окружности или круга и их элементов (построение выполните </a:t>
            </a:r>
            <a:r>
              <a:rPr lang="ru-RU" sz="2800" dirty="0" smtClean="0"/>
              <a:t>циркулем)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pic>
        <p:nvPicPr>
          <p:cNvPr id="114690" name="Picture 2" descr="G:\Урок 9 класс 26.02. 2021г\Мандала\Risunok-k-zadaniyu-410-str.-91-uchebnik-po-matematike-5-klass-Nikolsk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04800"/>
            <a:ext cx="4648200" cy="4761177"/>
          </a:xfrm>
          <a:prstGeom prst="rect">
            <a:avLst/>
          </a:prstGeom>
          <a:noFill/>
        </p:spPr>
      </p:pic>
      <p:pic>
        <p:nvPicPr>
          <p:cNvPr id="114691" name="Picture 3" descr="G:\Урок 9 класс 26.02. 2021г\Мандала\b9572db36cb6c18fc91e9020a57da5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5419725" cy="5372100"/>
          </a:xfrm>
          <a:prstGeom prst="rect">
            <a:avLst/>
          </a:prstGeom>
          <a:noFill/>
        </p:spPr>
      </p:pic>
      <p:pic>
        <p:nvPicPr>
          <p:cNvPr id="114695" name="Picture 7" descr="G:\Урок 9 класс 26.02. 2021г\Фигуры в жизни\unnamed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9949" y="2286000"/>
            <a:ext cx="6252657" cy="4371975"/>
          </a:xfrm>
          <a:prstGeom prst="rect">
            <a:avLst/>
          </a:prstGeom>
          <a:noFill/>
        </p:spPr>
      </p:pic>
      <p:pic>
        <p:nvPicPr>
          <p:cNvPr id="114697" name="Picture 9" descr="G:\Урок 9 класс 26.02. 2021г\Фигуры в жизни\unname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1752600"/>
            <a:ext cx="6019800" cy="4797028"/>
          </a:xfrm>
          <a:prstGeom prst="rect">
            <a:avLst/>
          </a:prstGeom>
          <a:noFill/>
        </p:spPr>
      </p:pic>
      <p:pic>
        <p:nvPicPr>
          <p:cNvPr id="114702" name="Picture 14" descr="G:\Урок 9 класс 26.02. 2021г\Фигуры в жизни\Dream-Net-With-Feather-Indian-Handmade-Dream-Capture-Wall-Hanging-Girls-Room-Craft-Ornament-Decorati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0" y="76200"/>
            <a:ext cx="6416204" cy="678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575881"/>
            <a:ext cx="73914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500" b="1" dirty="0" smtClean="0">
                <a:solidFill>
                  <a:schemeClr val="bg1"/>
                </a:solidFill>
                <a:latin typeface="Arial Black" pitchFamily="34" charset="0"/>
              </a:rPr>
              <a:t>Спасибо за урок!</a:t>
            </a:r>
            <a:endParaRPr lang="ru-RU" sz="55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04800"/>
            <a:ext cx="8458200" cy="609600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Высшее проявление духа – это разум.</a:t>
            </a:r>
          </a:p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Высшее проявление разума – это геометрия.</a:t>
            </a:r>
          </a:p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Клетка геометрии – треугольник.</a:t>
            </a:r>
          </a:p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Он так же неисчерпаем, как вселенная.</a:t>
            </a:r>
          </a:p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Окружность – душа геометрии.</a:t>
            </a:r>
          </a:p>
          <a:p>
            <a:pPr algn="r">
              <a:buNone/>
            </a:pPr>
            <a:r>
              <a:rPr lang="ru-RU" b="1" dirty="0" smtClean="0">
                <a:latin typeface="Bookman Old Style" pitchFamily="18" charset="0"/>
              </a:rPr>
              <a:t>Познайте окружность, и вы не только познаете душу геометрии, но и повысите свою душу.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5867400" y="5029200"/>
            <a:ext cx="2667000" cy="9144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Геометрия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9 класс</a:t>
            </a:r>
          </a:p>
        </p:txBody>
      </p:sp>
      <p:sp>
        <p:nvSpPr>
          <p:cNvPr id="8" name="TextBox 7"/>
          <p:cNvSpPr txBox="1"/>
          <p:nvPr/>
        </p:nvSpPr>
        <p:spPr>
          <a:xfrm flipH="1">
            <a:off x="1447800" y="1143000"/>
            <a:ext cx="6172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окружность. </a:t>
            </a:r>
          </a:p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КРУГ.</a:t>
            </a:r>
          </a:p>
          <a:p>
            <a:pPr lvl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ru-RU" sz="4000" dirty="0" smtClean="0"/>
              <a:t>(решение прототипов задач ОГЭ)</a:t>
            </a: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752600"/>
            <a:ext cx="75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повторить …………..</a:t>
            </a:r>
          </a:p>
          <a:p>
            <a:endParaRPr lang="ru-RU" sz="24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совершенствовать навыки …………..</a:t>
            </a:r>
          </a:p>
          <a:p>
            <a:pPr>
              <a:buFont typeface="Wingdings" pitchFamily="2" charset="2"/>
              <a:buChar char="ü"/>
            </a:pPr>
            <a:endParaRPr lang="ru-RU" sz="2400" b="1" dirty="0" smtClean="0">
              <a:latin typeface="Georgia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систематизировать и обобщить ……………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11430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ЦЕЛИ: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752601"/>
            <a:ext cx="7543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 повторить теоретический материал по теме «Окружность. Круг»;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     совершенствовать навыки решения задач на прототипах заданий ОГЭ по математике;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Georgia" pitchFamily="18" charset="0"/>
              </a:rPr>
              <a:t>     систематизировать и обобщить знания по теме «Окружность. Круг» для подготовки к экзаменам – создать «решебник» по геометрическим задачам ОГЭ.  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11430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ЦЕЛИ: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302359"/>
            <a:ext cx="86868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Окружность – геометрическая фигура, состоящая из всех точек плоскости, расположенных на заданном расстоянии от данной точки.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Круг- часть плоскости, ограниченная окружностью;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Касательная к окружности перпендикулярна  к радиусу этой окружности, проведённому в точку касания;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 Отрезки касательных, проведённых к окружности из одной точки, равны и составляют равные углы с прямой, проходящей через эту точку и центр окружности;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Центральный угол равен дуге  окружности, на которую он опирается;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Вписанный угол окружности равен половине центрального угла</a:t>
            </a:r>
          </a:p>
          <a:p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         и измеряется половиной дуги, на которую он опирается;</a:t>
            </a:r>
          </a:p>
          <a:p>
            <a:pPr marL="457200" indent="-457200"/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7.     Вписанный угол, опирающийся на диаметр окружности, равен 90◦;</a:t>
            </a:r>
          </a:p>
          <a:p>
            <a:pPr marL="457200" indent="-457200"/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8.     Вписанные углы, опирающиеся на одну и ту же дугу равны;</a:t>
            </a:r>
          </a:p>
          <a:p>
            <a:pPr marL="457200" indent="-457200"/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9.     В любом описанном четырехугольнике  суммы противоположных сторон равны;</a:t>
            </a:r>
          </a:p>
          <a:p>
            <a:pPr marL="457200" indent="-457200">
              <a:buAutoNum type="arabicPeriod" startAt="10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В любом вписанном четырехугольнике  сумма противоположных углов равна 180</a:t>
            </a:r>
            <a:r>
              <a:rPr lang="ru-RU" sz="2000" baseline="30000" dirty="0" smtClean="0">
                <a:ea typeface="Arial Unicode MS" pitchFamily="34" charset="-128"/>
                <a:cs typeface="Arial Unicode MS" pitchFamily="34" charset="-128"/>
              </a:rPr>
              <a:t>0</a:t>
            </a: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457200" indent="-457200">
              <a:buAutoNum type="arabicPeriod" startAt="10"/>
            </a:pPr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Формула  длины окружности                  </a:t>
            </a:r>
            <a:r>
              <a:rPr lang="ru-RU" sz="2000" i="1" dirty="0" smtClean="0">
                <a:ea typeface="Arial Unicode MS" pitchFamily="34" charset="-128"/>
                <a:cs typeface="Arial Unicode MS" pitchFamily="34" charset="-128"/>
              </a:rPr>
              <a:t>, длина дуги окружности            </a:t>
            </a:r>
          </a:p>
          <a:p>
            <a:pPr marL="457200" indent="-457200"/>
            <a:r>
              <a:rPr lang="ru-RU" sz="2000" i="1" dirty="0" smtClean="0">
                <a:ea typeface="Arial Unicode MS" pitchFamily="34" charset="-128"/>
                <a:cs typeface="Arial Unicode MS" pitchFamily="34" charset="-128"/>
              </a:rPr>
              <a:t>         где r—радиус окружности;</a:t>
            </a:r>
          </a:p>
          <a:p>
            <a:pPr marL="457200" indent="-457200"/>
            <a:r>
              <a:rPr lang="ru-RU" sz="2000" dirty="0" smtClean="0">
                <a:ea typeface="Arial Unicode MS" pitchFamily="34" charset="-128"/>
                <a:cs typeface="Arial Unicode MS" pitchFamily="34" charset="-128"/>
              </a:rPr>
              <a:t>12.  Формула  площади круга                     </a:t>
            </a:r>
            <a:endParaRPr lang="ru-RU" sz="2000" i="1" dirty="0" smtClean="0">
              <a:ea typeface="Arial Unicode MS" pitchFamily="34" charset="-128"/>
              <a:cs typeface="Arial Unicode MS" pitchFamily="34" charset="-128"/>
            </a:endParaRPr>
          </a:p>
          <a:p>
            <a:pPr marL="457200" indent="-457200"/>
            <a:r>
              <a:rPr lang="ru-RU" sz="2000" i="1" dirty="0" smtClean="0">
                <a:ea typeface="Arial Unicode MS" pitchFamily="34" charset="-128"/>
                <a:cs typeface="Arial Unicode MS" pitchFamily="34" charset="-128"/>
              </a:rPr>
              <a:t>         площадь кругового сектора                                      где r—радиус круга.</a:t>
            </a:r>
            <a:endParaRPr lang="ru-RU" sz="2000" dirty="0"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038600" y="5486400"/>
          <a:ext cx="1008063" cy="322262"/>
        </p:xfrm>
        <a:graphic>
          <a:graphicData uri="http://schemas.openxmlformats.org/presentationml/2006/ole">
            <p:oleObj spid="_x0000_s63510" name="Формула" r:id="rId3" imgW="532937" imgH="177646" progId="Equation.3">
              <p:embed/>
            </p:oleObj>
          </a:graphicData>
        </a:graphic>
      </p:graphicFrame>
      <p:graphicFrame>
        <p:nvGraphicFramePr>
          <p:cNvPr id="63491" name="Object 3"/>
          <p:cNvGraphicFramePr>
            <a:graphicFrameLocks noChangeAspect="1"/>
          </p:cNvGraphicFramePr>
          <p:nvPr/>
        </p:nvGraphicFramePr>
        <p:xfrm>
          <a:off x="3657600" y="6096000"/>
          <a:ext cx="984250" cy="376331"/>
        </p:xfrm>
        <a:graphic>
          <a:graphicData uri="http://schemas.openxmlformats.org/presentationml/2006/ole">
            <p:oleObj spid="_x0000_s63511" name="Формула" r:id="rId4" imgW="533169" imgH="203112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8200" y="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Georgia" pitchFamily="18" charset="0"/>
              </a:rPr>
              <a:t>ОСНОВНЫЕ ФАКТЫ по теме «ОКРУЖНОСТЬ и КРУГ»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graphicFrame>
        <p:nvGraphicFramePr>
          <p:cNvPr id="63492" name="Object 4"/>
          <p:cNvGraphicFramePr>
            <a:graphicFrameLocks noChangeAspect="1"/>
          </p:cNvGraphicFramePr>
          <p:nvPr/>
        </p:nvGraphicFramePr>
        <p:xfrm>
          <a:off x="7848600" y="5410200"/>
          <a:ext cx="1177925" cy="538163"/>
        </p:xfrm>
        <a:graphic>
          <a:graphicData uri="http://schemas.openxmlformats.org/presentationml/2006/ole">
            <p:oleObj spid="_x0000_s63512" name="Формула" r:id="rId5" imgW="710891" imgH="393529" progId="Equation.3">
              <p:embed/>
            </p:oleObj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/>
        </p:nvGraphicFramePr>
        <p:xfrm>
          <a:off x="5607050" y="5832475"/>
          <a:ext cx="1784350" cy="830263"/>
        </p:xfrm>
        <a:graphic>
          <a:graphicData uri="http://schemas.openxmlformats.org/presentationml/2006/ole">
            <p:oleObj spid="_x0000_s63513" name="Формула" r:id="rId6" imgW="114250" imgH="431613" progId="Equation.3">
              <p:embed/>
            </p:oleObj>
          </a:graphicData>
        </a:graphic>
      </p:graphicFrame>
      <p:graphicFrame>
        <p:nvGraphicFramePr>
          <p:cNvPr id="63494" name="Object 6"/>
          <p:cNvGraphicFramePr>
            <a:graphicFrameLocks noChangeAspect="1"/>
          </p:cNvGraphicFramePr>
          <p:nvPr/>
        </p:nvGraphicFramePr>
        <p:xfrm>
          <a:off x="4343400" y="6266329"/>
          <a:ext cx="1524000" cy="591671"/>
        </p:xfrm>
        <a:graphic>
          <a:graphicData uri="http://schemas.openxmlformats.org/presentationml/2006/ole">
            <p:oleObj spid="_x0000_s63514" name="Формула" r:id="rId7" imgW="10795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533400" y="533400"/>
            <a:ext cx="3505200" cy="3810000"/>
            <a:chOff x="1143761" y="1377986"/>
            <a:chExt cx="3809239" cy="4124898"/>
          </a:xfrm>
        </p:grpSpPr>
        <p:sp>
          <p:nvSpPr>
            <p:cNvPr id="2" name="Овал 1"/>
            <p:cNvSpPr/>
            <p:nvPr/>
          </p:nvSpPr>
          <p:spPr>
            <a:xfrm>
              <a:off x="1371600" y="1905000"/>
              <a:ext cx="3581400" cy="3505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4" name="Прямая соединительная линия 3"/>
            <p:cNvCxnSpPr>
              <a:stCxn id="2" idx="2"/>
              <a:endCxn id="2" idx="6"/>
            </p:cNvCxnSpPr>
            <p:nvPr/>
          </p:nvCxnSpPr>
          <p:spPr>
            <a:xfrm>
              <a:off x="1371600" y="3657600"/>
              <a:ext cx="3581400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286000" y="2133600"/>
              <a:ext cx="2438400" cy="6096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endCxn id="2" idx="3"/>
            </p:cNvCxnSpPr>
            <p:nvPr/>
          </p:nvCxnSpPr>
          <p:spPr>
            <a:xfrm flipH="1">
              <a:off x="1896084" y="3657600"/>
              <a:ext cx="1228116" cy="1239276"/>
            </a:xfrm>
            <a:prstGeom prst="line">
              <a:avLst/>
            </a:prstGeom>
            <a:ln w="38100" cmpd="sng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Дуга 8"/>
            <p:cNvSpPr/>
            <p:nvPr/>
          </p:nvSpPr>
          <p:spPr>
            <a:xfrm rot="8227388">
              <a:off x="1143761" y="1377986"/>
              <a:ext cx="3654293" cy="4124898"/>
            </a:xfrm>
            <a:prstGeom prst="arc">
              <a:avLst>
                <a:gd name="adj1" fmla="val 13759405"/>
                <a:gd name="adj2" fmla="val 20999286"/>
              </a:avLst>
            </a:prstGeom>
            <a:ln w="50800" cmpd="sng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6800" y="304800"/>
            <a:ext cx="6971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Georgia" pitchFamily="18" charset="0"/>
              </a:rPr>
              <a:t>Основные элементы окружности и круга</a:t>
            </a:r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5029200" y="914400"/>
            <a:ext cx="3314492" cy="3247019"/>
            <a:chOff x="5010254" y="1096381"/>
            <a:chExt cx="3314492" cy="3247019"/>
          </a:xfrm>
        </p:grpSpPr>
        <p:sp>
          <p:nvSpPr>
            <p:cNvPr id="13" name="Овал 12"/>
            <p:cNvSpPr/>
            <p:nvPr/>
          </p:nvSpPr>
          <p:spPr>
            <a:xfrm>
              <a:off x="5010254" y="1096381"/>
              <a:ext cx="3295546" cy="323761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5029200" y="2743200"/>
              <a:ext cx="3295546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V="1">
              <a:off x="5943600" y="3429000"/>
              <a:ext cx="2209800" cy="762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6159292" y="1143000"/>
              <a:ext cx="546308" cy="1600200"/>
            </a:xfrm>
            <a:prstGeom prst="line">
              <a:avLst/>
            </a:prstGeom>
            <a:ln w="38100" cmpd="sng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13" idx="0"/>
            </p:cNvCxnSpPr>
            <p:nvPr/>
          </p:nvCxnSpPr>
          <p:spPr>
            <a:xfrm flipV="1">
              <a:off x="6248400" y="1096381"/>
              <a:ext cx="409627" cy="3514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6324600" y="1143000"/>
              <a:ext cx="685800" cy="533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6400800" y="1219200"/>
              <a:ext cx="838200" cy="685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6477000" y="1295400"/>
              <a:ext cx="990600" cy="838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flipV="1">
              <a:off x="6553200" y="1447800"/>
              <a:ext cx="1066800" cy="914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>
              <a:endCxn id="13" idx="7"/>
            </p:cNvCxnSpPr>
            <p:nvPr/>
          </p:nvCxnSpPr>
          <p:spPr>
            <a:xfrm flipV="1">
              <a:off x="6629400" y="1570518"/>
              <a:ext cx="1193778" cy="1020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6781800" y="1752600"/>
              <a:ext cx="1143000" cy="990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7696200" y="2286000"/>
              <a:ext cx="53340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7391400" y="2057400"/>
              <a:ext cx="762000" cy="685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7086600" y="1905000"/>
              <a:ext cx="990600" cy="838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8001000" y="2514600"/>
              <a:ext cx="3048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8001000" y="3505200"/>
              <a:ext cx="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6629400" y="3962400"/>
              <a:ext cx="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6781800" y="3886200"/>
              <a:ext cx="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6934200" y="3886200"/>
              <a:ext cx="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>
              <a:off x="7086600" y="3810000"/>
              <a:ext cx="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7239000" y="3733800"/>
              <a:ext cx="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7391400" y="3733800"/>
              <a:ext cx="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324600" y="4038600"/>
              <a:ext cx="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7696200" y="3581400"/>
              <a:ext cx="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7543800" y="3657600"/>
              <a:ext cx="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6477000" y="3962400"/>
              <a:ext cx="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7848600" y="3505200"/>
              <a:ext cx="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78"/>
          <p:cNvSpPr txBox="1"/>
          <p:nvPr/>
        </p:nvSpPr>
        <p:spPr>
          <a:xfrm>
            <a:off x="1524000" y="4724400"/>
            <a:ext cx="18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РАДИУС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ДИАМЕТР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ХОРДА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ДУГА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15000" y="4800600"/>
            <a:ext cx="182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РАДИУС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ДИАМЕТР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СЕКТОР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СЕГМЕНТ</a:t>
            </a:r>
            <a:endParaRPr lang="ru-RU" sz="20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32 0.00439 L -0.06232 -0.2287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6725E-6 L 0.00034 -0.3952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13 0.00439 L 0.04913 -0.6172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99 0.01549 L 0.07899 -0.2620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27 0.00439 L -0.04427 -0.46184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19981E-6 L 0.00035 -0.4174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16 0.00439 L 0.10816 -0.52845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44 -8.60315E-7 L 0.04444 -0.2953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12192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Колесо имеет 12 спиц. Углы между соседними спицами равны. Найдите угол, которые образуют  две соседние спицы. Ответ дайте в градусах.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Picture 4" descr="http://retprog.ru/docs/2017/egeb/05/usl/08.png"/>
          <p:cNvPicPr>
            <a:picLocks noChangeAspect="1" noChangeArrowheads="1"/>
          </p:cNvPicPr>
          <p:nvPr/>
        </p:nvPicPr>
        <p:blipFill>
          <a:blip r:embed="rId2" cstate="print"/>
          <a:srcRect l="36363" t="39024" r="40260"/>
          <a:stretch>
            <a:fillRect/>
          </a:stretch>
        </p:blipFill>
        <p:spPr bwMode="auto">
          <a:xfrm>
            <a:off x="6553200" y="5257800"/>
            <a:ext cx="1371600" cy="1323976"/>
          </a:xfrm>
          <a:prstGeom prst="rect">
            <a:avLst/>
          </a:prstGeom>
          <a:noFill/>
        </p:spPr>
      </p:pic>
      <p:pic>
        <p:nvPicPr>
          <p:cNvPr id="5" name="Picture 2" descr="https://ds04.infourok.ru/uploads/ex/0426/000cc1dd-924dcd9f/img13.jpg"/>
          <p:cNvPicPr>
            <a:picLocks noChangeAspect="1" noChangeArrowheads="1"/>
          </p:cNvPicPr>
          <p:nvPr/>
        </p:nvPicPr>
        <p:blipFill>
          <a:blip r:embed="rId3" cstate="print"/>
          <a:srcRect l="42553" t="37825" r="37234" b="26241"/>
          <a:stretch>
            <a:fillRect/>
          </a:stretch>
        </p:blipFill>
        <p:spPr bwMode="auto">
          <a:xfrm>
            <a:off x="7543800" y="914400"/>
            <a:ext cx="1371600" cy="1371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3000" y="41148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рисунке показано, как выглядит колесо с пятью спицами. Сколько будет спиц в колесе, если угол между соседними спицами в нём будет равен 36</a:t>
            </a:r>
            <a:r>
              <a:rPr lang="ru-RU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r>
              <a:rPr lang="ru-RU" dirty="0" smtClean="0"/>
              <a:t> ?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рисунке показано, как выглядит колесо с 7 спицами. Найдите величину угла в градусах, который образуют две соседние спицы, если в колесе 45 спиц.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7346" name="Picture 2" descr="https://im0-tub-ru.yandex.net/i?id=8bd5f0685d1bebe518c9c2215c753484-l&amp;n=13"/>
          <p:cNvPicPr>
            <a:picLocks noChangeAspect="1" noChangeArrowheads="1"/>
          </p:cNvPicPr>
          <p:nvPr/>
        </p:nvPicPr>
        <p:blipFill>
          <a:blip r:embed="rId4" cstate="print"/>
          <a:srcRect l="29577" t="38000" r="40845"/>
          <a:stretch>
            <a:fillRect/>
          </a:stretch>
        </p:blipFill>
        <p:spPr bwMode="auto">
          <a:xfrm>
            <a:off x="7543800" y="3886200"/>
            <a:ext cx="1360170" cy="1295400"/>
          </a:xfrm>
          <a:prstGeom prst="rect">
            <a:avLst/>
          </a:prstGeom>
          <a:noFill/>
        </p:spPr>
      </p:pic>
      <p:pic>
        <p:nvPicPr>
          <p:cNvPr id="10" name="Picture 2" descr="https://ds02.infourok.ru/uploads/ex/0543/0004e742-12210d46/img12.jpg"/>
          <p:cNvPicPr>
            <a:picLocks noChangeAspect="1" noChangeArrowheads="1"/>
          </p:cNvPicPr>
          <p:nvPr/>
        </p:nvPicPr>
        <p:blipFill>
          <a:blip r:embed="rId5" cstate="print"/>
          <a:srcRect l="65420" t="28910" r="9346" b="26895"/>
          <a:stretch>
            <a:fillRect/>
          </a:stretch>
        </p:blipFill>
        <p:spPr bwMode="auto">
          <a:xfrm>
            <a:off x="6248400" y="2362200"/>
            <a:ext cx="1469571" cy="1447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57200" y="2819400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Сколько спиц в колесе, если угол между соседними спицами равен 9</a:t>
            </a:r>
            <a:r>
              <a:rPr lang="ru-RU" baseline="30000" dirty="0" smtClean="0"/>
              <a:t>0</a:t>
            </a:r>
            <a:r>
              <a:rPr lang="ru-RU" dirty="0" smtClean="0"/>
              <a:t>?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152400"/>
            <a:ext cx="678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ЗАДАЧИ ПРО КОЛЕСО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24400" y="18288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30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32766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47244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57800" y="60198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8600"/>
            <a:ext cx="58705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t>ЗАДАЧИ ПРО ЧАСЫ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4478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Найдите угол, который образуют минутная и часовая стрелки часов в 18:00. Ответ дайте в градусах.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" name="Picture 2" descr="https://ds04.infourok.ru/uploads/ex/0426/000cc1dd-924dcd9f/img10.jpg"/>
          <p:cNvPicPr>
            <a:picLocks noChangeAspect="1" noChangeArrowheads="1"/>
          </p:cNvPicPr>
          <p:nvPr/>
        </p:nvPicPr>
        <p:blipFill>
          <a:blip r:embed="rId2" cstate="print"/>
          <a:srcRect l="39496" t="39776" r="37815" b="18207"/>
          <a:stretch>
            <a:fillRect/>
          </a:stretch>
        </p:blipFill>
        <p:spPr bwMode="auto">
          <a:xfrm>
            <a:off x="6400800" y="4343400"/>
            <a:ext cx="1600200" cy="16668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4648200"/>
            <a:ext cx="624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Найдите угол, который минутная стрелка описывает за 25 минут. Ответ дайте в градусах.</a:t>
            </a:r>
          </a:p>
          <a:p>
            <a:endParaRPr lang="ru-RU" dirty="0"/>
          </a:p>
        </p:txBody>
      </p:sp>
      <p:pic>
        <p:nvPicPr>
          <p:cNvPr id="10" name="Picture 4" descr="https://cdn2.arhivurokov.ru/multiurok/html/2018/01/21/s_5a647c57bc7eb/img4.jpg"/>
          <p:cNvPicPr>
            <a:picLocks noChangeAspect="1" noChangeArrowheads="1"/>
          </p:cNvPicPr>
          <p:nvPr/>
        </p:nvPicPr>
        <p:blipFill>
          <a:blip r:embed="rId3" cstate="print"/>
          <a:srcRect l="21250" t="41667" r="51250" b="21667"/>
          <a:stretch>
            <a:fillRect/>
          </a:stretch>
        </p:blipFill>
        <p:spPr bwMode="auto">
          <a:xfrm>
            <a:off x="6324600" y="1066800"/>
            <a:ext cx="1600200" cy="1600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9600" y="6096000"/>
            <a:ext cx="6764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Какой угол в градусах описывает часовая стрелка за 4 часа?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6800" y="30480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Найдите угол, который образуют минутная и часовая стрелки часов в 14:00. Ответ дайте в градусах.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4" name="Picture 2" descr="http://retprog.ru/docs/2017/oge/24/usl/17.png"/>
          <p:cNvPicPr>
            <a:picLocks noChangeAspect="1" noChangeArrowheads="1"/>
          </p:cNvPicPr>
          <p:nvPr/>
        </p:nvPicPr>
        <p:blipFill>
          <a:blip r:embed="rId4" cstate="print"/>
          <a:srcRect l="38782" t="22500" r="37352" b="20000"/>
          <a:stretch>
            <a:fillRect/>
          </a:stretch>
        </p:blipFill>
        <p:spPr bwMode="auto">
          <a:xfrm>
            <a:off x="7391400" y="2743200"/>
            <a:ext cx="1596887" cy="15303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876800" y="1981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180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37338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60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0600" y="51816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150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6172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120</a:t>
            </a:r>
            <a:r>
              <a:rPr lang="ru-RU" sz="2400" b="1" baseline="30000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0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2816</TotalTime>
  <Words>674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,,Между нами геометрия”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288</cp:revision>
  <dcterms:created xsi:type="dcterms:W3CDTF">2017-03-20T18:48:05Z</dcterms:created>
  <dcterms:modified xsi:type="dcterms:W3CDTF">2021-05-09T15:58:42Z</dcterms:modified>
</cp:coreProperties>
</file>