
<file path=[Content_Types].xml><?xml version="1.0" encoding="utf-8"?>
<Types xmlns="http://schemas.openxmlformats.org/package/2006/content-types">
  <Default Extension="png" ContentType="image/png"/>
  <Default Extension="emf" ContentType="image/x-emf"/>
  <Default Extension="jpeg" ContentType="image/jpeg"/>
  <Default Extension="rels" ContentType="application/vnd.openxmlformats-package.relationships+xml"/>
  <Default Extension="xml" ContentType="application/xml"/>
  <Default Extension="gif" ContentType="image/gif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  <p:sldId id="266" r:id="rId13"/>
    <p:sldId id="267" r:id="rId14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slide" Target="slides/slide11.xml"/><Relationship Id="rId18" Type="http://schemas.openxmlformats.org/officeDocument/2006/relationships/tableStyles" Target="tableStyle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17" Type="http://schemas.openxmlformats.org/officeDocument/2006/relationships/theme" Target="theme/theme1.xml"/><Relationship Id="rId2" Type="http://schemas.openxmlformats.org/officeDocument/2006/relationships/slideMaster" Target="slideMasters/slideMaster2.xml"/><Relationship Id="rId16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presProps" Target="presProp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slide" Target="slides/slide12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44008863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7368581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3831504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6436929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747229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91410820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08329614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1638588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3947512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608632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484508056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9259251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gif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1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gif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gif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gif"/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42" name="Рисунок 18" descr="0d7bfbb42edcbbc148491e5164e3ef67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3286124"/>
            <a:ext cx="3378197" cy="317251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241" name="Rectangle 1"/>
          <p:cNvSpPr>
            <a:spLocks noChangeArrowheads="1"/>
          </p:cNvSpPr>
          <p:nvPr/>
        </p:nvSpPr>
        <p:spPr bwMode="auto">
          <a:xfrm>
            <a:off x="214282" y="434110"/>
            <a:ext cx="8643966" cy="2339102"/>
          </a:xfrm>
          <a:prstGeom prst="rect">
            <a:avLst/>
          </a:prstGeom>
          <a:solidFill>
            <a:schemeClr val="bg1"/>
          </a:solidFill>
          <a:ln w="9525">
            <a:solidFill>
              <a:schemeClr val="tx2"/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dirty="0" smtClean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Занятие №1</a:t>
            </a:r>
            <a:r>
              <a:rPr lang="en-US" sz="4000" b="1" dirty="0" smtClean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5</a:t>
            </a:r>
            <a:endParaRPr lang="ru-RU" sz="2800" dirty="0" smtClean="0">
              <a:solidFill>
                <a:prstClr val="black"/>
              </a:solidFill>
              <a:latin typeface="Arial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4800" dirty="0" smtClean="0">
                <a:solidFill>
                  <a:srgbClr val="1F497D"/>
                </a:solidFill>
                <a:ea typeface="Times New Roman" pitchFamily="18" charset="0"/>
                <a:cs typeface="Times New Roman" pitchFamily="18" charset="0"/>
              </a:rPr>
              <a:t>Решение олимпиадных задач</a:t>
            </a:r>
          </a:p>
          <a:p>
            <a:pPr indent="25066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5400" smtClean="0">
                <a:solidFill>
                  <a:srgbClr val="C0504D">
                    <a:lumMod val="75000"/>
                  </a:srgbClr>
                </a:solidFill>
                <a:ea typeface="Times New Roman" pitchFamily="18" charset="0"/>
                <a:cs typeface="Times New Roman" pitchFamily="18" charset="0"/>
              </a:rPr>
              <a:t>Танграм</a:t>
            </a:r>
            <a:endParaRPr lang="ru-RU" sz="6600" dirty="0" smtClean="0">
              <a:solidFill>
                <a:srgbClr val="C0504D">
                  <a:lumMod val="75000"/>
                </a:srgbClr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5217096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2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2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102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1024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1024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241" grpId="0" animBg="1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" name="Диагональная полоса 21"/>
          <p:cNvSpPr/>
          <p:nvPr/>
        </p:nvSpPr>
        <p:spPr>
          <a:xfrm rot="13368975">
            <a:off x="996265" y="-1645278"/>
            <a:ext cx="3596031" cy="3290555"/>
          </a:xfrm>
          <a:prstGeom prst="diagStripe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21" name="Овал 20"/>
          <p:cNvSpPr/>
          <p:nvPr/>
        </p:nvSpPr>
        <p:spPr>
          <a:xfrm>
            <a:off x="3357554" y="4429132"/>
            <a:ext cx="5572164" cy="1200152"/>
          </a:xfrm>
          <a:prstGeom prst="ellipse">
            <a:avLst/>
          </a:prstGeom>
          <a:solidFill>
            <a:schemeClr val="tx2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7170" name="WordArt 2"/>
          <p:cNvSpPr>
            <a:spLocks noChangeArrowheads="1" noChangeShapeType="1" noTextEdit="1"/>
          </p:cNvSpPr>
          <p:nvPr/>
        </p:nvSpPr>
        <p:spPr bwMode="auto">
          <a:xfrm>
            <a:off x="1085850" y="190500"/>
            <a:ext cx="280035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err="1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танграм</a:t>
            </a:r>
            <a:endParaRPr lang="ru-RU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571472" y="2571744"/>
            <a:ext cx="3925732" cy="1476375"/>
            <a:chOff x="1307" y="7681"/>
            <a:chExt cx="6788" cy="2575"/>
          </a:xfrm>
        </p:grpSpPr>
        <p:sp>
          <p:nvSpPr>
            <p:cNvPr id="7172" name="AutoShape 4"/>
            <p:cNvSpPr>
              <a:spLocks noChangeArrowheads="1"/>
            </p:cNvSpPr>
            <p:nvPr/>
          </p:nvSpPr>
          <p:spPr bwMode="auto">
            <a:xfrm rot="-2734543">
              <a:off x="1316" y="8208"/>
              <a:ext cx="1623" cy="1642"/>
            </a:xfrm>
            <a:prstGeom prst="triangle">
              <a:avLst>
                <a:gd name="adj" fmla="val 0"/>
              </a:avLst>
            </a:prstGeom>
            <a:solidFill>
              <a:srgbClr val="548D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173" name="AutoShape 5"/>
            <p:cNvSpPr>
              <a:spLocks noChangeArrowheads="1"/>
            </p:cNvSpPr>
            <p:nvPr/>
          </p:nvSpPr>
          <p:spPr bwMode="auto">
            <a:xfrm rot="5400000">
              <a:off x="6808" y="8861"/>
              <a:ext cx="1221" cy="1352"/>
            </a:xfrm>
            <a:prstGeom prst="triangle">
              <a:avLst>
                <a:gd name="adj" fmla="val 0"/>
              </a:avLst>
            </a:prstGeom>
            <a:solidFill>
              <a:srgbClr val="548D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174" name="AutoShape 6"/>
            <p:cNvSpPr>
              <a:spLocks noChangeArrowheads="1"/>
            </p:cNvSpPr>
            <p:nvPr/>
          </p:nvSpPr>
          <p:spPr bwMode="auto">
            <a:xfrm>
              <a:off x="2060" y="7858"/>
              <a:ext cx="2494" cy="2324"/>
            </a:xfrm>
            <a:prstGeom prst="triangle">
              <a:avLst>
                <a:gd name="adj" fmla="val 96356"/>
              </a:avLst>
            </a:prstGeom>
            <a:solidFill>
              <a:srgbClr val="548D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175" name="AutoShape 7"/>
            <p:cNvSpPr>
              <a:spLocks noChangeArrowheads="1"/>
            </p:cNvSpPr>
            <p:nvPr/>
          </p:nvSpPr>
          <p:spPr bwMode="auto">
            <a:xfrm rot="5400000">
              <a:off x="4458" y="7805"/>
              <a:ext cx="2351" cy="2384"/>
            </a:xfrm>
            <a:prstGeom prst="triangle">
              <a:avLst>
                <a:gd name="adj" fmla="val 100000"/>
              </a:avLst>
            </a:prstGeom>
            <a:solidFill>
              <a:srgbClr val="548D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176" name="Rectangle 8"/>
            <p:cNvSpPr>
              <a:spLocks noChangeArrowheads="1"/>
            </p:cNvSpPr>
            <p:nvPr/>
          </p:nvSpPr>
          <p:spPr bwMode="auto">
            <a:xfrm rot="5400000">
              <a:off x="1966" y="7952"/>
              <a:ext cx="1367" cy="1179"/>
            </a:xfrm>
            <a:prstGeom prst="rect">
              <a:avLst/>
            </a:prstGeom>
            <a:solidFill>
              <a:srgbClr val="548D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177" name="AutoShape 9"/>
            <p:cNvSpPr>
              <a:spLocks noChangeArrowheads="1"/>
            </p:cNvSpPr>
            <p:nvPr/>
          </p:nvSpPr>
          <p:spPr bwMode="auto">
            <a:xfrm rot="10800000">
              <a:off x="5547" y="7791"/>
              <a:ext cx="1209" cy="1220"/>
            </a:xfrm>
            <a:prstGeom prst="triangle">
              <a:avLst>
                <a:gd name="adj" fmla="val 0"/>
              </a:avLst>
            </a:prstGeom>
            <a:solidFill>
              <a:srgbClr val="548DD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178" name="AutoShape 10"/>
            <p:cNvSpPr>
              <a:spLocks noChangeArrowheads="1"/>
            </p:cNvSpPr>
            <p:nvPr/>
          </p:nvSpPr>
          <p:spPr bwMode="auto">
            <a:xfrm rot="2727616" flipH="1">
              <a:off x="4858" y="8549"/>
              <a:ext cx="2575" cy="840"/>
            </a:xfrm>
            <a:prstGeom prst="parallelogram">
              <a:avLst>
                <a:gd name="adj" fmla="val 96406"/>
              </a:avLst>
            </a:prstGeom>
            <a:solidFill>
              <a:srgbClr val="548DD4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4429124" y="3357562"/>
            <a:ext cx="4230687" cy="1635125"/>
            <a:chOff x="3413" y="1284"/>
            <a:chExt cx="6662" cy="2575"/>
          </a:xfrm>
        </p:grpSpPr>
        <p:sp>
          <p:nvSpPr>
            <p:cNvPr id="7180" name="AutoShape 12"/>
            <p:cNvSpPr>
              <a:spLocks noChangeArrowheads="1"/>
            </p:cNvSpPr>
            <p:nvPr/>
          </p:nvSpPr>
          <p:spPr bwMode="auto">
            <a:xfrm rot="-2734543">
              <a:off x="3422" y="1811"/>
              <a:ext cx="1623" cy="1642"/>
            </a:xfrm>
            <a:prstGeom prst="triangle">
              <a:avLst>
                <a:gd name="adj" fmla="val 0"/>
              </a:avLst>
            </a:prstGeom>
            <a:solidFill>
              <a:srgbClr val="548DD4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181" name="AutoShape 13"/>
            <p:cNvSpPr>
              <a:spLocks noChangeArrowheads="1"/>
            </p:cNvSpPr>
            <p:nvPr/>
          </p:nvSpPr>
          <p:spPr bwMode="auto">
            <a:xfrm rot="5400000">
              <a:off x="8854" y="2549"/>
              <a:ext cx="1221" cy="1220"/>
            </a:xfrm>
            <a:prstGeom prst="triangle">
              <a:avLst>
                <a:gd name="adj" fmla="val 0"/>
              </a:avLst>
            </a:prstGeom>
            <a:solidFill>
              <a:srgbClr val="548DD4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182" name="AutoShape 14"/>
            <p:cNvSpPr>
              <a:spLocks noChangeArrowheads="1"/>
            </p:cNvSpPr>
            <p:nvPr/>
          </p:nvSpPr>
          <p:spPr bwMode="auto">
            <a:xfrm>
              <a:off x="4243" y="1461"/>
              <a:ext cx="2304" cy="2308"/>
            </a:xfrm>
            <a:prstGeom prst="triangle">
              <a:avLst>
                <a:gd name="adj" fmla="val 100000"/>
              </a:avLst>
            </a:prstGeom>
            <a:solidFill>
              <a:srgbClr val="548DD4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183" name="AutoShape 15"/>
            <p:cNvSpPr>
              <a:spLocks noChangeArrowheads="1"/>
            </p:cNvSpPr>
            <p:nvPr/>
          </p:nvSpPr>
          <p:spPr bwMode="auto">
            <a:xfrm rot="5400000">
              <a:off x="6529" y="1443"/>
              <a:ext cx="2344" cy="2308"/>
            </a:xfrm>
            <a:prstGeom prst="triangle">
              <a:avLst>
                <a:gd name="adj" fmla="val 100000"/>
              </a:avLst>
            </a:prstGeom>
            <a:solidFill>
              <a:srgbClr val="548DD4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184" name="Rectangle 16"/>
            <p:cNvSpPr>
              <a:spLocks noChangeArrowheads="1"/>
            </p:cNvSpPr>
            <p:nvPr/>
          </p:nvSpPr>
          <p:spPr bwMode="auto">
            <a:xfrm rot="5400000">
              <a:off x="4179" y="1448"/>
              <a:ext cx="1153" cy="1179"/>
            </a:xfrm>
            <a:prstGeom prst="rect">
              <a:avLst/>
            </a:prstGeom>
            <a:solidFill>
              <a:srgbClr val="548DD4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185" name="AutoShape 17"/>
            <p:cNvSpPr>
              <a:spLocks noChangeArrowheads="1"/>
            </p:cNvSpPr>
            <p:nvPr/>
          </p:nvSpPr>
          <p:spPr bwMode="auto">
            <a:xfrm rot="10800000">
              <a:off x="7653" y="1394"/>
              <a:ext cx="1209" cy="1220"/>
            </a:xfrm>
            <a:prstGeom prst="triangle">
              <a:avLst>
                <a:gd name="adj" fmla="val 0"/>
              </a:avLst>
            </a:prstGeom>
            <a:solidFill>
              <a:srgbClr val="548DD4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186" name="AutoShape 18"/>
            <p:cNvSpPr>
              <a:spLocks noChangeArrowheads="1"/>
            </p:cNvSpPr>
            <p:nvPr/>
          </p:nvSpPr>
          <p:spPr bwMode="auto">
            <a:xfrm rot="2727616" flipH="1">
              <a:off x="6964" y="2152"/>
              <a:ext cx="2575" cy="840"/>
            </a:xfrm>
            <a:prstGeom prst="parallelogram">
              <a:avLst>
                <a:gd name="adj" fmla="val 103247"/>
              </a:avLst>
            </a:prstGeom>
            <a:solidFill>
              <a:srgbClr val="548DD4"/>
            </a:solidFill>
            <a:ln w="127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sp>
        <p:nvSpPr>
          <p:cNvPr id="19" name="Прямоугольник 18"/>
          <p:cNvSpPr/>
          <p:nvPr/>
        </p:nvSpPr>
        <p:spPr>
          <a:xfrm>
            <a:off x="285720" y="1571612"/>
            <a:ext cx="514353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Сложите фигуру из всех частей </a:t>
            </a:r>
            <a:r>
              <a:rPr lang="ru-RU" sz="2000" b="1" i="1" dirty="0" err="1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танграма</a:t>
            </a:r>
            <a:r>
              <a:rPr lang="ru-RU" sz="2000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.</a:t>
            </a:r>
            <a:r>
              <a:rPr lang="ru-RU" sz="2000" b="1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 </a:t>
            </a:r>
            <a:endParaRPr lang="ru-RU" sz="2800" b="1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72198" y="2071678"/>
            <a:ext cx="14568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pPr algn="ctr"/>
            <a:r>
              <a:rPr lang="ru-RU" sz="2400" b="1" i="1" u="sng" dirty="0" smtClean="0">
                <a:solidFill>
                  <a:srgbClr val="FF0000"/>
                </a:solidFill>
              </a:rPr>
              <a:t>Решение:</a:t>
            </a:r>
            <a:endParaRPr lang="ru-RU" sz="2400" b="1" i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0618285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1000"/>
                            </p:stCondLst>
                            <p:childTnLst>
                              <p:par>
                                <p:cTn id="20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2" dur="2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9" grpId="0"/>
      <p:bldP spid="20" grpId="0"/>
    </p:bld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Вертикальный свиток 20"/>
          <p:cNvSpPr/>
          <p:nvPr/>
        </p:nvSpPr>
        <p:spPr>
          <a:xfrm>
            <a:off x="4571968" y="857232"/>
            <a:ext cx="4572032" cy="5786478"/>
          </a:xfrm>
          <a:prstGeom prst="verticalScroll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8194" name="WordArt 2"/>
          <p:cNvSpPr>
            <a:spLocks noChangeArrowheads="1" noChangeShapeType="1" noTextEdit="1"/>
          </p:cNvSpPr>
          <p:nvPr/>
        </p:nvSpPr>
        <p:spPr bwMode="auto">
          <a:xfrm>
            <a:off x="1085850" y="190500"/>
            <a:ext cx="280035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err="1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танграм</a:t>
            </a:r>
            <a:endParaRPr lang="ru-RU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>
            <a:off x="714348" y="2071678"/>
            <a:ext cx="3235325" cy="3933825"/>
            <a:chOff x="4166" y="8380"/>
            <a:chExt cx="5096" cy="6193"/>
          </a:xfrm>
        </p:grpSpPr>
        <p:sp>
          <p:nvSpPr>
            <p:cNvPr id="8196" name="AutoShape 4"/>
            <p:cNvSpPr>
              <a:spLocks noChangeArrowheads="1"/>
            </p:cNvSpPr>
            <p:nvPr/>
          </p:nvSpPr>
          <p:spPr bwMode="auto">
            <a:xfrm rot="17316050" flipH="1">
              <a:off x="5207" y="9248"/>
              <a:ext cx="2575" cy="840"/>
            </a:xfrm>
            <a:prstGeom prst="parallelogram">
              <a:avLst>
                <a:gd name="adj" fmla="val 103247"/>
              </a:avLst>
            </a:prstGeom>
            <a:solidFill>
              <a:srgbClr val="FF66FF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197" name="AutoShape 5"/>
            <p:cNvSpPr>
              <a:spLocks noChangeArrowheads="1"/>
            </p:cNvSpPr>
            <p:nvPr/>
          </p:nvSpPr>
          <p:spPr bwMode="auto">
            <a:xfrm rot="57935072">
              <a:off x="5614" y="10320"/>
              <a:ext cx="1665" cy="1554"/>
            </a:xfrm>
            <a:prstGeom prst="triangle">
              <a:avLst>
                <a:gd name="adj" fmla="val 838"/>
              </a:avLst>
            </a:prstGeom>
            <a:solidFill>
              <a:srgbClr val="FF66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198" name="AutoShape 6"/>
            <p:cNvSpPr>
              <a:spLocks noChangeArrowheads="1"/>
            </p:cNvSpPr>
            <p:nvPr/>
          </p:nvSpPr>
          <p:spPr bwMode="auto">
            <a:xfrm rot="3647552">
              <a:off x="4763" y="13161"/>
              <a:ext cx="1221" cy="1220"/>
            </a:xfrm>
            <a:prstGeom prst="triangle">
              <a:avLst>
                <a:gd name="adj" fmla="val 0"/>
              </a:avLst>
            </a:prstGeom>
            <a:solidFill>
              <a:srgbClr val="FF66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199" name="AutoShape 7"/>
            <p:cNvSpPr>
              <a:spLocks noChangeArrowheads="1"/>
            </p:cNvSpPr>
            <p:nvPr/>
          </p:nvSpPr>
          <p:spPr bwMode="auto">
            <a:xfrm rot="20143608">
              <a:off x="5595" y="12265"/>
              <a:ext cx="2304" cy="2308"/>
            </a:xfrm>
            <a:prstGeom prst="triangle">
              <a:avLst>
                <a:gd name="adj" fmla="val 100000"/>
              </a:avLst>
            </a:prstGeom>
            <a:solidFill>
              <a:srgbClr val="FF66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200" name="AutoShape 8"/>
            <p:cNvSpPr>
              <a:spLocks noChangeArrowheads="1"/>
            </p:cNvSpPr>
            <p:nvPr/>
          </p:nvSpPr>
          <p:spPr bwMode="auto">
            <a:xfrm rot="30945634">
              <a:off x="5765" y="11854"/>
              <a:ext cx="2344" cy="2308"/>
            </a:xfrm>
            <a:prstGeom prst="triangle">
              <a:avLst>
                <a:gd name="adj" fmla="val 100000"/>
              </a:avLst>
            </a:prstGeom>
            <a:solidFill>
              <a:srgbClr val="FF66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201" name="Rectangle 9"/>
            <p:cNvSpPr>
              <a:spLocks noChangeArrowheads="1"/>
            </p:cNvSpPr>
            <p:nvPr/>
          </p:nvSpPr>
          <p:spPr bwMode="auto">
            <a:xfrm rot="-505123">
              <a:off x="8109" y="12659"/>
              <a:ext cx="1153" cy="1179"/>
            </a:xfrm>
            <a:prstGeom prst="rect">
              <a:avLst/>
            </a:prstGeom>
            <a:solidFill>
              <a:srgbClr val="FF66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202" name="AutoShape 10"/>
            <p:cNvSpPr>
              <a:spLocks noChangeArrowheads="1"/>
            </p:cNvSpPr>
            <p:nvPr/>
          </p:nvSpPr>
          <p:spPr bwMode="auto">
            <a:xfrm rot="5400000">
              <a:off x="4171" y="12451"/>
              <a:ext cx="1209" cy="1220"/>
            </a:xfrm>
            <a:prstGeom prst="triangle">
              <a:avLst>
                <a:gd name="adj" fmla="val 0"/>
              </a:avLst>
            </a:prstGeom>
            <a:solidFill>
              <a:srgbClr val="FF66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5286380" y="2214554"/>
            <a:ext cx="3235325" cy="3932237"/>
            <a:chOff x="4166" y="8380"/>
            <a:chExt cx="5096" cy="6193"/>
          </a:xfrm>
        </p:grpSpPr>
        <p:sp>
          <p:nvSpPr>
            <p:cNvPr id="8204" name="AutoShape 12"/>
            <p:cNvSpPr>
              <a:spLocks noChangeArrowheads="1"/>
            </p:cNvSpPr>
            <p:nvPr/>
          </p:nvSpPr>
          <p:spPr bwMode="auto">
            <a:xfrm rot="17316050" flipH="1">
              <a:off x="5207" y="9248"/>
              <a:ext cx="2575" cy="840"/>
            </a:xfrm>
            <a:prstGeom prst="parallelogram">
              <a:avLst>
                <a:gd name="adj" fmla="val 103247"/>
              </a:avLst>
            </a:prstGeom>
            <a:solidFill>
              <a:srgbClr val="FF66FF"/>
            </a:solidFill>
            <a:ln w="12700">
              <a:solidFill>
                <a:srgbClr val="00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205" name="AutoShape 13"/>
            <p:cNvSpPr>
              <a:spLocks noChangeArrowheads="1"/>
            </p:cNvSpPr>
            <p:nvPr/>
          </p:nvSpPr>
          <p:spPr bwMode="auto">
            <a:xfrm rot="57935072">
              <a:off x="5614" y="10320"/>
              <a:ext cx="1665" cy="1554"/>
            </a:xfrm>
            <a:prstGeom prst="triangle">
              <a:avLst>
                <a:gd name="adj" fmla="val 838"/>
              </a:avLst>
            </a:prstGeom>
            <a:solidFill>
              <a:srgbClr val="FF66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206" name="AutoShape 14"/>
            <p:cNvSpPr>
              <a:spLocks noChangeArrowheads="1"/>
            </p:cNvSpPr>
            <p:nvPr/>
          </p:nvSpPr>
          <p:spPr bwMode="auto">
            <a:xfrm rot="3647552">
              <a:off x="4763" y="13161"/>
              <a:ext cx="1221" cy="1220"/>
            </a:xfrm>
            <a:prstGeom prst="triangle">
              <a:avLst>
                <a:gd name="adj" fmla="val 0"/>
              </a:avLst>
            </a:prstGeom>
            <a:solidFill>
              <a:srgbClr val="FF66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207" name="AutoShape 15"/>
            <p:cNvSpPr>
              <a:spLocks noChangeArrowheads="1"/>
            </p:cNvSpPr>
            <p:nvPr/>
          </p:nvSpPr>
          <p:spPr bwMode="auto">
            <a:xfrm rot="20143608">
              <a:off x="5595" y="12265"/>
              <a:ext cx="2304" cy="2308"/>
            </a:xfrm>
            <a:prstGeom prst="triangle">
              <a:avLst>
                <a:gd name="adj" fmla="val 100000"/>
              </a:avLst>
            </a:prstGeom>
            <a:solidFill>
              <a:srgbClr val="FF66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208" name="AutoShape 16"/>
            <p:cNvSpPr>
              <a:spLocks noChangeArrowheads="1"/>
            </p:cNvSpPr>
            <p:nvPr/>
          </p:nvSpPr>
          <p:spPr bwMode="auto">
            <a:xfrm rot="30945634">
              <a:off x="5765" y="11854"/>
              <a:ext cx="2344" cy="2308"/>
            </a:xfrm>
            <a:prstGeom prst="triangle">
              <a:avLst>
                <a:gd name="adj" fmla="val 100000"/>
              </a:avLst>
            </a:prstGeom>
            <a:solidFill>
              <a:srgbClr val="FF66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209" name="Rectangle 17"/>
            <p:cNvSpPr>
              <a:spLocks noChangeArrowheads="1"/>
            </p:cNvSpPr>
            <p:nvPr/>
          </p:nvSpPr>
          <p:spPr bwMode="auto">
            <a:xfrm rot="-505123">
              <a:off x="8109" y="12659"/>
              <a:ext cx="1153" cy="1179"/>
            </a:xfrm>
            <a:prstGeom prst="rect">
              <a:avLst/>
            </a:prstGeom>
            <a:solidFill>
              <a:srgbClr val="FF66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210" name="AutoShape 18"/>
            <p:cNvSpPr>
              <a:spLocks noChangeArrowheads="1"/>
            </p:cNvSpPr>
            <p:nvPr/>
          </p:nvSpPr>
          <p:spPr bwMode="auto">
            <a:xfrm rot="5400000">
              <a:off x="4171" y="12451"/>
              <a:ext cx="1209" cy="1220"/>
            </a:xfrm>
            <a:prstGeom prst="triangle">
              <a:avLst>
                <a:gd name="adj" fmla="val 0"/>
              </a:avLst>
            </a:prstGeom>
            <a:solidFill>
              <a:srgbClr val="FF66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sp>
        <p:nvSpPr>
          <p:cNvPr id="19" name="Прямоугольник 18"/>
          <p:cNvSpPr/>
          <p:nvPr/>
        </p:nvSpPr>
        <p:spPr>
          <a:xfrm>
            <a:off x="0" y="1000108"/>
            <a:ext cx="5643602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Сложите фигуру из всех частей </a:t>
            </a:r>
            <a:r>
              <a:rPr lang="ru-RU" sz="2000" b="1" i="1" dirty="0" err="1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танграма</a:t>
            </a:r>
            <a:r>
              <a:rPr lang="ru-RU" sz="2000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.</a:t>
            </a:r>
            <a:r>
              <a:rPr lang="ru-RU" sz="20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 </a:t>
            </a:r>
            <a:endParaRPr lang="ru-RU" sz="28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72198" y="1643050"/>
            <a:ext cx="14723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u="sng" dirty="0" smtClean="0">
                <a:solidFill>
                  <a:srgbClr val="FF0000"/>
                </a:solidFill>
              </a:rPr>
              <a:t>Решение:</a:t>
            </a:r>
            <a:endParaRPr lang="ru-RU" sz="2400" b="1" i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0488062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15" presetClass="entr" presetSubtype="0" fill="hold" grpId="0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10000"/>
                                  </p:iterate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700"/>
                            </p:stCondLst>
                            <p:childTnLst>
                              <p:par>
                                <p:cTn id="23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7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9" grpId="0"/>
      <p:bldP spid="20" grpId="0"/>
    </p:bld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Молния 20"/>
          <p:cNvSpPr/>
          <p:nvPr/>
        </p:nvSpPr>
        <p:spPr>
          <a:xfrm rot="5751702">
            <a:off x="6271162" y="1471880"/>
            <a:ext cx="2944658" cy="2052455"/>
          </a:xfrm>
          <a:prstGeom prst="lightningBolt">
            <a:avLst/>
          </a:prstGeom>
          <a:solidFill>
            <a:schemeClr val="tx2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9218" name="WordArt 2"/>
          <p:cNvSpPr>
            <a:spLocks noChangeArrowheads="1" noChangeShapeType="1" noTextEdit="1"/>
          </p:cNvSpPr>
          <p:nvPr/>
        </p:nvSpPr>
        <p:spPr bwMode="auto">
          <a:xfrm>
            <a:off x="2500298" y="285728"/>
            <a:ext cx="3857652" cy="642942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318"/>
              </a:avLst>
            </a:prstTxWarp>
          </a:bodyPr>
          <a:lstStyle/>
          <a:p>
            <a:pPr algn="ctr"/>
            <a:r>
              <a:rPr lang="ru-RU" sz="3600" kern="10" dirty="0" err="1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танграм</a:t>
            </a:r>
            <a:endParaRPr lang="ru-RU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grpSp>
        <p:nvGrpSpPr>
          <p:cNvPr id="2" name="Group 3"/>
          <p:cNvGrpSpPr>
            <a:grpSpLocks/>
          </p:cNvGrpSpPr>
          <p:nvPr/>
        </p:nvGrpSpPr>
        <p:grpSpPr bwMode="auto">
          <a:xfrm rot="211724">
            <a:off x="4643438" y="4143380"/>
            <a:ext cx="3867150" cy="1976438"/>
            <a:chOff x="5045" y="11591"/>
            <a:chExt cx="6089" cy="3112"/>
          </a:xfrm>
        </p:grpSpPr>
        <p:sp>
          <p:nvSpPr>
            <p:cNvPr id="9220" name="AutoShape 4"/>
            <p:cNvSpPr>
              <a:spLocks noChangeArrowheads="1"/>
            </p:cNvSpPr>
            <p:nvPr/>
          </p:nvSpPr>
          <p:spPr bwMode="auto">
            <a:xfrm rot="8017541">
              <a:off x="7317" y="11623"/>
              <a:ext cx="1623" cy="1559"/>
            </a:xfrm>
            <a:prstGeom prst="triangle">
              <a:avLst>
                <a:gd name="adj" fmla="val 0"/>
              </a:avLst>
            </a:prstGeom>
            <a:solidFill>
              <a:srgbClr val="205867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9221" name="AutoShape 5"/>
            <p:cNvSpPr>
              <a:spLocks noChangeArrowheads="1"/>
            </p:cNvSpPr>
            <p:nvPr/>
          </p:nvSpPr>
          <p:spPr bwMode="auto">
            <a:xfrm rot="-185778">
              <a:off x="9343" y="13303"/>
              <a:ext cx="1221" cy="1220"/>
            </a:xfrm>
            <a:prstGeom prst="triangle">
              <a:avLst>
                <a:gd name="adj" fmla="val 0"/>
              </a:avLst>
            </a:prstGeom>
            <a:solidFill>
              <a:srgbClr val="205867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222" name="AutoShape 6"/>
            <p:cNvSpPr>
              <a:spLocks noChangeArrowheads="1"/>
            </p:cNvSpPr>
            <p:nvPr/>
          </p:nvSpPr>
          <p:spPr bwMode="auto">
            <a:xfrm rot="21432122">
              <a:off x="7039" y="12395"/>
              <a:ext cx="2304" cy="2308"/>
            </a:xfrm>
            <a:prstGeom prst="triangle">
              <a:avLst>
                <a:gd name="adj" fmla="val 100000"/>
              </a:avLst>
            </a:prstGeom>
            <a:solidFill>
              <a:srgbClr val="205867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223" name="AutoShape 7"/>
            <p:cNvSpPr>
              <a:spLocks noChangeArrowheads="1"/>
            </p:cNvSpPr>
            <p:nvPr/>
          </p:nvSpPr>
          <p:spPr bwMode="auto">
            <a:xfrm rot="10627065">
              <a:off x="7039" y="12395"/>
              <a:ext cx="2344" cy="2308"/>
            </a:xfrm>
            <a:prstGeom prst="triangle">
              <a:avLst>
                <a:gd name="adj" fmla="val 100000"/>
              </a:avLst>
            </a:prstGeom>
            <a:solidFill>
              <a:srgbClr val="205867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224" name="Rectangle 8"/>
            <p:cNvSpPr>
              <a:spLocks noChangeArrowheads="1"/>
            </p:cNvSpPr>
            <p:nvPr/>
          </p:nvSpPr>
          <p:spPr bwMode="auto">
            <a:xfrm rot="2655888">
              <a:off x="9981" y="13092"/>
              <a:ext cx="1153" cy="1179"/>
            </a:xfrm>
            <a:prstGeom prst="rect">
              <a:avLst/>
            </a:prstGeom>
            <a:solidFill>
              <a:srgbClr val="205867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225" name="AutoShape 9"/>
            <p:cNvSpPr>
              <a:spLocks noChangeArrowheads="1"/>
            </p:cNvSpPr>
            <p:nvPr/>
          </p:nvSpPr>
          <p:spPr bwMode="auto">
            <a:xfrm rot="10658532">
              <a:off x="5045" y="12239"/>
              <a:ext cx="1209" cy="1220"/>
            </a:xfrm>
            <a:prstGeom prst="triangle">
              <a:avLst>
                <a:gd name="adj" fmla="val 0"/>
              </a:avLst>
            </a:prstGeom>
            <a:solidFill>
              <a:srgbClr val="205867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226" name="AutoShape 10"/>
            <p:cNvSpPr>
              <a:spLocks noChangeArrowheads="1"/>
            </p:cNvSpPr>
            <p:nvPr/>
          </p:nvSpPr>
          <p:spPr bwMode="auto">
            <a:xfrm rot="13157293" flipH="1">
              <a:off x="5542" y="12883"/>
              <a:ext cx="2244" cy="1274"/>
            </a:xfrm>
            <a:prstGeom prst="parallelogram">
              <a:avLst>
                <a:gd name="adj" fmla="val 90646"/>
              </a:avLst>
            </a:prstGeom>
            <a:solidFill>
              <a:srgbClr val="205867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785786" y="3357562"/>
            <a:ext cx="3089275" cy="1704975"/>
            <a:chOff x="1834" y="13383"/>
            <a:chExt cx="4864" cy="2686"/>
          </a:xfrm>
        </p:grpSpPr>
        <p:sp>
          <p:nvSpPr>
            <p:cNvPr id="9228" name="AutoShape 12"/>
            <p:cNvSpPr>
              <a:spLocks noChangeArrowheads="1"/>
            </p:cNvSpPr>
            <p:nvPr/>
          </p:nvSpPr>
          <p:spPr bwMode="auto">
            <a:xfrm rot="8404553">
              <a:off x="3563" y="13383"/>
              <a:ext cx="1537" cy="1288"/>
            </a:xfrm>
            <a:prstGeom prst="triangle">
              <a:avLst>
                <a:gd name="adj" fmla="val 0"/>
              </a:avLst>
            </a:prstGeom>
            <a:solidFill>
              <a:srgbClr val="205867"/>
            </a:solidFill>
            <a:ln w="9525">
              <a:noFill/>
              <a:miter lim="800000"/>
              <a:headEnd/>
              <a:tailEnd/>
            </a:ln>
          </p:spPr>
          <p:txBody>
            <a:bodyPr rot="10800000"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9229" name="AutoShape 13"/>
            <p:cNvSpPr>
              <a:spLocks noChangeArrowheads="1"/>
            </p:cNvSpPr>
            <p:nvPr/>
          </p:nvSpPr>
          <p:spPr bwMode="auto">
            <a:xfrm rot="8836">
              <a:off x="5108" y="14972"/>
              <a:ext cx="1009" cy="1095"/>
            </a:xfrm>
            <a:prstGeom prst="triangle">
              <a:avLst>
                <a:gd name="adj" fmla="val 0"/>
              </a:avLst>
            </a:prstGeom>
            <a:solidFill>
              <a:srgbClr val="205867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230" name="AutoShape 14"/>
            <p:cNvSpPr>
              <a:spLocks noChangeArrowheads="1"/>
            </p:cNvSpPr>
            <p:nvPr/>
          </p:nvSpPr>
          <p:spPr bwMode="auto">
            <a:xfrm rot="21626737">
              <a:off x="3465" y="13997"/>
              <a:ext cx="1835" cy="2070"/>
            </a:xfrm>
            <a:prstGeom prst="triangle">
              <a:avLst>
                <a:gd name="adj" fmla="val 100000"/>
              </a:avLst>
            </a:prstGeom>
            <a:solidFill>
              <a:srgbClr val="205867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231" name="AutoShape 15"/>
            <p:cNvSpPr>
              <a:spLocks noChangeArrowheads="1"/>
            </p:cNvSpPr>
            <p:nvPr/>
          </p:nvSpPr>
          <p:spPr bwMode="auto">
            <a:xfrm rot="10800000">
              <a:off x="3465" y="13998"/>
              <a:ext cx="1937" cy="2071"/>
            </a:xfrm>
            <a:prstGeom prst="triangle">
              <a:avLst>
                <a:gd name="adj" fmla="val 100000"/>
              </a:avLst>
            </a:prstGeom>
            <a:solidFill>
              <a:srgbClr val="205867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232" name="Rectangle 16"/>
            <p:cNvSpPr>
              <a:spLocks noChangeArrowheads="1"/>
            </p:cNvSpPr>
            <p:nvPr/>
          </p:nvSpPr>
          <p:spPr bwMode="auto">
            <a:xfrm rot="2850502">
              <a:off x="5650" y="14768"/>
              <a:ext cx="953" cy="1143"/>
            </a:xfrm>
            <a:prstGeom prst="rect">
              <a:avLst/>
            </a:prstGeom>
            <a:solidFill>
              <a:srgbClr val="205867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233" name="AutoShape 17"/>
            <p:cNvSpPr>
              <a:spLocks noChangeArrowheads="1"/>
            </p:cNvSpPr>
            <p:nvPr/>
          </p:nvSpPr>
          <p:spPr bwMode="auto">
            <a:xfrm rot="10997873">
              <a:off x="1834" y="13879"/>
              <a:ext cx="1072" cy="1095"/>
            </a:xfrm>
            <a:prstGeom prst="triangle">
              <a:avLst>
                <a:gd name="adj" fmla="val 0"/>
              </a:avLst>
            </a:prstGeom>
            <a:solidFill>
              <a:srgbClr val="205867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234" name="AutoShape 18"/>
            <p:cNvSpPr>
              <a:spLocks noChangeArrowheads="1"/>
            </p:cNvSpPr>
            <p:nvPr/>
          </p:nvSpPr>
          <p:spPr bwMode="auto">
            <a:xfrm rot="13351907" flipH="1">
              <a:off x="2234" y="14378"/>
              <a:ext cx="1854" cy="1143"/>
            </a:xfrm>
            <a:prstGeom prst="parallelogram">
              <a:avLst>
                <a:gd name="adj" fmla="val 83475"/>
              </a:avLst>
            </a:prstGeom>
            <a:solidFill>
              <a:srgbClr val="205867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sp>
        <p:nvSpPr>
          <p:cNvPr id="19" name="Прямоугольник 18"/>
          <p:cNvSpPr/>
          <p:nvPr/>
        </p:nvSpPr>
        <p:spPr>
          <a:xfrm>
            <a:off x="571472" y="1500174"/>
            <a:ext cx="5500726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Сложите фигуру из всех частей </a:t>
            </a:r>
            <a:r>
              <a:rPr lang="ru-RU" sz="2000" b="1" i="1" dirty="0" err="1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танграма</a:t>
            </a:r>
            <a:r>
              <a:rPr lang="ru-RU" sz="2000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.</a:t>
            </a:r>
            <a:r>
              <a:rPr lang="ru-RU" sz="20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 </a:t>
            </a:r>
            <a:endParaRPr lang="ru-RU" sz="28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 rot="18599912">
            <a:off x="7131828" y="2190029"/>
            <a:ext cx="14568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u="sng" dirty="0" smtClean="0">
                <a:solidFill>
                  <a:srgbClr val="FF0000"/>
                </a:solidFill>
              </a:rPr>
              <a:t>Решение:</a:t>
            </a:r>
            <a:endParaRPr lang="ru-RU" sz="2400" b="1" i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408508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4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7" presetID="42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1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1000"/>
                            </p:stCondLst>
                            <p:childTnLst>
                              <p:par>
                                <p:cTn id="3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9" grpId="0"/>
      <p:bldP spid="20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218" name="Rectangle 2"/>
          <p:cNvSpPr>
            <a:spLocks noChangeArrowheads="1"/>
          </p:cNvSpPr>
          <p:nvPr/>
        </p:nvSpPr>
        <p:spPr bwMode="auto">
          <a:xfrm>
            <a:off x="2643174" y="571480"/>
            <a:ext cx="3000396" cy="64633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600" b="1" i="1" dirty="0" smtClean="0">
                <a:solidFill>
                  <a:srgbClr val="943634"/>
                </a:solidFill>
                <a:ea typeface="Times New Roman" pitchFamily="18" charset="0"/>
                <a:cs typeface="Times New Roman" pitchFamily="18" charset="0"/>
              </a:rPr>
              <a:t> Разминка</a:t>
            </a:r>
            <a:endParaRPr lang="ru-RU" sz="44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grpSp>
        <p:nvGrpSpPr>
          <p:cNvPr id="9219" name="Group 3"/>
          <p:cNvGrpSpPr>
            <a:grpSpLocks/>
          </p:cNvGrpSpPr>
          <p:nvPr/>
        </p:nvGrpSpPr>
        <p:grpSpPr bwMode="auto">
          <a:xfrm>
            <a:off x="1357290" y="1000108"/>
            <a:ext cx="752479" cy="2428892"/>
            <a:chOff x="2781" y="2046"/>
            <a:chExt cx="397" cy="1800"/>
          </a:xfrm>
        </p:grpSpPr>
        <p:sp>
          <p:nvSpPr>
            <p:cNvPr id="9220" name="Oval 4"/>
            <p:cNvSpPr>
              <a:spLocks noChangeArrowheads="1"/>
            </p:cNvSpPr>
            <p:nvPr/>
          </p:nvSpPr>
          <p:spPr bwMode="auto">
            <a:xfrm>
              <a:off x="2781" y="2766"/>
              <a:ext cx="397" cy="397"/>
            </a:xfrm>
            <a:prstGeom prst="ellipse">
              <a:avLst/>
            </a:prstGeom>
            <a:solidFill>
              <a:srgbClr val="FFFFFF"/>
            </a:solidFill>
            <a:ln w="31750">
              <a:solidFill>
                <a:srgbClr val="00000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cxnSp>
          <p:nvCxnSpPr>
            <p:cNvPr id="9221" name="AutoShape 5"/>
            <p:cNvCxnSpPr>
              <a:cxnSpLocks noChangeShapeType="1"/>
            </p:cNvCxnSpPr>
            <p:nvPr/>
          </p:nvCxnSpPr>
          <p:spPr bwMode="auto">
            <a:xfrm flipH="1">
              <a:off x="2781" y="2046"/>
              <a:ext cx="180" cy="900"/>
            </a:xfrm>
            <a:prstGeom prst="straightConnector1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ffectLst/>
          </p:spPr>
        </p:cxnSp>
        <p:cxnSp>
          <p:nvCxnSpPr>
            <p:cNvPr id="9222" name="AutoShape 6"/>
            <p:cNvCxnSpPr>
              <a:cxnSpLocks noChangeShapeType="1"/>
            </p:cNvCxnSpPr>
            <p:nvPr/>
          </p:nvCxnSpPr>
          <p:spPr bwMode="auto">
            <a:xfrm>
              <a:off x="2961" y="2046"/>
              <a:ext cx="217" cy="900"/>
            </a:xfrm>
            <a:prstGeom prst="straightConnector1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ffectLst/>
          </p:spPr>
        </p:cxnSp>
        <p:cxnSp>
          <p:nvCxnSpPr>
            <p:cNvPr id="9223" name="AutoShape 7"/>
            <p:cNvCxnSpPr>
              <a:cxnSpLocks noChangeShapeType="1"/>
            </p:cNvCxnSpPr>
            <p:nvPr/>
          </p:nvCxnSpPr>
          <p:spPr bwMode="auto">
            <a:xfrm>
              <a:off x="2781" y="2946"/>
              <a:ext cx="180" cy="900"/>
            </a:xfrm>
            <a:prstGeom prst="straightConnector1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ffectLst/>
          </p:spPr>
        </p:cxnSp>
        <p:cxnSp>
          <p:nvCxnSpPr>
            <p:cNvPr id="9224" name="AutoShape 8"/>
            <p:cNvCxnSpPr>
              <a:cxnSpLocks noChangeShapeType="1"/>
            </p:cNvCxnSpPr>
            <p:nvPr/>
          </p:nvCxnSpPr>
          <p:spPr bwMode="auto">
            <a:xfrm flipH="1">
              <a:off x="2961" y="2946"/>
              <a:ext cx="217" cy="900"/>
            </a:xfrm>
            <a:prstGeom prst="straightConnector1">
              <a:avLst/>
            </a:prstGeom>
            <a:noFill/>
            <a:ln w="31750">
              <a:solidFill>
                <a:srgbClr val="000000"/>
              </a:solidFill>
              <a:round/>
              <a:headEnd/>
              <a:tailEnd/>
            </a:ln>
            <a:effectLst/>
          </p:spPr>
        </p:cxnSp>
      </p:grpSp>
      <p:sp>
        <p:nvSpPr>
          <p:cNvPr id="10" name="TextBox 9"/>
          <p:cNvSpPr txBox="1"/>
          <p:nvPr/>
        </p:nvSpPr>
        <p:spPr>
          <a:xfrm>
            <a:off x="642910" y="1428736"/>
            <a:ext cx="4219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1.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grpSp>
        <p:nvGrpSpPr>
          <p:cNvPr id="9225" name="Group 9"/>
          <p:cNvGrpSpPr>
            <a:grpSpLocks/>
          </p:cNvGrpSpPr>
          <p:nvPr/>
        </p:nvGrpSpPr>
        <p:grpSpPr bwMode="auto">
          <a:xfrm>
            <a:off x="1214414" y="4000504"/>
            <a:ext cx="4041569" cy="1643074"/>
            <a:chOff x="1045" y="5308"/>
            <a:chExt cx="3191" cy="900"/>
          </a:xfrm>
        </p:grpSpPr>
        <p:grpSp>
          <p:nvGrpSpPr>
            <p:cNvPr id="9226" name="Group 10"/>
            <p:cNvGrpSpPr>
              <a:grpSpLocks/>
            </p:cNvGrpSpPr>
            <p:nvPr/>
          </p:nvGrpSpPr>
          <p:grpSpPr bwMode="auto">
            <a:xfrm>
              <a:off x="1045" y="5308"/>
              <a:ext cx="2946" cy="900"/>
              <a:chOff x="1045" y="5308"/>
              <a:chExt cx="2946" cy="900"/>
            </a:xfrm>
          </p:grpSpPr>
          <p:grpSp>
            <p:nvGrpSpPr>
              <p:cNvPr id="9227" name="Group 11"/>
              <p:cNvGrpSpPr>
                <a:grpSpLocks/>
              </p:cNvGrpSpPr>
              <p:nvPr/>
            </p:nvGrpSpPr>
            <p:grpSpPr bwMode="auto">
              <a:xfrm>
                <a:off x="1745" y="5308"/>
                <a:ext cx="1620" cy="900"/>
                <a:chOff x="2961" y="7086"/>
                <a:chExt cx="1620" cy="900"/>
              </a:xfrm>
            </p:grpSpPr>
            <p:cxnSp>
              <p:nvCxnSpPr>
                <p:cNvPr id="9228" name="AutoShape 12"/>
                <p:cNvCxnSpPr>
                  <a:cxnSpLocks noChangeShapeType="1"/>
                </p:cNvCxnSpPr>
                <p:nvPr/>
              </p:nvCxnSpPr>
              <p:spPr bwMode="auto">
                <a:xfrm>
                  <a:off x="3178" y="7086"/>
                  <a:ext cx="1223" cy="1"/>
                </a:xfrm>
                <a:prstGeom prst="straightConnector1">
                  <a:avLst/>
                </a:prstGeom>
                <a:noFill/>
                <a:ln w="31750">
                  <a:solidFill>
                    <a:srgbClr val="4BACC6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9229" name="AutoShape 13"/>
                <p:cNvCxnSpPr>
                  <a:cxnSpLocks noChangeShapeType="1"/>
                </p:cNvCxnSpPr>
                <p:nvPr/>
              </p:nvCxnSpPr>
              <p:spPr bwMode="auto">
                <a:xfrm flipH="1">
                  <a:off x="2962" y="7087"/>
                  <a:ext cx="179" cy="359"/>
                </a:xfrm>
                <a:prstGeom prst="straightConnector1">
                  <a:avLst/>
                </a:prstGeom>
                <a:noFill/>
                <a:ln w="31750">
                  <a:solidFill>
                    <a:srgbClr val="4BACC6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9230" name="AutoShape 14"/>
                <p:cNvCxnSpPr>
                  <a:cxnSpLocks noChangeShapeType="1"/>
                </p:cNvCxnSpPr>
                <p:nvPr/>
              </p:nvCxnSpPr>
              <p:spPr bwMode="auto">
                <a:xfrm>
                  <a:off x="4401" y="7086"/>
                  <a:ext cx="180" cy="360"/>
                </a:xfrm>
                <a:prstGeom prst="straightConnector1">
                  <a:avLst/>
                </a:prstGeom>
                <a:noFill/>
                <a:ln w="31750">
                  <a:solidFill>
                    <a:srgbClr val="4BACC6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9231" name="AutoShape 15"/>
                <p:cNvCxnSpPr>
                  <a:cxnSpLocks noChangeShapeType="1"/>
                </p:cNvCxnSpPr>
                <p:nvPr/>
              </p:nvCxnSpPr>
              <p:spPr bwMode="auto">
                <a:xfrm>
                  <a:off x="2961" y="7446"/>
                  <a:ext cx="1" cy="360"/>
                </a:xfrm>
                <a:prstGeom prst="straightConnector1">
                  <a:avLst/>
                </a:prstGeom>
                <a:noFill/>
                <a:ln w="31750">
                  <a:solidFill>
                    <a:srgbClr val="4BACC6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9232" name="AutoShape 16"/>
                <p:cNvCxnSpPr>
                  <a:cxnSpLocks noChangeShapeType="1"/>
                </p:cNvCxnSpPr>
                <p:nvPr/>
              </p:nvCxnSpPr>
              <p:spPr bwMode="auto">
                <a:xfrm>
                  <a:off x="4581" y="7446"/>
                  <a:ext cx="0" cy="360"/>
                </a:xfrm>
                <a:prstGeom prst="straightConnector1">
                  <a:avLst/>
                </a:prstGeom>
                <a:noFill/>
                <a:ln w="31750">
                  <a:solidFill>
                    <a:srgbClr val="4BACC6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9233" name="AutoShape 17"/>
                <p:cNvCxnSpPr>
                  <a:cxnSpLocks noChangeShapeType="1"/>
                </p:cNvCxnSpPr>
                <p:nvPr/>
              </p:nvCxnSpPr>
              <p:spPr bwMode="auto">
                <a:xfrm>
                  <a:off x="3141" y="7806"/>
                  <a:ext cx="37" cy="0"/>
                </a:xfrm>
                <a:prstGeom prst="straightConnector1">
                  <a:avLst/>
                </a:prstGeom>
                <a:noFill/>
                <a:ln w="31750">
                  <a:solidFill>
                    <a:srgbClr val="4BACC6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9234" name="AutoShape 18"/>
                <p:cNvCxnSpPr>
                  <a:cxnSpLocks noChangeShapeType="1"/>
                </p:cNvCxnSpPr>
                <p:nvPr/>
              </p:nvCxnSpPr>
              <p:spPr bwMode="auto">
                <a:xfrm>
                  <a:off x="4401" y="7806"/>
                  <a:ext cx="0" cy="0"/>
                </a:xfrm>
                <a:prstGeom prst="straightConnector1">
                  <a:avLst/>
                </a:prstGeom>
                <a:noFill/>
                <a:ln w="31750">
                  <a:solidFill>
                    <a:srgbClr val="4BACC6"/>
                  </a:solidFill>
                  <a:round/>
                  <a:headEnd/>
                  <a:tailEnd/>
                </a:ln>
                <a:effectLst/>
              </p:spPr>
            </p:cxnSp>
            <p:sp>
              <p:nvSpPr>
                <p:cNvPr id="9235" name="Oval 19"/>
                <p:cNvSpPr>
                  <a:spLocks noChangeArrowheads="1"/>
                </p:cNvSpPr>
                <p:nvPr/>
              </p:nvSpPr>
              <p:spPr bwMode="auto">
                <a:xfrm>
                  <a:off x="3142" y="7626"/>
                  <a:ext cx="360" cy="360"/>
                </a:xfrm>
                <a:prstGeom prst="ellipse">
                  <a:avLst/>
                </a:prstGeom>
                <a:solidFill>
                  <a:srgbClr val="FFFFFF"/>
                </a:solidFill>
                <a:ln w="31750">
                  <a:solidFill>
                    <a:srgbClr val="4BACC6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236" name="Oval 20"/>
                <p:cNvSpPr>
                  <a:spLocks noChangeArrowheads="1"/>
                </p:cNvSpPr>
                <p:nvPr/>
              </p:nvSpPr>
              <p:spPr bwMode="auto">
                <a:xfrm>
                  <a:off x="4041" y="7626"/>
                  <a:ext cx="360" cy="360"/>
                </a:xfrm>
                <a:prstGeom prst="ellipse">
                  <a:avLst/>
                </a:prstGeom>
                <a:solidFill>
                  <a:srgbClr val="FFFFFF"/>
                </a:solidFill>
                <a:ln w="31750">
                  <a:solidFill>
                    <a:srgbClr val="4BACC6"/>
                  </a:solidFill>
                  <a:round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>
                    <a:solidFill>
                      <a:prstClr val="black"/>
                    </a:solidFill>
                  </a:endParaRPr>
                </a:p>
              </p:txBody>
            </p:sp>
            <p:cxnSp>
              <p:nvCxnSpPr>
                <p:cNvPr id="9237" name="AutoShape 21"/>
                <p:cNvCxnSpPr>
                  <a:cxnSpLocks noChangeShapeType="1"/>
                </p:cNvCxnSpPr>
                <p:nvPr/>
              </p:nvCxnSpPr>
              <p:spPr bwMode="auto">
                <a:xfrm>
                  <a:off x="3502" y="7806"/>
                  <a:ext cx="539" cy="1"/>
                </a:xfrm>
                <a:prstGeom prst="straightConnector1">
                  <a:avLst/>
                </a:prstGeom>
                <a:noFill/>
                <a:ln w="31750">
                  <a:solidFill>
                    <a:srgbClr val="4BACC6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9238" name="AutoShape 22"/>
                <p:cNvCxnSpPr>
                  <a:cxnSpLocks noChangeShapeType="1"/>
                </p:cNvCxnSpPr>
                <p:nvPr/>
              </p:nvCxnSpPr>
              <p:spPr bwMode="auto">
                <a:xfrm>
                  <a:off x="2963" y="7806"/>
                  <a:ext cx="178" cy="0"/>
                </a:xfrm>
                <a:prstGeom prst="straightConnector1">
                  <a:avLst/>
                </a:prstGeom>
                <a:noFill/>
                <a:ln w="31750">
                  <a:solidFill>
                    <a:srgbClr val="4BACC6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9239" name="AutoShape 23"/>
                <p:cNvCxnSpPr>
                  <a:cxnSpLocks noChangeShapeType="1"/>
                </p:cNvCxnSpPr>
                <p:nvPr/>
              </p:nvCxnSpPr>
              <p:spPr bwMode="auto">
                <a:xfrm>
                  <a:off x="4401" y="7806"/>
                  <a:ext cx="180" cy="0"/>
                </a:xfrm>
                <a:prstGeom prst="straightConnector1">
                  <a:avLst/>
                </a:prstGeom>
                <a:noFill/>
                <a:ln w="31750">
                  <a:solidFill>
                    <a:srgbClr val="4BACC6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9240" name="AutoShape 24"/>
                <p:cNvCxnSpPr>
                  <a:cxnSpLocks noChangeShapeType="1"/>
                </p:cNvCxnSpPr>
                <p:nvPr/>
              </p:nvCxnSpPr>
              <p:spPr bwMode="auto">
                <a:xfrm>
                  <a:off x="4041" y="7446"/>
                  <a:ext cx="180" cy="0"/>
                </a:xfrm>
                <a:prstGeom prst="straightConnector1">
                  <a:avLst/>
                </a:prstGeom>
                <a:noFill/>
                <a:ln w="31750">
                  <a:solidFill>
                    <a:srgbClr val="4BACC6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9241" name="AutoShape 25"/>
                <p:cNvCxnSpPr>
                  <a:cxnSpLocks noChangeShapeType="1"/>
                </p:cNvCxnSpPr>
                <p:nvPr/>
              </p:nvCxnSpPr>
              <p:spPr bwMode="auto">
                <a:xfrm>
                  <a:off x="4401" y="7446"/>
                  <a:ext cx="180" cy="0"/>
                </a:xfrm>
                <a:prstGeom prst="straightConnector1">
                  <a:avLst/>
                </a:prstGeom>
                <a:noFill/>
                <a:ln w="31750">
                  <a:solidFill>
                    <a:srgbClr val="4BACC6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9242" name="AutoShape 26"/>
                <p:cNvCxnSpPr>
                  <a:cxnSpLocks noChangeShapeType="1"/>
                </p:cNvCxnSpPr>
                <p:nvPr/>
              </p:nvCxnSpPr>
              <p:spPr bwMode="auto">
                <a:xfrm>
                  <a:off x="4041" y="7266"/>
                  <a:ext cx="0" cy="180"/>
                </a:xfrm>
                <a:prstGeom prst="straightConnector1">
                  <a:avLst/>
                </a:prstGeom>
                <a:noFill/>
                <a:ln w="31750">
                  <a:solidFill>
                    <a:srgbClr val="4BACC6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9243" name="AutoShape 27"/>
                <p:cNvCxnSpPr>
                  <a:cxnSpLocks noChangeShapeType="1"/>
                </p:cNvCxnSpPr>
                <p:nvPr/>
              </p:nvCxnSpPr>
              <p:spPr bwMode="auto">
                <a:xfrm>
                  <a:off x="4221" y="7266"/>
                  <a:ext cx="0" cy="180"/>
                </a:xfrm>
                <a:prstGeom prst="straightConnector1">
                  <a:avLst/>
                </a:prstGeom>
                <a:noFill/>
                <a:ln w="31750">
                  <a:solidFill>
                    <a:srgbClr val="4BACC6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9244" name="AutoShape 28"/>
                <p:cNvCxnSpPr>
                  <a:cxnSpLocks noChangeShapeType="1"/>
                </p:cNvCxnSpPr>
                <p:nvPr/>
              </p:nvCxnSpPr>
              <p:spPr bwMode="auto">
                <a:xfrm>
                  <a:off x="3718" y="7446"/>
                  <a:ext cx="0" cy="0"/>
                </a:xfrm>
                <a:prstGeom prst="straightConnector1">
                  <a:avLst/>
                </a:prstGeom>
                <a:noFill/>
                <a:ln w="31750">
                  <a:solidFill>
                    <a:srgbClr val="4BACC6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9245" name="AutoShape 29"/>
                <p:cNvCxnSpPr>
                  <a:cxnSpLocks noChangeShapeType="1"/>
                </p:cNvCxnSpPr>
                <p:nvPr/>
              </p:nvCxnSpPr>
              <p:spPr bwMode="auto">
                <a:xfrm>
                  <a:off x="4041" y="7266"/>
                  <a:ext cx="180" cy="0"/>
                </a:xfrm>
                <a:prstGeom prst="straightConnector1">
                  <a:avLst/>
                </a:prstGeom>
                <a:noFill/>
                <a:ln w="31750">
                  <a:solidFill>
                    <a:srgbClr val="4BACC6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9246" name="AutoShape 30"/>
                <p:cNvCxnSpPr>
                  <a:cxnSpLocks noChangeShapeType="1"/>
                </p:cNvCxnSpPr>
                <p:nvPr/>
              </p:nvCxnSpPr>
              <p:spPr bwMode="auto">
                <a:xfrm>
                  <a:off x="4401" y="7086"/>
                  <a:ext cx="1" cy="360"/>
                </a:xfrm>
                <a:prstGeom prst="straightConnector1">
                  <a:avLst/>
                </a:prstGeom>
                <a:noFill/>
                <a:ln w="31750">
                  <a:solidFill>
                    <a:srgbClr val="4BACC6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9247" name="AutoShape 31"/>
                <p:cNvCxnSpPr>
                  <a:cxnSpLocks noChangeShapeType="1"/>
                </p:cNvCxnSpPr>
                <p:nvPr/>
              </p:nvCxnSpPr>
              <p:spPr bwMode="auto">
                <a:xfrm>
                  <a:off x="4401" y="7266"/>
                  <a:ext cx="0" cy="0"/>
                </a:xfrm>
                <a:prstGeom prst="straightConnector1">
                  <a:avLst/>
                </a:prstGeom>
                <a:noFill/>
                <a:ln w="31750">
                  <a:solidFill>
                    <a:srgbClr val="4BACC6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9248" name="AutoShape 32"/>
                <p:cNvCxnSpPr>
                  <a:cxnSpLocks noChangeShapeType="1"/>
                </p:cNvCxnSpPr>
                <p:nvPr/>
              </p:nvCxnSpPr>
              <p:spPr bwMode="auto">
                <a:xfrm>
                  <a:off x="2961" y="7446"/>
                  <a:ext cx="181" cy="0"/>
                </a:xfrm>
                <a:prstGeom prst="straightConnector1">
                  <a:avLst/>
                </a:prstGeom>
                <a:noFill/>
                <a:ln w="31750">
                  <a:solidFill>
                    <a:srgbClr val="4BACC6"/>
                  </a:solidFill>
                  <a:round/>
                  <a:headEnd/>
                  <a:tailEnd/>
                </a:ln>
                <a:effectLst/>
              </p:spPr>
            </p:cxnSp>
            <p:cxnSp>
              <p:nvCxnSpPr>
                <p:cNvPr id="9249" name="AutoShape 33"/>
                <p:cNvCxnSpPr>
                  <a:cxnSpLocks noChangeShapeType="1"/>
                </p:cNvCxnSpPr>
                <p:nvPr/>
              </p:nvCxnSpPr>
              <p:spPr bwMode="auto">
                <a:xfrm>
                  <a:off x="3141" y="7086"/>
                  <a:ext cx="0" cy="360"/>
                </a:xfrm>
                <a:prstGeom prst="straightConnector1">
                  <a:avLst/>
                </a:prstGeom>
                <a:noFill/>
                <a:ln w="31750">
                  <a:solidFill>
                    <a:srgbClr val="4BACC6"/>
                  </a:solidFill>
                  <a:round/>
                  <a:headEnd/>
                  <a:tailEnd/>
                </a:ln>
                <a:effectLst/>
              </p:spPr>
            </p:cxnSp>
            <p:sp>
              <p:nvSpPr>
                <p:cNvPr id="9250" name="Rectangle 34"/>
                <p:cNvSpPr>
                  <a:spLocks noChangeArrowheads="1"/>
                </p:cNvSpPr>
                <p:nvPr/>
              </p:nvSpPr>
              <p:spPr bwMode="auto">
                <a:xfrm>
                  <a:off x="3681" y="7266"/>
                  <a:ext cx="180" cy="180"/>
                </a:xfrm>
                <a:prstGeom prst="rect">
                  <a:avLst/>
                </a:prstGeom>
                <a:solidFill>
                  <a:srgbClr val="FFFFFF"/>
                </a:solidFill>
                <a:ln w="31750">
                  <a:solidFill>
                    <a:srgbClr val="4BACC6"/>
                  </a:solidFill>
                  <a:miter lim="800000"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>
                    <a:solidFill>
                      <a:prstClr val="black"/>
                    </a:solidFill>
                  </a:endParaRPr>
                </a:p>
              </p:txBody>
            </p:sp>
            <p:sp>
              <p:nvSpPr>
                <p:cNvPr id="9251" name="Rectangle 35"/>
                <p:cNvSpPr>
                  <a:spLocks noChangeArrowheads="1"/>
                </p:cNvSpPr>
                <p:nvPr/>
              </p:nvSpPr>
              <p:spPr bwMode="auto">
                <a:xfrm>
                  <a:off x="3322" y="7266"/>
                  <a:ext cx="180" cy="180"/>
                </a:xfrm>
                <a:prstGeom prst="rect">
                  <a:avLst/>
                </a:prstGeom>
                <a:solidFill>
                  <a:srgbClr val="FFFFFF"/>
                </a:solidFill>
                <a:ln w="31750">
                  <a:solidFill>
                    <a:srgbClr val="4BACC6"/>
                  </a:solidFill>
                  <a:miter lim="800000"/>
                  <a:headEnd/>
                  <a:tailEnd/>
                </a:ln>
                <a:effectLst/>
              </p:spPr>
              <p:txBody>
                <a:bodyPr vert="horz" wrap="square" lIns="91440" tIns="45720" rIns="91440" bIns="45720" numCol="1" anchor="t" anchorCtr="0" compatLnSpc="1">
                  <a:prstTxWarp prst="textNoShape">
                    <a:avLst/>
                  </a:prstTxWarp>
                </a:bodyPr>
                <a:lstStyle/>
                <a:p>
                  <a:endParaRPr lang="ru-RU">
                    <a:solidFill>
                      <a:prstClr val="black"/>
                    </a:solidFill>
                  </a:endParaRPr>
                </a:p>
              </p:txBody>
            </p:sp>
          </p:grpSp>
          <p:cxnSp>
            <p:nvCxnSpPr>
              <p:cNvPr id="9252" name="AutoShape 36"/>
              <p:cNvCxnSpPr>
                <a:cxnSpLocks noChangeShapeType="1"/>
              </p:cNvCxnSpPr>
              <p:nvPr/>
            </p:nvCxnSpPr>
            <p:spPr bwMode="auto">
              <a:xfrm>
                <a:off x="1291" y="6208"/>
                <a:ext cx="2700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 type="triangle" w="med" len="med"/>
                <a:tailEnd type="triangle" w="med" len="med"/>
              </a:ln>
            </p:spPr>
          </p:cxnSp>
          <p:sp>
            <p:nvSpPr>
              <p:cNvPr id="9253" name="Text Box 37"/>
              <p:cNvSpPr txBox="1">
                <a:spLocks noChangeArrowheads="1"/>
              </p:cNvSpPr>
              <p:nvPr/>
            </p:nvSpPr>
            <p:spPr bwMode="auto">
              <a:xfrm>
                <a:off x="1045" y="5668"/>
                <a:ext cx="540" cy="54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ts val="1000"/>
                  </a:spcAft>
                </a:pPr>
                <a:r>
                  <a:rPr lang="ru-RU" sz="3200" b="1" dirty="0" smtClean="0">
                    <a:solidFill>
                      <a:srgbClr val="C00000"/>
                    </a:solidFill>
                  </a:rPr>
                  <a:t>С</a:t>
                </a:r>
                <a:endParaRPr lang="ru-RU" sz="4000" dirty="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</p:grpSp>
        <p:sp>
          <p:nvSpPr>
            <p:cNvPr id="9254" name="Text Box 38"/>
            <p:cNvSpPr txBox="1">
              <a:spLocks noChangeArrowheads="1"/>
            </p:cNvSpPr>
            <p:nvPr/>
          </p:nvSpPr>
          <p:spPr bwMode="auto">
            <a:xfrm>
              <a:off x="3696" y="5660"/>
              <a:ext cx="540" cy="54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ru-RU" sz="3600" b="1" dirty="0" smtClean="0">
                  <a:solidFill>
                    <a:srgbClr val="C00000"/>
                  </a:solidFill>
                </a:rPr>
                <a:t>я</a:t>
              </a:r>
              <a:endParaRPr lang="ru-RU" sz="4000" dirty="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</p:grpSp>
      <p:sp>
        <p:nvSpPr>
          <p:cNvPr id="41" name="TextBox 40"/>
          <p:cNvSpPr txBox="1"/>
          <p:nvPr/>
        </p:nvSpPr>
        <p:spPr>
          <a:xfrm>
            <a:off x="642910" y="4000504"/>
            <a:ext cx="421910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FF0000"/>
                </a:solidFill>
              </a:rPr>
              <a:t>2.</a:t>
            </a:r>
            <a:endParaRPr lang="ru-RU" sz="2400" b="1" dirty="0">
              <a:solidFill>
                <a:srgbClr val="FF0000"/>
              </a:solidFill>
            </a:endParaRPr>
          </a:p>
        </p:txBody>
      </p:sp>
      <p:pic>
        <p:nvPicPr>
          <p:cNvPr id="9255" name="Рисунок 19" descr="карандаш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357950" y="1285860"/>
            <a:ext cx="1801813" cy="20605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66263686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921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92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500"/>
                            </p:stCondLst>
                            <p:childTnLst>
                              <p:par>
                                <p:cTn id="11" presetID="49" presetClass="entr" presetSubtype="0" decel="10000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5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925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925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500" fill="hold"/>
                                        <p:tgtEl>
                                          <p:spTgt spid="9255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500"/>
                                        <p:tgtEl>
                                          <p:spTgt spid="925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3" dur="5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4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92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92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4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6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8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9" dur="500" fill="hold"/>
                                        <p:tgtEl>
                                          <p:spTgt spid="922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0" dur="500"/>
                                        <p:tgtEl>
                                          <p:spTgt spid="92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9218" grpId="0"/>
      <p:bldP spid="10" grpId="0"/>
      <p:bldP spid="4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193" name="Rectangle 1"/>
          <p:cNvSpPr>
            <a:spLocks noChangeArrowheads="1"/>
          </p:cNvSpPr>
          <p:nvPr/>
        </p:nvSpPr>
        <p:spPr bwMode="auto">
          <a:xfrm>
            <a:off x="2285984" y="214290"/>
            <a:ext cx="3428992" cy="10772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solidFill>
                  <a:srgbClr val="943634"/>
                </a:solidFill>
                <a:ea typeface="Times New Roman" pitchFamily="18" charset="0"/>
                <a:cs typeface="Times New Roman" pitchFamily="18" charset="0"/>
              </a:rPr>
              <a:t>2.Решение домашних задач.</a:t>
            </a:r>
            <a:endParaRPr lang="ru-RU" sz="40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grpSp>
        <p:nvGrpSpPr>
          <p:cNvPr id="8205" name="Group 13"/>
          <p:cNvGrpSpPr>
            <a:grpSpLocks/>
          </p:cNvGrpSpPr>
          <p:nvPr/>
        </p:nvGrpSpPr>
        <p:grpSpPr bwMode="auto">
          <a:xfrm>
            <a:off x="285720" y="3857628"/>
            <a:ext cx="1414468" cy="2216178"/>
            <a:chOff x="2625" y="3915"/>
            <a:chExt cx="990" cy="1830"/>
          </a:xfrm>
        </p:grpSpPr>
        <p:grpSp>
          <p:nvGrpSpPr>
            <p:cNvPr id="8212" name="Group 20"/>
            <p:cNvGrpSpPr>
              <a:grpSpLocks/>
            </p:cNvGrpSpPr>
            <p:nvPr/>
          </p:nvGrpSpPr>
          <p:grpSpPr bwMode="auto">
            <a:xfrm>
              <a:off x="2625" y="3915"/>
              <a:ext cx="990" cy="1830"/>
              <a:chOff x="2625" y="3915"/>
              <a:chExt cx="990" cy="1830"/>
            </a:xfrm>
          </p:grpSpPr>
          <p:sp>
            <p:nvSpPr>
              <p:cNvPr id="8223" name="AutoShape 31"/>
              <p:cNvSpPr>
                <a:spLocks noChangeShapeType="1"/>
              </p:cNvSpPr>
              <p:nvPr/>
            </p:nvSpPr>
            <p:spPr bwMode="auto">
              <a:xfrm>
                <a:off x="3480" y="4575"/>
                <a:ext cx="0" cy="1170"/>
              </a:xfrm>
              <a:prstGeom prst="straightConnector1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8222" name="AutoShape 30"/>
              <p:cNvSpPr>
                <a:spLocks noChangeShapeType="1"/>
              </p:cNvSpPr>
              <p:nvPr/>
            </p:nvSpPr>
            <p:spPr bwMode="auto">
              <a:xfrm flipH="1">
                <a:off x="2970" y="5745"/>
                <a:ext cx="555" cy="0"/>
              </a:xfrm>
              <a:prstGeom prst="straightConnector1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8221" name="AutoShape 29"/>
              <p:cNvSpPr>
                <a:spLocks noChangeShapeType="1"/>
              </p:cNvSpPr>
              <p:nvPr/>
            </p:nvSpPr>
            <p:spPr bwMode="auto">
              <a:xfrm flipH="1">
                <a:off x="3165" y="4575"/>
                <a:ext cx="75" cy="165"/>
              </a:xfrm>
              <a:prstGeom prst="straightConnector1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8220" name="AutoShape 28"/>
              <p:cNvSpPr>
                <a:spLocks noChangeShapeType="1"/>
              </p:cNvSpPr>
              <p:nvPr/>
            </p:nvSpPr>
            <p:spPr bwMode="auto">
              <a:xfrm flipH="1">
                <a:off x="2805" y="4740"/>
                <a:ext cx="360" cy="0"/>
              </a:xfrm>
              <a:prstGeom prst="straightConnector1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8219" name="AutoShape 27"/>
              <p:cNvSpPr>
                <a:spLocks noChangeShapeType="1"/>
              </p:cNvSpPr>
              <p:nvPr/>
            </p:nvSpPr>
            <p:spPr bwMode="auto">
              <a:xfrm flipH="1">
                <a:off x="2625" y="4740"/>
                <a:ext cx="180" cy="240"/>
              </a:xfrm>
              <a:prstGeom prst="straightConnector1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8218" name="AutoShape 26"/>
              <p:cNvSpPr>
                <a:spLocks noChangeShapeType="1"/>
              </p:cNvSpPr>
              <p:nvPr/>
            </p:nvSpPr>
            <p:spPr bwMode="auto">
              <a:xfrm>
                <a:off x="2625" y="4980"/>
                <a:ext cx="450" cy="0"/>
              </a:xfrm>
              <a:prstGeom prst="straightConnector1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8217" name="AutoShape 25"/>
              <p:cNvSpPr>
                <a:spLocks noChangeShapeType="1"/>
              </p:cNvSpPr>
              <p:nvPr/>
            </p:nvSpPr>
            <p:spPr bwMode="auto">
              <a:xfrm flipH="1">
                <a:off x="2805" y="4890"/>
                <a:ext cx="270" cy="315"/>
              </a:xfrm>
              <a:prstGeom prst="straightConnector1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8216" name="AutoShape 24"/>
              <p:cNvSpPr>
                <a:spLocks noChangeShapeType="1"/>
              </p:cNvSpPr>
              <p:nvPr/>
            </p:nvSpPr>
            <p:spPr bwMode="auto">
              <a:xfrm>
                <a:off x="2805" y="5205"/>
                <a:ext cx="165" cy="150"/>
              </a:xfrm>
              <a:prstGeom prst="straightConnector1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8215" name="AutoShape 23"/>
              <p:cNvSpPr>
                <a:spLocks noChangeShapeType="1"/>
              </p:cNvSpPr>
              <p:nvPr/>
            </p:nvSpPr>
            <p:spPr bwMode="auto">
              <a:xfrm>
                <a:off x="2970" y="5355"/>
                <a:ext cx="0" cy="390"/>
              </a:xfrm>
              <a:prstGeom prst="straightConnector1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8214" name="Rectangle 22"/>
              <p:cNvSpPr>
                <a:spLocks noChangeArrowheads="1"/>
              </p:cNvSpPr>
              <p:nvPr/>
            </p:nvSpPr>
            <p:spPr bwMode="auto">
              <a:xfrm flipV="1">
                <a:off x="3180" y="4249"/>
                <a:ext cx="345" cy="326"/>
              </a:xfrm>
              <a:prstGeom prst="rect">
                <a:avLst/>
              </a:prstGeom>
              <a:solidFill>
                <a:srgbClr val="94363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8213" name="AutoShape 21"/>
              <p:cNvSpPr>
                <a:spLocks noChangeArrowheads="1"/>
              </p:cNvSpPr>
              <p:nvPr/>
            </p:nvSpPr>
            <p:spPr bwMode="auto">
              <a:xfrm>
                <a:off x="3075" y="3915"/>
                <a:ext cx="540" cy="334"/>
              </a:xfrm>
              <a:prstGeom prst="triangle">
                <a:avLst>
                  <a:gd name="adj" fmla="val 50000"/>
                </a:avLst>
              </a:prstGeom>
              <a:solidFill>
                <a:srgbClr val="94363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ru-RU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8206" name="Group 14"/>
            <p:cNvGrpSpPr>
              <a:grpSpLocks/>
            </p:cNvGrpSpPr>
            <p:nvPr/>
          </p:nvGrpSpPr>
          <p:grpSpPr bwMode="auto">
            <a:xfrm>
              <a:off x="2625" y="4455"/>
              <a:ext cx="870" cy="1290"/>
              <a:chOff x="2625" y="4455"/>
              <a:chExt cx="870" cy="1290"/>
            </a:xfrm>
          </p:grpSpPr>
          <p:sp>
            <p:nvSpPr>
              <p:cNvPr id="8211" name="Rectangle 19"/>
              <p:cNvSpPr>
                <a:spLocks noChangeArrowheads="1"/>
              </p:cNvSpPr>
              <p:nvPr/>
            </p:nvSpPr>
            <p:spPr bwMode="auto">
              <a:xfrm>
                <a:off x="3030" y="4890"/>
                <a:ext cx="465" cy="855"/>
              </a:xfrm>
              <a:prstGeom prst="rect">
                <a:avLst/>
              </a:prstGeom>
              <a:solidFill>
                <a:srgbClr val="94363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8210" name="AutoShape 18"/>
              <p:cNvSpPr>
                <a:spLocks noChangeArrowheads="1"/>
              </p:cNvSpPr>
              <p:nvPr/>
            </p:nvSpPr>
            <p:spPr bwMode="auto">
              <a:xfrm>
                <a:off x="2625" y="4665"/>
                <a:ext cx="645" cy="225"/>
              </a:xfrm>
              <a:prstGeom prst="parallelogram">
                <a:avLst>
                  <a:gd name="adj" fmla="val 49158"/>
                </a:avLst>
              </a:prstGeom>
              <a:solidFill>
                <a:srgbClr val="94363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8209" name="AutoShape 17"/>
              <p:cNvSpPr>
                <a:spLocks noChangeArrowheads="1"/>
              </p:cNvSpPr>
              <p:nvPr/>
            </p:nvSpPr>
            <p:spPr bwMode="auto">
              <a:xfrm rot="-5575014">
                <a:off x="2644" y="4998"/>
                <a:ext cx="692" cy="350"/>
              </a:xfrm>
              <a:prstGeom prst="triangle">
                <a:avLst>
                  <a:gd name="adj" fmla="val 50000"/>
                </a:avLst>
              </a:prstGeom>
              <a:solidFill>
                <a:srgbClr val="94363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8208" name="Rectangle 16"/>
              <p:cNvSpPr>
                <a:spLocks noChangeArrowheads="1"/>
              </p:cNvSpPr>
              <p:nvPr/>
            </p:nvSpPr>
            <p:spPr bwMode="auto">
              <a:xfrm>
                <a:off x="3345" y="4575"/>
                <a:ext cx="150" cy="536"/>
              </a:xfrm>
              <a:prstGeom prst="rect">
                <a:avLst/>
              </a:prstGeom>
              <a:solidFill>
                <a:srgbClr val="94363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8207" name="AutoShape 15"/>
              <p:cNvSpPr>
                <a:spLocks noChangeArrowheads="1"/>
              </p:cNvSpPr>
              <p:nvPr/>
            </p:nvSpPr>
            <p:spPr bwMode="auto">
              <a:xfrm>
                <a:off x="3030" y="4455"/>
                <a:ext cx="450" cy="435"/>
              </a:xfrm>
              <a:prstGeom prst="triangle">
                <a:avLst>
                  <a:gd name="adj" fmla="val 96667"/>
                </a:avLst>
              </a:prstGeom>
              <a:solidFill>
                <a:srgbClr val="94363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algn="ctr"/>
                <a:endParaRPr lang="ru-RU">
                  <a:solidFill>
                    <a:prstClr val="black"/>
                  </a:solidFill>
                </a:endParaRPr>
              </a:p>
            </p:txBody>
          </p:sp>
        </p:grpSp>
      </p:grpSp>
      <p:sp>
        <p:nvSpPr>
          <p:cNvPr id="8194" name="AutoShape 2"/>
          <p:cNvSpPr>
            <a:spLocks noChangeShapeType="1"/>
          </p:cNvSpPr>
          <p:nvPr/>
        </p:nvSpPr>
        <p:spPr bwMode="auto">
          <a:xfrm>
            <a:off x="1120775" y="1352550"/>
            <a:ext cx="0" cy="742950"/>
          </a:xfrm>
          <a:prstGeom prst="straightConnector1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8195" name="AutoShape 3"/>
          <p:cNvSpPr>
            <a:spLocks noChangeShapeType="1"/>
          </p:cNvSpPr>
          <p:nvPr/>
        </p:nvSpPr>
        <p:spPr bwMode="auto">
          <a:xfrm flipH="1">
            <a:off x="796925" y="2095500"/>
            <a:ext cx="352425" cy="0"/>
          </a:xfrm>
          <a:prstGeom prst="straightConnector1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8196" name="AutoShape 4"/>
          <p:cNvSpPr>
            <a:spLocks noChangeShapeType="1"/>
          </p:cNvSpPr>
          <p:nvPr/>
        </p:nvSpPr>
        <p:spPr bwMode="auto">
          <a:xfrm flipH="1">
            <a:off x="692150" y="1457325"/>
            <a:ext cx="228600" cy="0"/>
          </a:xfrm>
          <a:prstGeom prst="straightConnector1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8197" name="AutoShape 5"/>
          <p:cNvSpPr>
            <a:spLocks noChangeShapeType="1"/>
          </p:cNvSpPr>
          <p:nvPr/>
        </p:nvSpPr>
        <p:spPr bwMode="auto">
          <a:xfrm flipH="1">
            <a:off x="577850" y="1457325"/>
            <a:ext cx="114300" cy="152400"/>
          </a:xfrm>
          <a:prstGeom prst="straightConnector1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8198" name="AutoShape 6"/>
          <p:cNvSpPr>
            <a:spLocks noChangeShapeType="1"/>
          </p:cNvSpPr>
          <p:nvPr/>
        </p:nvSpPr>
        <p:spPr bwMode="auto">
          <a:xfrm>
            <a:off x="577850" y="1609725"/>
            <a:ext cx="285750" cy="0"/>
          </a:xfrm>
          <a:prstGeom prst="straightConnector1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8199" name="AutoShape 7"/>
          <p:cNvSpPr>
            <a:spLocks noChangeShapeType="1"/>
          </p:cNvSpPr>
          <p:nvPr/>
        </p:nvSpPr>
        <p:spPr bwMode="auto">
          <a:xfrm>
            <a:off x="796925" y="1847850"/>
            <a:ext cx="0" cy="247650"/>
          </a:xfrm>
          <a:prstGeom prst="straightConnector1">
            <a:avLst/>
          </a:prstGeom>
          <a:noFill/>
          <a:ln w="9525">
            <a:noFill/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algn="ctr"/>
            <a:endParaRPr lang="ru-RU">
              <a:solidFill>
                <a:prstClr val="black"/>
              </a:solidFill>
            </a:endParaRPr>
          </a:p>
        </p:txBody>
      </p:sp>
      <p:sp>
        <p:nvSpPr>
          <p:cNvPr id="8225" name="Rectangle 33"/>
          <p:cNvSpPr>
            <a:spLocks noChangeArrowheads="1"/>
          </p:cNvSpPr>
          <p:nvPr/>
        </p:nvSpPr>
        <p:spPr bwMode="auto">
          <a:xfrm>
            <a:off x="1571604" y="2857496"/>
            <a:ext cx="4714908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Каким образом фигурка справа приобрела «ногу»?</a:t>
            </a:r>
            <a:endParaRPr lang="ru-RU" sz="2400" b="1" dirty="0" smtClean="0">
              <a:solidFill>
                <a:prstClr val="black"/>
              </a:solidFill>
              <a:latin typeface="Arial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8226" name="Rectangle 34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10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</a:t>
            </a:r>
            <a:endParaRPr lang="ru-RU" sz="900" smtClean="0">
              <a:solidFill>
                <a:prstClr val="black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8227" name="Rectangle 35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prstClr val="black"/>
                </a:solidFill>
                <a:latin typeface="Arial" pitchFamily="34" charset="0"/>
              </a:rPr>
              <a:t/>
            </a:r>
            <a:br>
              <a:rPr lang="ru-RU" smtClean="0">
                <a:solidFill>
                  <a:prstClr val="black"/>
                </a:solidFill>
                <a:latin typeface="Arial" pitchFamily="34" charset="0"/>
              </a:rPr>
            </a:br>
            <a:endParaRPr lang="ru-RU" smtClean="0">
              <a:solidFill>
                <a:prstClr val="black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8228" name="Rectangle 36"/>
          <p:cNvSpPr>
            <a:spLocks noChangeArrowheads="1"/>
          </p:cNvSpPr>
          <p:nvPr/>
        </p:nvSpPr>
        <p:spPr bwMode="auto">
          <a:xfrm rot="10800000" flipV="1">
            <a:off x="1500166" y="1285860"/>
            <a:ext cx="4500594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       14.1. Ответ: 100м.</a:t>
            </a:r>
            <a:endParaRPr lang="ru-RU" b="1" dirty="0" smtClean="0">
              <a:solidFill>
                <a:prstClr val="black"/>
              </a:solidFill>
              <a:latin typeface="Arial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14.2. Решение: 78+985+68=1131.</a:t>
            </a:r>
            <a:endParaRPr lang="ru-RU" b="1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8229" name="Rectangle 37"/>
          <p:cNvSpPr>
            <a:spLocks noChangeArrowheads="1"/>
          </p:cNvSpPr>
          <p:nvPr/>
        </p:nvSpPr>
        <p:spPr bwMode="auto">
          <a:xfrm>
            <a:off x="4071934" y="5143512"/>
            <a:ext cx="4714908" cy="11079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endParaRPr lang="ru-RU" sz="2400" b="1" dirty="0" smtClean="0">
              <a:solidFill>
                <a:prstClr val="black"/>
              </a:solidFill>
              <a:ea typeface="Times New Roman" pitchFamily="18" charset="0"/>
              <a:cs typeface="Times New Roman" pitchFamily="18" charset="0"/>
            </a:endParaRPr>
          </a:p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Фигурки по-разному составлены.</a:t>
            </a:r>
            <a:endParaRPr lang="ru-RU" sz="1600" b="1" dirty="0" smtClean="0">
              <a:solidFill>
                <a:prstClr val="black"/>
              </a:solidFill>
              <a:latin typeface="Arial" pitchFamily="34" charset="0"/>
            </a:endParaRPr>
          </a:p>
          <a:p>
            <a:pPr algn="ctr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8267" name="Rectangle 75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8268" name="Rectangle 76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10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</a:t>
            </a:r>
            <a:endParaRPr lang="ru-RU" sz="900" smtClean="0">
              <a:solidFill>
                <a:prstClr val="black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8269" name="Rectangle 77"/>
          <p:cNvSpPr>
            <a:spLocks noChangeArrowheads="1"/>
          </p:cNvSpPr>
          <p:nvPr/>
        </p:nvSpPr>
        <p:spPr bwMode="auto">
          <a:xfrm>
            <a:off x="0" y="457200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mtClean="0">
                <a:solidFill>
                  <a:prstClr val="black"/>
                </a:solidFill>
                <a:latin typeface="Arial" pitchFamily="34" charset="0"/>
              </a:rPr>
              <a:t/>
            </a:r>
            <a:br>
              <a:rPr lang="ru-RU" smtClean="0">
                <a:solidFill>
                  <a:prstClr val="black"/>
                </a:solidFill>
                <a:latin typeface="Arial" pitchFamily="34" charset="0"/>
              </a:rPr>
            </a:br>
            <a:endParaRPr lang="ru-RU" smtClean="0">
              <a:solidFill>
                <a:prstClr val="black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8270" name="Rectangle 78"/>
          <p:cNvSpPr>
            <a:spLocks noChangeArrowheads="1"/>
          </p:cNvSpPr>
          <p:nvPr/>
        </p:nvSpPr>
        <p:spPr bwMode="auto">
          <a:xfrm>
            <a:off x="4000495" y="214290"/>
            <a:ext cx="4000529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1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                                                 </a:t>
            </a:r>
            <a:endParaRPr lang="ru-RU" sz="900" dirty="0" smtClean="0">
              <a:solidFill>
                <a:prstClr val="black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37" name="Прямоугольник 36"/>
          <p:cNvSpPr/>
          <p:nvPr/>
        </p:nvSpPr>
        <p:spPr>
          <a:xfrm>
            <a:off x="714348" y="2857496"/>
            <a:ext cx="9428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14.3</a:t>
            </a:r>
            <a:r>
              <a:rPr lang="ru-RU" b="1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. </a:t>
            </a:r>
          </a:p>
        </p:txBody>
      </p:sp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2000232" y="3857628"/>
            <a:ext cx="1428760" cy="2428892"/>
            <a:chOff x="3827" y="3573"/>
            <a:chExt cx="990" cy="2191"/>
          </a:xfrm>
        </p:grpSpPr>
        <p:grpSp>
          <p:nvGrpSpPr>
            <p:cNvPr id="1027" name="Group 3"/>
            <p:cNvGrpSpPr>
              <a:grpSpLocks/>
            </p:cNvGrpSpPr>
            <p:nvPr/>
          </p:nvGrpSpPr>
          <p:grpSpPr bwMode="auto">
            <a:xfrm>
              <a:off x="3827" y="3573"/>
              <a:ext cx="990" cy="1830"/>
              <a:chOff x="2625" y="3915"/>
              <a:chExt cx="990" cy="1830"/>
            </a:xfrm>
          </p:grpSpPr>
          <p:cxnSp>
            <p:nvCxnSpPr>
              <p:cNvPr id="1028" name="AutoShape 4"/>
              <p:cNvCxnSpPr>
                <a:cxnSpLocks noChangeShapeType="1"/>
              </p:cNvCxnSpPr>
              <p:nvPr/>
            </p:nvCxnSpPr>
            <p:spPr bwMode="auto">
              <a:xfrm>
                <a:off x="3480" y="4575"/>
                <a:ext cx="0" cy="1170"/>
              </a:xfrm>
              <a:prstGeom prst="straightConnector1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cxnSp>
          <p:cxnSp>
            <p:nvCxnSpPr>
              <p:cNvPr id="1029" name="AutoShape 5"/>
              <p:cNvCxnSpPr>
                <a:cxnSpLocks noChangeShapeType="1"/>
              </p:cNvCxnSpPr>
              <p:nvPr/>
            </p:nvCxnSpPr>
            <p:spPr bwMode="auto">
              <a:xfrm flipH="1">
                <a:off x="2970" y="5745"/>
                <a:ext cx="555" cy="0"/>
              </a:xfrm>
              <a:prstGeom prst="straightConnector1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cxnSp>
          <p:cxnSp>
            <p:nvCxnSpPr>
              <p:cNvPr id="1030" name="AutoShape 6"/>
              <p:cNvCxnSpPr>
                <a:cxnSpLocks noChangeShapeType="1"/>
              </p:cNvCxnSpPr>
              <p:nvPr/>
            </p:nvCxnSpPr>
            <p:spPr bwMode="auto">
              <a:xfrm flipH="1">
                <a:off x="3165" y="4575"/>
                <a:ext cx="75" cy="165"/>
              </a:xfrm>
              <a:prstGeom prst="straightConnector1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cxnSp>
          <p:cxnSp>
            <p:nvCxnSpPr>
              <p:cNvPr id="1031" name="AutoShape 7"/>
              <p:cNvCxnSpPr>
                <a:cxnSpLocks noChangeShapeType="1"/>
              </p:cNvCxnSpPr>
              <p:nvPr/>
            </p:nvCxnSpPr>
            <p:spPr bwMode="auto">
              <a:xfrm flipH="1">
                <a:off x="2805" y="4740"/>
                <a:ext cx="360" cy="0"/>
              </a:xfrm>
              <a:prstGeom prst="straightConnector1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cxnSp>
          <p:cxnSp>
            <p:nvCxnSpPr>
              <p:cNvPr id="1032" name="AutoShape 8"/>
              <p:cNvCxnSpPr>
                <a:cxnSpLocks noChangeShapeType="1"/>
              </p:cNvCxnSpPr>
              <p:nvPr/>
            </p:nvCxnSpPr>
            <p:spPr bwMode="auto">
              <a:xfrm flipH="1">
                <a:off x="2625" y="4740"/>
                <a:ext cx="180" cy="240"/>
              </a:xfrm>
              <a:prstGeom prst="straightConnector1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cxnSp>
          <p:cxnSp>
            <p:nvCxnSpPr>
              <p:cNvPr id="1033" name="AutoShape 9"/>
              <p:cNvCxnSpPr>
                <a:cxnSpLocks noChangeShapeType="1"/>
              </p:cNvCxnSpPr>
              <p:nvPr/>
            </p:nvCxnSpPr>
            <p:spPr bwMode="auto">
              <a:xfrm>
                <a:off x="2625" y="4980"/>
                <a:ext cx="450" cy="0"/>
              </a:xfrm>
              <a:prstGeom prst="straightConnector1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cxnSp>
          <p:cxnSp>
            <p:nvCxnSpPr>
              <p:cNvPr id="1034" name="AutoShape 10"/>
              <p:cNvCxnSpPr>
                <a:cxnSpLocks noChangeShapeType="1"/>
              </p:cNvCxnSpPr>
              <p:nvPr/>
            </p:nvCxnSpPr>
            <p:spPr bwMode="auto">
              <a:xfrm flipH="1">
                <a:off x="2805" y="4890"/>
                <a:ext cx="270" cy="315"/>
              </a:xfrm>
              <a:prstGeom prst="straightConnector1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cxnSp>
          <p:cxnSp>
            <p:nvCxnSpPr>
              <p:cNvPr id="1035" name="AutoShape 11"/>
              <p:cNvCxnSpPr>
                <a:cxnSpLocks noChangeShapeType="1"/>
              </p:cNvCxnSpPr>
              <p:nvPr/>
            </p:nvCxnSpPr>
            <p:spPr bwMode="auto">
              <a:xfrm>
                <a:off x="2805" y="5205"/>
                <a:ext cx="165" cy="150"/>
              </a:xfrm>
              <a:prstGeom prst="straightConnector1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cxnSp>
          <p:cxnSp>
            <p:nvCxnSpPr>
              <p:cNvPr id="1036" name="AutoShape 12"/>
              <p:cNvCxnSpPr>
                <a:cxnSpLocks noChangeShapeType="1"/>
              </p:cNvCxnSpPr>
              <p:nvPr/>
            </p:nvCxnSpPr>
            <p:spPr bwMode="auto">
              <a:xfrm>
                <a:off x="2970" y="5355"/>
                <a:ext cx="0" cy="390"/>
              </a:xfrm>
              <a:prstGeom prst="straightConnector1">
                <a:avLst/>
              </a:prstGeom>
              <a:noFill/>
              <a:ln w="9525">
                <a:noFill/>
                <a:round/>
                <a:headEnd/>
                <a:tailEnd/>
              </a:ln>
            </p:spPr>
          </p:cxnSp>
          <p:sp>
            <p:nvSpPr>
              <p:cNvPr id="1037" name="Rectangle 13"/>
              <p:cNvSpPr>
                <a:spLocks noChangeArrowheads="1"/>
              </p:cNvSpPr>
              <p:nvPr/>
            </p:nvSpPr>
            <p:spPr bwMode="auto">
              <a:xfrm flipV="1">
                <a:off x="3180" y="4249"/>
                <a:ext cx="345" cy="326"/>
              </a:xfrm>
              <a:prstGeom prst="rect">
                <a:avLst/>
              </a:prstGeom>
              <a:solidFill>
                <a:srgbClr val="94363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1038" name="AutoShape 14"/>
              <p:cNvSpPr>
                <a:spLocks noChangeArrowheads="1"/>
              </p:cNvSpPr>
              <p:nvPr/>
            </p:nvSpPr>
            <p:spPr bwMode="auto">
              <a:xfrm>
                <a:off x="3075" y="3915"/>
                <a:ext cx="540" cy="334"/>
              </a:xfrm>
              <a:prstGeom prst="triangle">
                <a:avLst>
                  <a:gd name="adj" fmla="val 50000"/>
                </a:avLst>
              </a:prstGeom>
              <a:solidFill>
                <a:srgbClr val="943634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039" name="Rectangle 15"/>
            <p:cNvSpPr>
              <a:spLocks noChangeArrowheads="1"/>
            </p:cNvSpPr>
            <p:nvPr/>
          </p:nvSpPr>
          <p:spPr bwMode="auto">
            <a:xfrm>
              <a:off x="4172" y="4549"/>
              <a:ext cx="451" cy="855"/>
            </a:xfrm>
            <a:prstGeom prst="rect">
              <a:avLst/>
            </a:prstGeom>
            <a:solidFill>
              <a:srgbClr val="94363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40" name="AutoShape 16"/>
            <p:cNvSpPr>
              <a:spLocks noChangeArrowheads="1"/>
            </p:cNvSpPr>
            <p:nvPr/>
          </p:nvSpPr>
          <p:spPr bwMode="auto">
            <a:xfrm>
              <a:off x="3827" y="4444"/>
              <a:ext cx="645" cy="225"/>
            </a:xfrm>
            <a:prstGeom prst="parallelogram">
              <a:avLst>
                <a:gd name="adj" fmla="val 49158"/>
              </a:avLst>
            </a:prstGeom>
            <a:solidFill>
              <a:srgbClr val="94363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41" name="AutoShape 17"/>
            <p:cNvSpPr>
              <a:spLocks noChangeArrowheads="1"/>
            </p:cNvSpPr>
            <p:nvPr/>
          </p:nvSpPr>
          <p:spPr bwMode="auto">
            <a:xfrm rot="-5575014">
              <a:off x="3834" y="4660"/>
              <a:ext cx="693" cy="344"/>
            </a:xfrm>
            <a:prstGeom prst="triangle">
              <a:avLst>
                <a:gd name="adj" fmla="val 50000"/>
              </a:avLst>
            </a:prstGeom>
            <a:solidFill>
              <a:srgbClr val="94363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42" name="AutoShape 18"/>
            <p:cNvSpPr>
              <a:spLocks noChangeArrowheads="1"/>
            </p:cNvSpPr>
            <p:nvPr/>
          </p:nvSpPr>
          <p:spPr bwMode="auto">
            <a:xfrm rot="10800000">
              <a:off x="4338" y="4103"/>
              <a:ext cx="270" cy="536"/>
            </a:xfrm>
            <a:custGeom>
              <a:avLst/>
              <a:gdLst>
                <a:gd name="G0" fmla="+- 10800 0 0"/>
                <a:gd name="G1" fmla="+- 21600 0 10800"/>
                <a:gd name="G2" fmla="*/ 10800 1 2"/>
                <a:gd name="G3" fmla="+- 21600 0 G2"/>
                <a:gd name="G4" fmla="+/ 10800 21600 2"/>
                <a:gd name="G5" fmla="+/ G1 0 2"/>
                <a:gd name="G6" fmla="*/ 21600 21600 10800"/>
                <a:gd name="G7" fmla="*/ G6 1 2"/>
                <a:gd name="G8" fmla="+- 21600 0 G7"/>
                <a:gd name="G9" fmla="*/ 21600 1 2"/>
                <a:gd name="G10" fmla="+- 10800 0 G9"/>
                <a:gd name="G11" fmla="?: G10 G8 0"/>
                <a:gd name="G12" fmla="?: G10 G7 21600"/>
                <a:gd name="T0" fmla="*/ 16200 w 21600"/>
                <a:gd name="T1" fmla="*/ 10800 h 21600"/>
                <a:gd name="T2" fmla="*/ 10800 w 21600"/>
                <a:gd name="T3" fmla="*/ 21600 h 21600"/>
                <a:gd name="T4" fmla="*/ 5400 w 21600"/>
                <a:gd name="T5" fmla="*/ 10800 h 21600"/>
                <a:gd name="T6" fmla="*/ 10800 w 21600"/>
                <a:gd name="T7" fmla="*/ 0 h 21600"/>
                <a:gd name="T8" fmla="*/ 7200 w 21600"/>
                <a:gd name="T9" fmla="*/ 7200 h 21600"/>
                <a:gd name="T10" fmla="*/ 14400 w 21600"/>
                <a:gd name="T11" fmla="*/ 14400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</a:cxnLst>
              <a:rect l="T8" t="T9" r="T10" b="T11"/>
              <a:pathLst>
                <a:path w="21600" h="21600">
                  <a:moveTo>
                    <a:pt x="0" y="0"/>
                  </a:moveTo>
                  <a:lnTo>
                    <a:pt x="10800" y="21600"/>
                  </a:lnTo>
                  <a:lnTo>
                    <a:pt x="10800" y="21600"/>
                  </a:lnTo>
                  <a:lnTo>
                    <a:pt x="21600" y="0"/>
                  </a:lnTo>
                  <a:close/>
                </a:path>
              </a:pathLst>
            </a:custGeom>
            <a:solidFill>
              <a:srgbClr val="94363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43" name="Rectangle 19"/>
            <p:cNvSpPr>
              <a:spLocks noChangeArrowheads="1"/>
            </p:cNvSpPr>
            <p:nvPr/>
          </p:nvSpPr>
          <p:spPr bwMode="auto">
            <a:xfrm>
              <a:off x="4472" y="4234"/>
              <a:ext cx="151" cy="536"/>
            </a:xfrm>
            <a:prstGeom prst="rect">
              <a:avLst/>
            </a:prstGeom>
            <a:solidFill>
              <a:srgbClr val="94363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44" name="AutoShape 20"/>
            <p:cNvSpPr>
              <a:spLocks noChangeArrowheads="1"/>
            </p:cNvSpPr>
            <p:nvPr/>
          </p:nvSpPr>
          <p:spPr bwMode="auto">
            <a:xfrm>
              <a:off x="4277" y="5404"/>
              <a:ext cx="240" cy="360"/>
            </a:xfrm>
            <a:prstGeom prst="triangle">
              <a:avLst>
                <a:gd name="adj" fmla="val 100000"/>
              </a:avLst>
            </a:prstGeom>
            <a:solidFill>
              <a:srgbClr val="94363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733737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edge">
                                      <p:cBhvr>
                                        <p:cTn id="7" dur="2000"/>
                                        <p:tgtEl>
                                          <p:spTgt spid="82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822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822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822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1000"/>
                            </p:stCondLst>
                            <p:childTnLst>
                              <p:par>
                                <p:cTn id="19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0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820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20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2000"/>
                            </p:stCondLst>
                            <p:childTnLst>
                              <p:par>
                                <p:cTn id="25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27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28" dur="2000" fill="hold"/>
                                        <p:tgtEl>
                                          <p:spTgt spid="10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9" fill="hold">
                      <p:stCondLst>
                        <p:cond delay="indefinite"/>
                      </p:stCondLst>
                      <p:childTnLst>
                        <p:par>
                          <p:cTn id="30" fill="hold">
                            <p:stCondLst>
                              <p:cond delay="0"/>
                            </p:stCondLst>
                            <p:childTnLst>
                              <p:par>
                                <p:cTn id="31" presetID="53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2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822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4" dur="500" fill="hold"/>
                                        <p:tgtEl>
                                          <p:spTgt spid="822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5" dur="500"/>
                                        <p:tgtEl>
                                          <p:spTgt spid="82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8225" grpId="0"/>
      <p:bldP spid="8228" grpId="0"/>
      <p:bldP spid="8229" grpId="0"/>
      <p:bldP spid="37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60000"/>
            <a:lumOff val="4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6000" y="3105835"/>
            <a:ext cx="4572000" cy="369332"/>
          </a:xfrm>
          <a:prstGeom prst="rect">
            <a:avLst/>
          </a:prstGeom>
        </p:spPr>
        <p:txBody>
          <a:bodyPr>
            <a:spAutoFit/>
          </a:bodyPr>
          <a:lstStyle/>
          <a:p>
            <a:r>
              <a:rPr lang="ru-RU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 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7169" name="Rectangle 1"/>
          <p:cNvSpPr>
            <a:spLocks noChangeArrowheads="1"/>
          </p:cNvSpPr>
          <p:nvPr/>
        </p:nvSpPr>
        <p:spPr bwMode="auto">
          <a:xfrm>
            <a:off x="1214414" y="285728"/>
            <a:ext cx="6572296" cy="5847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solidFill>
                  <a:srgbClr val="943634"/>
                </a:solidFill>
                <a:ea typeface="Times New Roman" pitchFamily="18" charset="0"/>
                <a:cs typeface="Times New Roman" pitchFamily="18" charset="0"/>
              </a:rPr>
              <a:t>Решение олимпиадных задач.</a:t>
            </a:r>
            <a:endParaRPr lang="ru-RU" sz="40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4500562" y="3214686"/>
          <a:ext cx="3714774" cy="3214710"/>
        </p:xfrm>
        <a:graphic>
          <a:graphicData uri="http://schemas.openxmlformats.org/drawingml/2006/table">
            <a:tbl>
              <a:tblPr/>
              <a:tblGrid>
                <a:gridCol w="1238258"/>
                <a:gridCol w="1238258"/>
                <a:gridCol w="1238258"/>
              </a:tblGrid>
              <a:tr h="10715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800" b="1" dirty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0715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Calibri"/>
                          <a:ea typeface="Times New Roman"/>
                          <a:cs typeface="Times New Roman"/>
                        </a:rPr>
                        <a:t>2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3200" b="1" dirty="0">
                          <a:latin typeface="Calibri"/>
                          <a:ea typeface="Times New Roman"/>
                          <a:cs typeface="Times New Roman"/>
                        </a:rPr>
                        <a:t>1</a:t>
                      </a:r>
                      <a:endParaRPr lang="ru-RU" sz="2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endParaRPr lang="ru-RU" sz="14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  <a:tr h="107157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endParaRPr lang="ru-RU" sz="14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17365D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95B3D7"/>
                    </a:solidFill>
                  </a:tcPr>
                </a:tc>
              </a:tr>
            </a:tbl>
          </a:graphicData>
        </a:graphic>
      </p:graphicFrame>
      <p:sp>
        <p:nvSpPr>
          <p:cNvPr id="7170" name="Rectangle 2"/>
          <p:cNvSpPr>
            <a:spLocks noChangeArrowheads="1"/>
          </p:cNvSpPr>
          <p:nvPr/>
        </p:nvSpPr>
        <p:spPr bwMode="auto">
          <a:xfrm>
            <a:off x="357158" y="1319886"/>
            <a:ext cx="8501122" cy="1569660"/>
          </a:xfrm>
          <a:prstGeom prst="rect">
            <a:avLst/>
          </a:prstGeom>
          <a:solidFill>
            <a:schemeClr val="bg1"/>
          </a:solidFill>
          <a:ln w="9525">
            <a:solidFill>
              <a:schemeClr val="accent4">
                <a:lumMod val="75000"/>
              </a:schemeClr>
            </a:solidFill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В каждую клетку таблицы  3×3 надо вписать цифры </a:t>
            </a:r>
            <a:r>
              <a:rPr lang="ru-RU" sz="2400" b="1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 1</a:t>
            </a:r>
            <a:r>
              <a:rPr lang="ru-RU" sz="24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, </a:t>
            </a:r>
            <a:r>
              <a:rPr lang="ru-RU" sz="2400" b="1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2</a:t>
            </a:r>
            <a:r>
              <a:rPr lang="ru-RU" sz="24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 или </a:t>
            </a:r>
            <a:r>
              <a:rPr lang="ru-RU" sz="2400" b="1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3</a:t>
            </a:r>
            <a:r>
              <a:rPr lang="ru-RU" sz="24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. Каждая цифра должна встречаться в каждой строчке и в каждом столбце. Первые три клетки уже заполнены. Сколькими способами можно завершить это задание?                                                   </a:t>
            </a:r>
            <a:endParaRPr lang="ru-RU" sz="12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428596" y="4357694"/>
            <a:ext cx="365356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dirty="0" smtClean="0">
                <a:solidFill>
                  <a:srgbClr val="C0504D">
                    <a:lumMod val="75000"/>
                  </a:srgbClr>
                </a:solidFill>
              </a:rPr>
              <a:t>Ответ: одним способом.</a:t>
            </a:r>
            <a:endParaRPr lang="ru-RU" sz="2400" b="1" i="1" dirty="0">
              <a:solidFill>
                <a:srgbClr val="C0504D">
                  <a:lumMod val="75000"/>
                </a:srgbClr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4929190" y="5643578"/>
            <a:ext cx="367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3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6143636" y="5643578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2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7286644" y="5643578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1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429520" y="4643446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3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7358082" y="3500438"/>
            <a:ext cx="393056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2</a:t>
            </a:r>
            <a:endParaRPr lang="ru-RU" sz="3200" b="1" dirty="0">
              <a:solidFill>
                <a:srgbClr val="FF0000"/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>
            <a:off x="6143636" y="3500438"/>
            <a:ext cx="367408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FF0000"/>
                </a:solidFill>
              </a:rPr>
              <a:t>3</a:t>
            </a:r>
            <a:endParaRPr lang="ru-RU" sz="3200" b="1" dirty="0">
              <a:solidFill>
                <a:srgbClr val="FF0000"/>
              </a:solidFill>
            </a:endParaRPr>
          </a:p>
        </p:txBody>
      </p:sp>
      <p:pic>
        <p:nvPicPr>
          <p:cNvPr id="7171" name="Рисунок 5" descr="40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 flipH="1">
            <a:off x="2357422" y="5357826"/>
            <a:ext cx="996950" cy="95567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0184340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717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5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2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49" presetClass="entr" presetSubtype="0" decel="10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0" dur="5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500"/>
                            </p:stCondLst>
                            <p:childTnLst>
                              <p:par>
                                <p:cTn id="28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5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2" fill="hold">
                            <p:stCondLst>
                              <p:cond delay="2000"/>
                            </p:stCondLst>
                            <p:childTnLst>
                              <p:par>
                                <p:cTn id="33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5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8" fill="hold">
                            <p:stCondLst>
                              <p:cond delay="3000"/>
                            </p:stCondLst>
                            <p:childTnLst>
                              <p:par>
                                <p:cTn id="39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3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4000"/>
                            </p:stCondLst>
                            <p:childTnLst>
                              <p:par>
                                <p:cTn id="4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4500"/>
                            </p:stCondLst>
                            <p:childTnLst>
                              <p:par>
                                <p:cTn id="51" presetID="42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3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6" fill="hold">
                            <p:stCondLst>
                              <p:cond delay="5500"/>
                            </p:stCondLst>
                            <p:childTnLst>
                              <p:par>
                                <p:cTn id="57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17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59" dur="1000"/>
                                        <p:tgtEl>
                                          <p:spTgt spid="7171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60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1" dur="1000" fill="hold"/>
                                        <p:tgtEl>
                                          <p:spTgt spid="717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7170" grpId="0" animBg="1"/>
      <p:bldP spid="6" grpId="0"/>
      <p:bldP spid="7" grpId="0"/>
      <p:bldP spid="8" grpId="0"/>
      <p:bldP spid="9" grpId="0"/>
      <p:bldP spid="10" grpId="0"/>
      <p:bldP spid="11" grpId="0"/>
      <p:bldP spid="1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2" name="Таблица 1"/>
          <p:cNvGraphicFramePr>
            <a:graphicFrameLocks noGrp="1"/>
          </p:cNvGraphicFramePr>
          <p:nvPr/>
        </p:nvGraphicFramePr>
        <p:xfrm>
          <a:off x="571472" y="785792"/>
          <a:ext cx="8286809" cy="4429160"/>
        </p:xfrm>
        <a:graphic>
          <a:graphicData uri="http://schemas.openxmlformats.org/drawingml/2006/table">
            <a:tbl>
              <a:tblPr/>
              <a:tblGrid>
                <a:gridCol w="2761499"/>
                <a:gridCol w="2762655"/>
                <a:gridCol w="2762655"/>
              </a:tblGrid>
              <a:tr h="11072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84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Times New Roman"/>
                          <a:cs typeface="Times New Roman"/>
                        </a:rPr>
                        <a:t>Стало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849B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Times New Roman"/>
                          <a:cs typeface="Times New Roman"/>
                        </a:rPr>
                        <a:t>Было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31849B"/>
                    </a:solidFill>
                  </a:tcPr>
                </a:tc>
              </a:tr>
              <a:tr h="11072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Times New Roman"/>
                          <a:cs typeface="Times New Roman"/>
                        </a:rPr>
                        <a:t>Андрей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Calibri"/>
                          <a:ea typeface="Times New Roman"/>
                          <a:cs typeface="Times New Roman"/>
                        </a:rPr>
                        <a:t>10-4+2=8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72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Times New Roman"/>
                          <a:cs typeface="Times New Roman"/>
                        </a:rPr>
                        <a:t>Вася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b="1">
                          <a:latin typeface="Calibri"/>
                          <a:ea typeface="Times New Roman"/>
                          <a:cs typeface="Times New Roman"/>
                        </a:rPr>
                        <a:t>10+5-2=13</a:t>
                      </a:r>
                      <a:endParaRPr lang="ru-RU" sz="18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1107290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Times New Roman"/>
                          <a:cs typeface="Times New Roman"/>
                        </a:rPr>
                        <a:t>Серёжа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B6DDE8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Times New Roman"/>
                          <a:cs typeface="Times New Roman"/>
                        </a:rPr>
                        <a:t>10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Bef>
                          <a:spcPts val="1200"/>
                        </a:spcBef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Times New Roman"/>
                          <a:cs typeface="Times New Roman"/>
                        </a:rPr>
                        <a:t>10-5+4=9</a:t>
                      </a:r>
                      <a:endParaRPr lang="ru-RU" sz="18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 anchor="ctr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6145" name="Rectangle 1"/>
          <p:cNvSpPr>
            <a:spLocks noChangeArrowheads="1"/>
          </p:cNvSpPr>
          <p:nvPr/>
        </p:nvSpPr>
        <p:spPr bwMode="auto">
          <a:xfrm>
            <a:off x="3286116" y="5500702"/>
            <a:ext cx="250033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8064A2">
                    <a:lumMod val="75000"/>
                  </a:srgbClr>
                </a:solidFill>
                <a:ea typeface="Times New Roman" pitchFamily="18" charset="0"/>
                <a:cs typeface="Times New Roman" pitchFamily="18" charset="0"/>
              </a:rPr>
              <a:t>     Решение.</a:t>
            </a:r>
            <a:endParaRPr lang="ru-RU" sz="1200" b="1" i="1" dirty="0" smtClean="0">
              <a:solidFill>
                <a:srgbClr val="8064A2">
                  <a:lumMod val="75000"/>
                </a:srgbClr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8064A2">
                    <a:lumMod val="75000"/>
                  </a:srgbClr>
                </a:solidFill>
                <a:ea typeface="Times New Roman" pitchFamily="18" charset="0"/>
                <a:cs typeface="Times New Roman" pitchFamily="18" charset="0"/>
              </a:rPr>
              <a:t>Ответ: 8 марок.</a:t>
            </a:r>
            <a:endParaRPr lang="ru-RU" sz="3200" b="1" i="1" dirty="0" smtClean="0">
              <a:solidFill>
                <a:srgbClr val="8064A2">
                  <a:lumMod val="75000"/>
                </a:srgbClr>
              </a:solidFill>
              <a:latin typeface="Arial" pitchFamily="34" charset="0"/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571472" y="214290"/>
            <a:ext cx="46358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prstClr val="black"/>
                </a:solidFill>
              </a:rPr>
              <a:t>4.</a:t>
            </a:r>
            <a:endParaRPr lang="ru-RU" sz="28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7274149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" fill="hold">
                      <p:stCondLst>
                        <p:cond delay="indefinite"/>
                      </p:stCondLst>
                      <p:childTnLst>
                        <p:par>
                          <p:cTn id="10" fill="hold">
                            <p:stCondLst>
                              <p:cond delay="0"/>
                            </p:stCondLst>
                            <p:childTnLst>
                              <p:par>
                                <p:cTn id="1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1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1000"/>
                                        <p:tgtEl>
                                          <p:spTgt spid="614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614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145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  <a:alpha val="83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132" name="Rectangle 12"/>
          <p:cNvSpPr>
            <a:spLocks noChangeArrowheads="1"/>
          </p:cNvSpPr>
          <p:nvPr/>
        </p:nvSpPr>
        <p:spPr bwMode="auto">
          <a:xfrm>
            <a:off x="214282" y="386814"/>
            <a:ext cx="8715436" cy="2308324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41325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Фигура </a:t>
            </a:r>
            <a:r>
              <a:rPr lang="ru-RU" sz="2400" b="1" i="1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А</a:t>
            </a:r>
            <a:r>
              <a:rPr lang="ru-RU" sz="24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 составлена из четырёх полосок бумаги. Каждая полоска на </a:t>
            </a:r>
            <a:r>
              <a:rPr lang="ru-RU" sz="2400" b="1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1</a:t>
            </a:r>
            <a:r>
              <a:rPr lang="ru-RU" sz="24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см длиннее той, которая примыкает к ней слева. Фигура </a:t>
            </a:r>
            <a:r>
              <a:rPr lang="ru-RU" sz="2400" b="1" i="1" dirty="0" smtClean="0">
                <a:solidFill>
                  <a:prstClr val="black"/>
                </a:solidFill>
                <a:ea typeface="Cambria Math" pitchFamily="18" charset="0"/>
                <a:cs typeface="Times New Roman" pitchFamily="18" charset="0"/>
              </a:rPr>
              <a:t>В</a:t>
            </a:r>
            <a:r>
              <a:rPr lang="ru-RU" sz="24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 составлена из точно таких же полосок, но в другом порядке. Тогда периметр фигуры </a:t>
            </a:r>
            <a:r>
              <a:rPr lang="ru-RU" sz="2400" b="1" i="1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А</a:t>
            </a:r>
            <a:r>
              <a:rPr lang="ru-RU" sz="24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 меньше периметра фигуры </a:t>
            </a:r>
            <a:r>
              <a:rPr lang="ru-RU" sz="2400" b="1" i="1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В</a:t>
            </a:r>
            <a:r>
              <a:rPr lang="ru-RU" sz="24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 на</a:t>
            </a:r>
            <a:endParaRPr lang="ru-RU" sz="2400" dirty="0" smtClean="0">
              <a:solidFill>
                <a:prstClr val="black"/>
              </a:solidFill>
              <a:latin typeface="Arial" pitchFamily="34" charset="0"/>
            </a:endParaRPr>
          </a:p>
          <a:p>
            <a:pPr indent="18256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(А) </a:t>
            </a:r>
            <a:r>
              <a:rPr lang="ru-RU" sz="2400" b="1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1</a:t>
            </a:r>
            <a:r>
              <a:rPr lang="ru-RU" sz="24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см     (В) </a:t>
            </a:r>
            <a:r>
              <a:rPr lang="ru-RU" sz="2400" b="1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2</a:t>
            </a:r>
            <a:r>
              <a:rPr lang="ru-RU" sz="24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см       (С) </a:t>
            </a:r>
            <a:r>
              <a:rPr lang="ru-RU" sz="2400" b="1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3</a:t>
            </a:r>
            <a:r>
              <a:rPr lang="ru-RU" sz="24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см      (D) </a:t>
            </a:r>
            <a:r>
              <a:rPr lang="ru-RU" sz="2400" b="1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4</a:t>
            </a:r>
            <a:r>
              <a:rPr lang="ru-RU" sz="24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см      (Е) периметры равны</a:t>
            </a:r>
            <a:endParaRPr lang="ru-RU" sz="24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43108" y="6072206"/>
            <a:ext cx="21379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1F497D">
                    <a:lumMod val="50000"/>
                  </a:srgbClr>
                </a:solidFill>
              </a:rPr>
              <a:t>Ответ: на 2 см.</a:t>
            </a:r>
            <a:endParaRPr lang="ru-RU" sz="2400" b="1" dirty="0">
              <a:solidFill>
                <a:srgbClr val="1F497D">
                  <a:lumMod val="50000"/>
                </a:srgbClr>
              </a:solidFill>
            </a:endParaRPr>
          </a:p>
        </p:txBody>
      </p:sp>
      <p:pic>
        <p:nvPicPr>
          <p:cNvPr id="5133" name="Объект 22"/>
          <p:cNvPicPr>
            <a:picLocks noChangeArrowheads="1"/>
          </p:cNvPicPr>
          <p:nvPr/>
        </p:nvPicPr>
        <p:blipFill>
          <a:blip r:embed="rId2" cstate="print"/>
          <a:srcRect t="-217" b="-1237"/>
          <a:stretch>
            <a:fillRect/>
          </a:stretch>
        </p:blipFill>
        <p:spPr bwMode="auto">
          <a:xfrm>
            <a:off x="7572396" y="4214818"/>
            <a:ext cx="1214446" cy="197484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grpSp>
        <p:nvGrpSpPr>
          <p:cNvPr id="18" name="Группа 17"/>
          <p:cNvGrpSpPr/>
          <p:nvPr/>
        </p:nvGrpSpPr>
        <p:grpSpPr>
          <a:xfrm>
            <a:off x="1000100" y="3357562"/>
            <a:ext cx="1570043" cy="2214578"/>
            <a:chOff x="1000100" y="3357562"/>
            <a:chExt cx="1570043" cy="2214578"/>
          </a:xfrm>
        </p:grpSpPr>
        <p:grpSp>
          <p:nvGrpSpPr>
            <p:cNvPr id="5126" name="Group 6"/>
            <p:cNvGrpSpPr>
              <a:grpSpLocks/>
            </p:cNvGrpSpPr>
            <p:nvPr/>
          </p:nvGrpSpPr>
          <p:grpSpPr bwMode="auto">
            <a:xfrm>
              <a:off x="1000100" y="3929066"/>
              <a:ext cx="1570043" cy="1643074"/>
              <a:chOff x="2061" y="6366"/>
              <a:chExt cx="1440" cy="2160"/>
            </a:xfrm>
          </p:grpSpPr>
          <p:sp>
            <p:nvSpPr>
              <p:cNvPr id="5130" name="Rectangle 10"/>
              <p:cNvSpPr>
                <a:spLocks noChangeArrowheads="1"/>
              </p:cNvSpPr>
              <p:nvPr/>
            </p:nvSpPr>
            <p:spPr bwMode="auto">
              <a:xfrm>
                <a:off x="2061" y="7446"/>
                <a:ext cx="360" cy="1080"/>
              </a:xfrm>
              <a:prstGeom prst="rect">
                <a:avLst/>
              </a:prstGeom>
              <a:gradFill rotWithShape="0">
                <a:gsLst>
                  <a:gs pos="0">
                    <a:srgbClr val="4F81BD">
                      <a:gamma/>
                      <a:tint val="20000"/>
                      <a:invGamma/>
                    </a:srgbClr>
                  </a:gs>
                  <a:gs pos="100000">
                    <a:srgbClr val="4F81BD"/>
                  </a:gs>
                </a:gsLst>
                <a:lin ang="18900000" scaled="1"/>
              </a:gradFill>
              <a:ln w="9525">
                <a:solidFill>
                  <a:srgbClr val="002060"/>
                </a:solidFill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5129" name="Rectangle 9"/>
              <p:cNvSpPr>
                <a:spLocks noChangeArrowheads="1"/>
              </p:cNvSpPr>
              <p:nvPr/>
            </p:nvSpPr>
            <p:spPr bwMode="auto">
              <a:xfrm>
                <a:off x="2421" y="7086"/>
                <a:ext cx="360" cy="1440"/>
              </a:xfrm>
              <a:prstGeom prst="rect">
                <a:avLst/>
              </a:prstGeom>
              <a:gradFill rotWithShape="0">
                <a:gsLst>
                  <a:gs pos="0">
                    <a:srgbClr val="4F81BD">
                      <a:gamma/>
                      <a:tint val="20000"/>
                      <a:invGamma/>
                    </a:srgbClr>
                  </a:gs>
                  <a:gs pos="100000">
                    <a:srgbClr val="4F81BD"/>
                  </a:gs>
                </a:gsLst>
                <a:lin ang="18900000" scaled="1"/>
              </a:gradFill>
              <a:ln w="9525">
                <a:solidFill>
                  <a:srgbClr val="002060"/>
                </a:solidFill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5128" name="Rectangle 8"/>
              <p:cNvSpPr>
                <a:spLocks noChangeArrowheads="1"/>
              </p:cNvSpPr>
              <p:nvPr/>
            </p:nvSpPr>
            <p:spPr bwMode="auto">
              <a:xfrm>
                <a:off x="2781" y="6726"/>
                <a:ext cx="360" cy="1800"/>
              </a:xfrm>
              <a:prstGeom prst="rect">
                <a:avLst/>
              </a:prstGeom>
              <a:gradFill rotWithShape="0">
                <a:gsLst>
                  <a:gs pos="0">
                    <a:srgbClr val="4F81BD">
                      <a:gamma/>
                      <a:tint val="20000"/>
                      <a:invGamma/>
                    </a:srgbClr>
                  </a:gs>
                  <a:gs pos="100000">
                    <a:srgbClr val="4F81BD"/>
                  </a:gs>
                </a:gsLst>
                <a:lin ang="18900000" scaled="1"/>
              </a:gradFill>
              <a:ln w="9525">
                <a:solidFill>
                  <a:srgbClr val="002060"/>
                </a:solidFill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5127" name="Rectangle 7"/>
              <p:cNvSpPr>
                <a:spLocks noChangeArrowheads="1"/>
              </p:cNvSpPr>
              <p:nvPr/>
            </p:nvSpPr>
            <p:spPr bwMode="auto">
              <a:xfrm>
                <a:off x="3141" y="6366"/>
                <a:ext cx="360" cy="2160"/>
              </a:xfrm>
              <a:prstGeom prst="rect">
                <a:avLst/>
              </a:prstGeom>
              <a:gradFill rotWithShape="0">
                <a:gsLst>
                  <a:gs pos="0">
                    <a:srgbClr val="4F81BD">
                      <a:gamma/>
                      <a:tint val="20000"/>
                      <a:invGamma/>
                    </a:srgbClr>
                  </a:gs>
                  <a:gs pos="100000">
                    <a:srgbClr val="4F81BD"/>
                  </a:gs>
                </a:gsLst>
                <a:lin ang="18900000" scaled="1"/>
              </a:gradFill>
              <a:ln w="9525">
                <a:solidFill>
                  <a:srgbClr val="002060"/>
                </a:solidFill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6" name="Прямоугольник 15"/>
            <p:cNvSpPr/>
            <p:nvPr/>
          </p:nvSpPr>
          <p:spPr>
            <a:xfrm>
              <a:off x="1571604" y="3357562"/>
              <a:ext cx="402674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b="1" i="1" dirty="0" smtClean="0">
                  <a:solidFill>
                    <a:srgbClr val="C0504D">
                      <a:lumMod val="75000"/>
                    </a:srgbClr>
                  </a:solidFill>
                  <a:ea typeface="Times New Roman" pitchFamily="18" charset="0"/>
                  <a:cs typeface="Times New Roman" pitchFamily="18" charset="0"/>
                </a:rPr>
                <a:t>А</a:t>
              </a:r>
              <a:endParaRPr lang="ru-RU" sz="2800" dirty="0">
                <a:solidFill>
                  <a:srgbClr val="C0504D">
                    <a:lumMod val="75000"/>
                  </a:srgbClr>
                </a:solidFill>
              </a:endParaRPr>
            </a:p>
          </p:txBody>
        </p:sp>
      </p:grpSp>
      <p:grpSp>
        <p:nvGrpSpPr>
          <p:cNvPr id="19" name="Группа 18"/>
          <p:cNvGrpSpPr/>
          <p:nvPr/>
        </p:nvGrpSpPr>
        <p:grpSpPr>
          <a:xfrm>
            <a:off x="3714744" y="3286124"/>
            <a:ext cx="1571636" cy="2286016"/>
            <a:chOff x="3714744" y="3286124"/>
            <a:chExt cx="1571636" cy="2286016"/>
          </a:xfrm>
        </p:grpSpPr>
        <p:grpSp>
          <p:nvGrpSpPr>
            <p:cNvPr id="5121" name="Group 1"/>
            <p:cNvGrpSpPr>
              <a:grpSpLocks/>
            </p:cNvGrpSpPr>
            <p:nvPr/>
          </p:nvGrpSpPr>
          <p:grpSpPr bwMode="auto">
            <a:xfrm>
              <a:off x="3714744" y="3929066"/>
              <a:ext cx="1571636" cy="1643074"/>
              <a:chOff x="5841" y="6366"/>
              <a:chExt cx="1440" cy="2160"/>
            </a:xfrm>
          </p:grpSpPr>
          <p:sp>
            <p:nvSpPr>
              <p:cNvPr id="5125" name="Rectangle 5"/>
              <p:cNvSpPr>
                <a:spLocks noChangeArrowheads="1"/>
              </p:cNvSpPr>
              <p:nvPr/>
            </p:nvSpPr>
            <p:spPr bwMode="auto">
              <a:xfrm>
                <a:off x="6561" y="6366"/>
                <a:ext cx="360" cy="2160"/>
              </a:xfrm>
              <a:prstGeom prst="rect">
                <a:avLst/>
              </a:prstGeom>
              <a:gradFill rotWithShape="0">
                <a:gsLst>
                  <a:gs pos="0">
                    <a:srgbClr val="4F81BD">
                      <a:gamma/>
                      <a:tint val="20000"/>
                      <a:invGamma/>
                    </a:srgbClr>
                  </a:gs>
                  <a:gs pos="100000">
                    <a:srgbClr val="4F81BD"/>
                  </a:gs>
                </a:gsLst>
                <a:lin ang="18900000" scaled="1"/>
              </a:gradFill>
              <a:ln w="9525">
                <a:solidFill>
                  <a:srgbClr val="002060"/>
                </a:solidFill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5124" name="Rectangle 4"/>
              <p:cNvSpPr>
                <a:spLocks noChangeArrowheads="1"/>
              </p:cNvSpPr>
              <p:nvPr/>
            </p:nvSpPr>
            <p:spPr bwMode="auto">
              <a:xfrm>
                <a:off x="5841" y="6726"/>
                <a:ext cx="360" cy="1800"/>
              </a:xfrm>
              <a:prstGeom prst="rect">
                <a:avLst/>
              </a:prstGeom>
              <a:gradFill rotWithShape="0">
                <a:gsLst>
                  <a:gs pos="0">
                    <a:srgbClr val="4F81BD">
                      <a:gamma/>
                      <a:tint val="20000"/>
                      <a:invGamma/>
                    </a:srgbClr>
                  </a:gs>
                  <a:gs pos="100000">
                    <a:srgbClr val="4F81BD"/>
                  </a:gs>
                </a:gsLst>
                <a:lin ang="18900000" scaled="1"/>
              </a:gradFill>
              <a:ln w="9525">
                <a:solidFill>
                  <a:srgbClr val="002060"/>
                </a:solidFill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5123" name="Rectangle 3"/>
              <p:cNvSpPr>
                <a:spLocks noChangeArrowheads="1"/>
              </p:cNvSpPr>
              <p:nvPr/>
            </p:nvSpPr>
            <p:spPr bwMode="auto">
              <a:xfrm>
                <a:off x="6201" y="7086"/>
                <a:ext cx="360" cy="1440"/>
              </a:xfrm>
              <a:prstGeom prst="rect">
                <a:avLst/>
              </a:prstGeom>
              <a:gradFill rotWithShape="0">
                <a:gsLst>
                  <a:gs pos="0">
                    <a:srgbClr val="4F81BD">
                      <a:gamma/>
                      <a:tint val="20000"/>
                      <a:invGamma/>
                    </a:srgbClr>
                  </a:gs>
                  <a:gs pos="100000">
                    <a:srgbClr val="4F81BD"/>
                  </a:gs>
                </a:gsLst>
                <a:lin ang="18900000" scaled="1"/>
              </a:gradFill>
              <a:ln w="9525">
                <a:solidFill>
                  <a:srgbClr val="002060"/>
                </a:solidFill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5122" name="Rectangle 2"/>
              <p:cNvSpPr>
                <a:spLocks noChangeArrowheads="1"/>
              </p:cNvSpPr>
              <p:nvPr/>
            </p:nvSpPr>
            <p:spPr bwMode="auto">
              <a:xfrm>
                <a:off x="6921" y="7446"/>
                <a:ext cx="360" cy="1080"/>
              </a:xfrm>
              <a:prstGeom prst="rect">
                <a:avLst/>
              </a:prstGeom>
              <a:gradFill rotWithShape="0">
                <a:gsLst>
                  <a:gs pos="0">
                    <a:srgbClr val="4F81BD">
                      <a:gamma/>
                      <a:tint val="20000"/>
                      <a:invGamma/>
                    </a:srgbClr>
                  </a:gs>
                  <a:gs pos="100000">
                    <a:srgbClr val="4F81BD"/>
                  </a:gs>
                </a:gsLst>
                <a:lin ang="18900000" scaled="1"/>
              </a:gradFill>
              <a:ln w="9525">
                <a:solidFill>
                  <a:srgbClr val="002060"/>
                </a:solidFill>
                <a:miter lim="800000"/>
                <a:headEnd/>
                <a:tailEnd/>
              </a:ln>
              <a:scene3d>
                <a:camera prst="orthographicFront"/>
                <a:lightRig rig="threePt" dir="t"/>
              </a:scene3d>
              <a:sp3d>
                <a:bevelT/>
              </a:sp3d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17" name="Прямоугольник 16"/>
            <p:cNvSpPr/>
            <p:nvPr/>
          </p:nvSpPr>
          <p:spPr>
            <a:xfrm>
              <a:off x="4143372" y="3286124"/>
              <a:ext cx="386644" cy="523220"/>
            </a:xfrm>
            <a:prstGeom prst="rect">
              <a:avLst/>
            </a:prstGeom>
          </p:spPr>
          <p:txBody>
            <a:bodyPr wrap="none">
              <a:spAutoFit/>
            </a:bodyPr>
            <a:lstStyle/>
            <a:p>
              <a:r>
                <a:rPr lang="ru-RU" sz="2800" b="1" i="1" dirty="0" smtClean="0">
                  <a:solidFill>
                    <a:srgbClr val="C0504D">
                      <a:lumMod val="75000"/>
                    </a:srgbClr>
                  </a:solidFill>
                  <a:ea typeface="Cambria Math" pitchFamily="18" charset="0"/>
                  <a:cs typeface="Times New Roman" pitchFamily="18" charset="0"/>
                </a:rPr>
                <a:t>В</a:t>
              </a:r>
              <a:endParaRPr lang="ru-RU" sz="2800" dirty="0">
                <a:solidFill>
                  <a:srgbClr val="C0504D">
                    <a:lumMod val="75000"/>
                  </a:srgbClr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226495637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13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1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3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4" dur="2000" fill="hold"/>
                                        <p:tgtEl>
                                          <p:spTgt spid="18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3000"/>
                            </p:stCondLst>
                            <p:childTnLst>
                              <p:par>
                                <p:cTn id="16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8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9" dur="2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1000"/>
                            </p:stCondLst>
                            <p:childTnLst>
                              <p:par>
                                <p:cTn id="2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0" dur="10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13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2" dur="1000"/>
                                        <p:tgtEl>
                                          <p:spTgt spid="51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132" grpId="0" animBg="1"/>
      <p:bldP spid="14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tx2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098" name="Rectangle 2"/>
          <p:cNvSpPr>
            <a:spLocks noChangeArrowheads="1"/>
          </p:cNvSpPr>
          <p:nvPr/>
        </p:nvSpPr>
        <p:spPr bwMode="auto">
          <a:xfrm>
            <a:off x="214282" y="0"/>
            <a:ext cx="8429652" cy="954107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У скольких двузначных чисел при умножении на 2 не меняется сумма цифр?</a:t>
            </a:r>
            <a:endParaRPr lang="ru-RU" sz="14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4099" name="Rectangle 3"/>
          <p:cNvSpPr>
            <a:spLocks noChangeArrowheads="1"/>
          </p:cNvSpPr>
          <p:nvPr/>
        </p:nvSpPr>
        <p:spPr bwMode="auto">
          <a:xfrm>
            <a:off x="1643042" y="1071546"/>
            <a:ext cx="5500726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rgbClr val="7030A0"/>
                </a:solidFill>
                <a:ea typeface="Times New Roman" pitchFamily="18" charset="0"/>
                <a:cs typeface="Times New Roman" pitchFamily="18" charset="0"/>
              </a:rPr>
              <a:t>Решение.</a:t>
            </a:r>
            <a:r>
              <a:rPr lang="ru-RU" sz="2800" b="1" dirty="0" smtClean="0">
                <a:solidFill>
                  <a:srgbClr val="7030A0"/>
                </a:solidFill>
                <a:ea typeface="Times New Roman" pitchFamily="18" charset="0"/>
                <a:cs typeface="Times New Roman" pitchFamily="18" charset="0"/>
              </a:rPr>
              <a:t> 10 чисел: 18,27,36,45,54,63.72,81,90.99.</a:t>
            </a:r>
            <a:endParaRPr lang="ru-RU" sz="3600" b="1" dirty="0" smtClean="0">
              <a:solidFill>
                <a:srgbClr val="7030A0"/>
              </a:solidFill>
              <a:latin typeface="Arial" pitchFamily="34" charset="0"/>
            </a:endParaRPr>
          </a:p>
        </p:txBody>
      </p:sp>
      <p:sp>
        <p:nvSpPr>
          <p:cNvPr id="4100" name="Rectangle 4"/>
          <p:cNvSpPr>
            <a:spLocks noChangeArrowheads="1"/>
          </p:cNvSpPr>
          <p:nvPr/>
        </p:nvSpPr>
        <p:spPr bwMode="auto">
          <a:xfrm>
            <a:off x="214282" y="2429747"/>
            <a:ext cx="5500726" cy="4401205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365125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Общее количество точек на противоположных гранях игрального кубика равно 7. Четыре одинаковых игральных кубика сложили вместе и закрасили некоторые грани. Сколько точек было на грани, отмеченной знаком *, если кубики приложены друг к другу по одинаковым граням?</a:t>
            </a:r>
            <a:endParaRPr lang="ru-RU" sz="10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6715140" y="3143248"/>
            <a:ext cx="1720343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dirty="0" smtClean="0">
                <a:solidFill>
                  <a:srgbClr val="7030A0"/>
                </a:solidFill>
              </a:rPr>
              <a:t>Ответ: 5</a:t>
            </a:r>
            <a:endParaRPr lang="ru-RU" sz="2800" b="1" i="1" dirty="0">
              <a:solidFill>
                <a:srgbClr val="7030A0"/>
              </a:solidFill>
            </a:endParaRPr>
          </a:p>
        </p:txBody>
      </p:sp>
      <p:pic>
        <p:nvPicPr>
          <p:cNvPr id="7" name="Рисунок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  <a:duotone>
              <a:prstClr val="black"/>
              <a:schemeClr val="tx2">
                <a:tint val="45000"/>
                <a:satMod val="400000"/>
              </a:schemeClr>
            </a:duotone>
          </a:blip>
          <a:srcRect/>
          <a:stretch>
            <a:fillRect/>
          </a:stretch>
        </p:blipFill>
        <p:spPr bwMode="auto">
          <a:xfrm>
            <a:off x="5714912" y="3643314"/>
            <a:ext cx="3429088" cy="2731106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6082754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409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500"/>
                                        <p:tgtEl>
                                          <p:spTgt spid="409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18" presetClass="entr" presetSubtype="12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0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4" dur="500"/>
                                        <p:tgtEl>
                                          <p:spTgt spid="40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10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9" dur="1000"/>
                                        <p:tgtEl>
                                          <p:spTgt spid="410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410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42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1000"/>
                                        <p:tgtEl>
                                          <p:spTgt spid="7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8" fill="hold">
                      <p:stCondLst>
                        <p:cond delay="indefinite"/>
                      </p:stCondLst>
                      <p:childTnLst>
                        <p:par>
                          <p:cTn id="29" fill="hold">
                            <p:stCondLst>
                              <p:cond delay="0"/>
                            </p:stCondLst>
                            <p:childTnLst>
                              <p:par>
                                <p:cTn id="30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098" grpId="0" animBg="1"/>
      <p:bldP spid="4099" grpId="0"/>
      <p:bldP spid="4100" grpId="0" animBg="1"/>
      <p:bldP spid="6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" name="Горизонтальный свиток 4"/>
          <p:cNvSpPr/>
          <p:nvPr/>
        </p:nvSpPr>
        <p:spPr>
          <a:xfrm>
            <a:off x="285720" y="0"/>
            <a:ext cx="8429684" cy="3286124"/>
          </a:xfrm>
          <a:prstGeom prst="horizontalScroll">
            <a:avLst/>
          </a:prstGeom>
          <a:gradFill flip="none" rotWithShape="1">
            <a:gsLst>
              <a:gs pos="0">
                <a:schemeClr val="accent1">
                  <a:tint val="66000"/>
                  <a:satMod val="160000"/>
                </a:schemeClr>
              </a:gs>
              <a:gs pos="50000">
                <a:schemeClr val="accent1">
                  <a:tint val="44500"/>
                  <a:satMod val="160000"/>
                </a:schemeClr>
              </a:gs>
              <a:gs pos="100000">
                <a:schemeClr val="accent1">
                  <a:tint val="23500"/>
                  <a:satMod val="160000"/>
                </a:schemeClr>
              </a:gs>
            </a:gsLst>
            <a:lin ang="18900000" scaled="1"/>
            <a:tileRect/>
          </a:gra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073" name="Rectangle 1"/>
          <p:cNvSpPr>
            <a:spLocks noChangeArrowheads="1"/>
          </p:cNvSpPr>
          <p:nvPr/>
        </p:nvSpPr>
        <p:spPr bwMode="auto">
          <a:xfrm>
            <a:off x="714348" y="428604"/>
            <a:ext cx="7929618" cy="255454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441325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В примере на умножение </a:t>
            </a:r>
          </a:p>
          <a:p>
            <a:pPr indent="1706563"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solidFill>
                  <a:srgbClr val="7030A0"/>
                </a:solidFill>
                <a:ea typeface="Times New Roman" pitchFamily="18" charset="0"/>
                <a:cs typeface="Times New Roman" pitchFamily="18" charset="0"/>
              </a:rPr>
              <a:t> К Е Н × Г А =7632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использованы все цифры от 1 до 9, каждая по одному разу. 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i="1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Какую цифру заменяет буква Е?</a:t>
            </a:r>
            <a:endParaRPr lang="ru-RU" sz="1600" b="1" i="1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4357686" y="4857760"/>
            <a:ext cx="4048416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srgbClr val="1F497D">
                    <a:lumMod val="75000"/>
                  </a:srgbClr>
                </a:solidFill>
              </a:rPr>
              <a:t>Решение: 159 </a:t>
            </a:r>
            <a:r>
              <a:rPr lang="ru-RU" sz="2400" b="1" dirty="0" smtClean="0">
                <a:solidFill>
                  <a:srgbClr val="1F497D">
                    <a:lumMod val="75000"/>
                  </a:srgbClr>
                </a:solidFill>
                <a:latin typeface="Cambria Math"/>
                <a:ea typeface="Cambria Math"/>
              </a:rPr>
              <a:t>⨉ </a:t>
            </a:r>
            <a:r>
              <a:rPr lang="ru-RU" sz="2400" b="1" dirty="0" smtClean="0">
                <a:solidFill>
                  <a:srgbClr val="1F497D">
                    <a:lumMod val="75000"/>
                  </a:srgbClr>
                </a:solidFill>
              </a:rPr>
              <a:t>48. Цифра 5.</a:t>
            </a:r>
            <a:endParaRPr lang="ru-RU" sz="2400" b="1" dirty="0">
              <a:solidFill>
                <a:srgbClr val="1F497D">
                  <a:lumMod val="75000"/>
                </a:srgbClr>
              </a:solidFill>
            </a:endParaRPr>
          </a:p>
        </p:txBody>
      </p:sp>
      <p:pic>
        <p:nvPicPr>
          <p:cNvPr id="3074" name="Рисунок 17" descr="3D_professor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428596" y="3071810"/>
            <a:ext cx="3857652" cy="342582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17869979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9" presetID="53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307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3" dur="500"/>
                                        <p:tgtEl>
                                          <p:spTgt spid="307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4" fill="hold">
                      <p:stCondLst>
                        <p:cond delay="indefinite"/>
                      </p:stCondLst>
                      <p:childTnLst>
                        <p:par>
                          <p:cTn id="15" fill="hold">
                            <p:stCondLst>
                              <p:cond delay="0"/>
                            </p:stCondLst>
                            <p:childTnLst>
                              <p:par>
                                <p:cTn id="16" presetID="5" presetClass="entr" presetSubtype="1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18" dur="500"/>
                                        <p:tgtEl>
                                          <p:spTgt spid="3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42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3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 animBg="1"/>
      <p:bldP spid="3073" grpId="0"/>
      <p:bldP spid="3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4" name="Хорда 23"/>
          <p:cNvSpPr/>
          <p:nvPr/>
        </p:nvSpPr>
        <p:spPr>
          <a:xfrm rot="5703945">
            <a:off x="2606004" y="-1297174"/>
            <a:ext cx="1574535" cy="4451689"/>
          </a:xfrm>
          <a:prstGeom prst="chord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23" name="Выноска-облако 22"/>
          <p:cNvSpPr/>
          <p:nvPr/>
        </p:nvSpPr>
        <p:spPr>
          <a:xfrm rot="12200985">
            <a:off x="4249633" y="622312"/>
            <a:ext cx="4407612" cy="6133287"/>
          </a:xfrm>
          <a:prstGeom prst="cloudCallout">
            <a:avLst/>
          </a:prstGeom>
          <a:solidFill>
            <a:schemeClr val="accent3">
              <a:lumMod val="40000"/>
              <a:lumOff val="6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6146" name="WordArt 2"/>
          <p:cNvSpPr>
            <a:spLocks noChangeArrowheads="1" noChangeShapeType="1" noTextEdit="1"/>
          </p:cNvSpPr>
          <p:nvPr/>
        </p:nvSpPr>
        <p:spPr bwMode="auto">
          <a:xfrm>
            <a:off x="1857356" y="500042"/>
            <a:ext cx="280035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err="1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танграм</a:t>
            </a:r>
            <a:endParaRPr lang="ru-RU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grpSp>
        <p:nvGrpSpPr>
          <p:cNvPr id="2" name="Group 12"/>
          <p:cNvGrpSpPr>
            <a:grpSpLocks/>
          </p:cNvGrpSpPr>
          <p:nvPr/>
        </p:nvGrpSpPr>
        <p:grpSpPr bwMode="auto">
          <a:xfrm>
            <a:off x="785786" y="2571744"/>
            <a:ext cx="3214710" cy="2857520"/>
            <a:chOff x="7343" y="725"/>
            <a:chExt cx="4310" cy="3881"/>
          </a:xfrm>
        </p:grpSpPr>
        <p:grpSp>
          <p:nvGrpSpPr>
            <p:cNvPr id="3" name="Group 13"/>
            <p:cNvGrpSpPr>
              <a:grpSpLocks/>
            </p:cNvGrpSpPr>
            <p:nvPr/>
          </p:nvGrpSpPr>
          <p:grpSpPr bwMode="auto">
            <a:xfrm>
              <a:off x="7343" y="725"/>
              <a:ext cx="4114" cy="3881"/>
              <a:chOff x="7343" y="725"/>
              <a:chExt cx="4114" cy="3881"/>
            </a:xfrm>
          </p:grpSpPr>
          <p:sp>
            <p:nvSpPr>
              <p:cNvPr id="6158" name="AutoShape 14"/>
              <p:cNvSpPr>
                <a:spLocks noChangeArrowheads="1"/>
              </p:cNvSpPr>
              <p:nvPr/>
            </p:nvSpPr>
            <p:spPr bwMode="auto">
              <a:xfrm rot="8085352">
                <a:off x="7346" y="2969"/>
                <a:ext cx="1056" cy="1061"/>
              </a:xfrm>
              <a:prstGeom prst="triangle">
                <a:avLst>
                  <a:gd name="adj" fmla="val 0"/>
                </a:avLst>
              </a:prstGeom>
              <a:solidFill>
                <a:srgbClr val="0066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6159" name="AutoShape 15"/>
              <p:cNvSpPr>
                <a:spLocks noChangeArrowheads="1"/>
              </p:cNvSpPr>
              <p:nvPr/>
            </p:nvSpPr>
            <p:spPr bwMode="auto">
              <a:xfrm>
                <a:off x="7448" y="756"/>
                <a:ext cx="2003" cy="1995"/>
              </a:xfrm>
              <a:prstGeom prst="triangle">
                <a:avLst>
                  <a:gd name="adj" fmla="val 100000"/>
                </a:avLst>
              </a:prstGeom>
              <a:solidFill>
                <a:srgbClr val="0066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6160" name="AutoShape 16"/>
              <p:cNvSpPr>
                <a:spLocks noChangeArrowheads="1"/>
              </p:cNvSpPr>
              <p:nvPr/>
            </p:nvSpPr>
            <p:spPr bwMode="auto">
              <a:xfrm rot="5400000">
                <a:off x="9441" y="734"/>
                <a:ext cx="2026" cy="2007"/>
              </a:xfrm>
              <a:prstGeom prst="triangle">
                <a:avLst>
                  <a:gd name="adj" fmla="val 100000"/>
                </a:avLst>
              </a:prstGeom>
              <a:solidFill>
                <a:srgbClr val="0066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6161" name="Rectangle 17"/>
              <p:cNvSpPr>
                <a:spLocks noChangeArrowheads="1"/>
              </p:cNvSpPr>
              <p:nvPr/>
            </p:nvSpPr>
            <p:spPr bwMode="auto">
              <a:xfrm rot="5400000">
                <a:off x="8897" y="3529"/>
                <a:ext cx="1129" cy="1025"/>
              </a:xfrm>
              <a:prstGeom prst="rect">
                <a:avLst/>
              </a:prstGeom>
              <a:solidFill>
                <a:srgbClr val="0066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6162" name="AutoShape 18"/>
              <p:cNvSpPr>
                <a:spLocks noChangeArrowheads="1"/>
              </p:cNvSpPr>
              <p:nvPr/>
            </p:nvSpPr>
            <p:spPr bwMode="auto">
              <a:xfrm rot="-2686363">
                <a:off x="8007" y="2142"/>
                <a:ext cx="1248" cy="1138"/>
              </a:xfrm>
              <a:prstGeom prst="triangle">
                <a:avLst>
                  <a:gd name="adj" fmla="val 0"/>
                </a:avLst>
              </a:prstGeom>
              <a:solidFill>
                <a:srgbClr val="0066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6163" name="AutoShape 19"/>
              <p:cNvSpPr>
                <a:spLocks noChangeArrowheads="1"/>
              </p:cNvSpPr>
              <p:nvPr/>
            </p:nvSpPr>
            <p:spPr bwMode="auto">
              <a:xfrm rot="8173148">
                <a:off x="8652" y="2972"/>
                <a:ext cx="1447" cy="1343"/>
              </a:xfrm>
              <a:prstGeom prst="triangle">
                <a:avLst>
                  <a:gd name="adj" fmla="val 0"/>
                </a:avLst>
              </a:prstGeom>
              <a:solidFill>
                <a:srgbClr val="006600"/>
              </a:solidFill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6164" name="AutoShape 20"/>
            <p:cNvSpPr>
              <a:spLocks noChangeArrowheads="1"/>
            </p:cNvSpPr>
            <p:nvPr/>
          </p:nvSpPr>
          <p:spPr bwMode="auto">
            <a:xfrm rot="54247" flipH="1">
              <a:off x="9331" y="2669"/>
              <a:ext cx="2322" cy="807"/>
            </a:xfrm>
            <a:prstGeom prst="parallelogram">
              <a:avLst>
                <a:gd name="adj" fmla="val 89370"/>
              </a:avLst>
            </a:prstGeom>
            <a:solidFill>
              <a:srgbClr val="006600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grpSp>
        <p:nvGrpSpPr>
          <p:cNvPr id="4" name="Group 21"/>
          <p:cNvGrpSpPr>
            <a:grpSpLocks/>
          </p:cNvGrpSpPr>
          <p:nvPr/>
        </p:nvGrpSpPr>
        <p:grpSpPr bwMode="auto">
          <a:xfrm>
            <a:off x="5000628" y="3071810"/>
            <a:ext cx="3146425" cy="2916237"/>
            <a:chOff x="3065" y="7425"/>
            <a:chExt cx="4957" cy="4592"/>
          </a:xfrm>
        </p:grpSpPr>
        <p:sp>
          <p:nvSpPr>
            <p:cNvPr id="6166" name="AutoShape 22"/>
            <p:cNvSpPr>
              <a:spLocks noChangeArrowheads="1"/>
            </p:cNvSpPr>
            <p:nvPr/>
          </p:nvSpPr>
          <p:spPr bwMode="auto">
            <a:xfrm rot="8085352">
              <a:off x="3064" y="10026"/>
              <a:ext cx="1221" cy="1220"/>
            </a:xfrm>
            <a:prstGeom prst="triangle">
              <a:avLst>
                <a:gd name="adj" fmla="val 0"/>
              </a:avLst>
            </a:prstGeom>
            <a:solidFill>
              <a:srgbClr val="006600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167" name="AutoShape 23"/>
            <p:cNvSpPr>
              <a:spLocks noChangeArrowheads="1"/>
            </p:cNvSpPr>
            <p:nvPr/>
          </p:nvSpPr>
          <p:spPr bwMode="auto">
            <a:xfrm>
              <a:off x="3186" y="7461"/>
              <a:ext cx="2304" cy="2308"/>
            </a:xfrm>
            <a:prstGeom prst="triangle">
              <a:avLst>
                <a:gd name="adj" fmla="val 100000"/>
              </a:avLst>
            </a:prstGeom>
            <a:solidFill>
              <a:srgbClr val="006600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168" name="AutoShape 24"/>
            <p:cNvSpPr>
              <a:spLocks noChangeArrowheads="1"/>
            </p:cNvSpPr>
            <p:nvPr/>
          </p:nvSpPr>
          <p:spPr bwMode="auto">
            <a:xfrm rot="5400000">
              <a:off x="5472" y="7443"/>
              <a:ext cx="2344" cy="2308"/>
            </a:xfrm>
            <a:prstGeom prst="triangle">
              <a:avLst>
                <a:gd name="adj" fmla="val 100000"/>
              </a:avLst>
            </a:prstGeom>
            <a:solidFill>
              <a:srgbClr val="006600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169" name="Rectangle 25"/>
            <p:cNvSpPr>
              <a:spLocks noChangeArrowheads="1"/>
            </p:cNvSpPr>
            <p:nvPr/>
          </p:nvSpPr>
          <p:spPr bwMode="auto">
            <a:xfrm rot="5400000">
              <a:off x="4822" y="10851"/>
              <a:ext cx="1153" cy="1179"/>
            </a:xfrm>
            <a:prstGeom prst="rect">
              <a:avLst/>
            </a:prstGeom>
            <a:solidFill>
              <a:srgbClr val="006600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170" name="AutoShape 26"/>
            <p:cNvSpPr>
              <a:spLocks noChangeArrowheads="1"/>
            </p:cNvSpPr>
            <p:nvPr/>
          </p:nvSpPr>
          <p:spPr bwMode="auto">
            <a:xfrm rot="-2686363">
              <a:off x="3970" y="9177"/>
              <a:ext cx="1209" cy="1220"/>
            </a:xfrm>
            <a:prstGeom prst="triangle">
              <a:avLst>
                <a:gd name="adj" fmla="val 0"/>
              </a:avLst>
            </a:prstGeom>
            <a:solidFill>
              <a:srgbClr val="006600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171" name="AutoShape 27"/>
            <p:cNvSpPr>
              <a:spLocks noChangeArrowheads="1"/>
            </p:cNvSpPr>
            <p:nvPr/>
          </p:nvSpPr>
          <p:spPr bwMode="auto">
            <a:xfrm rot="8173148">
              <a:off x="4571" y="10101"/>
              <a:ext cx="1665" cy="1554"/>
            </a:xfrm>
            <a:prstGeom prst="triangle">
              <a:avLst>
                <a:gd name="adj" fmla="val 0"/>
              </a:avLst>
            </a:prstGeom>
            <a:solidFill>
              <a:srgbClr val="006600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172" name="AutoShape 28"/>
            <p:cNvSpPr>
              <a:spLocks noChangeArrowheads="1"/>
            </p:cNvSpPr>
            <p:nvPr/>
          </p:nvSpPr>
          <p:spPr bwMode="auto">
            <a:xfrm rot="54247" flipH="1">
              <a:off x="5489" y="9769"/>
              <a:ext cx="2533" cy="840"/>
            </a:xfrm>
            <a:prstGeom prst="parallelogram">
              <a:avLst>
                <a:gd name="adj" fmla="val 93661"/>
              </a:avLst>
            </a:prstGeom>
            <a:solidFill>
              <a:srgbClr val="006600"/>
            </a:solidFill>
            <a:ln w="127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sp>
        <p:nvSpPr>
          <p:cNvPr id="29" name="Прямоугольник 28"/>
          <p:cNvSpPr/>
          <p:nvPr/>
        </p:nvSpPr>
        <p:spPr>
          <a:xfrm>
            <a:off x="285720" y="1571612"/>
            <a:ext cx="5929354" cy="40011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Сложите фигуру из всех частей </a:t>
            </a:r>
            <a:r>
              <a:rPr lang="ru-RU" sz="2000" b="1" i="1" dirty="0" err="1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танграма</a:t>
            </a:r>
            <a:r>
              <a:rPr lang="ru-RU" sz="2000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.</a:t>
            </a:r>
            <a:r>
              <a:rPr lang="ru-RU" sz="20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 </a:t>
            </a:r>
            <a:endParaRPr lang="ru-RU" sz="28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2" name="TextBox 21"/>
          <p:cNvSpPr txBox="1"/>
          <p:nvPr/>
        </p:nvSpPr>
        <p:spPr>
          <a:xfrm>
            <a:off x="6072198" y="2071678"/>
            <a:ext cx="14723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u="sng" dirty="0" smtClean="0">
                <a:solidFill>
                  <a:srgbClr val="FF0000"/>
                </a:solidFill>
              </a:rPr>
              <a:t>Решение:</a:t>
            </a:r>
            <a:endParaRPr lang="ru-RU" sz="2400" b="1" i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267652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7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11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12" dur="5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3" fill="hold">
                      <p:stCondLst>
                        <p:cond delay="indefinite"/>
                      </p:stCondLst>
                      <p:childTnLst>
                        <p:par>
                          <p:cTn id="14" fill="hold">
                            <p:stCondLst>
                              <p:cond delay="0"/>
                            </p:stCondLst>
                            <p:childTnLst>
                              <p:par>
                                <p:cTn id="1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9" presetID="12" presetClass="entr" presetSubtype="4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21" dur="5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" grpId="0"/>
      <p:bldP spid="22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347</Words>
  <Application>Microsoft Office PowerPoint</Application>
  <PresentationFormat>Экран (4:3)</PresentationFormat>
  <Paragraphs>73</Paragraphs>
  <Slides>12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12</vt:i4>
      </vt:variant>
    </vt:vector>
  </HeadingPairs>
  <TitlesOfParts>
    <vt:vector size="14" baseType="lpstr"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Elena</dc:creator>
  <cp:lastModifiedBy>Elena</cp:lastModifiedBy>
  <cp:revision>1</cp:revision>
  <dcterms:created xsi:type="dcterms:W3CDTF">2023-11-19T12:26:06Z</dcterms:created>
  <dcterms:modified xsi:type="dcterms:W3CDTF">2023-11-19T12:26:36Z</dcterms:modified>
</cp:coreProperties>
</file>