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59" r:id="rId7"/>
    <p:sldId id="271" r:id="rId8"/>
    <p:sldId id="272" r:id="rId9"/>
    <p:sldId id="273" r:id="rId10"/>
    <p:sldId id="274" r:id="rId11"/>
    <p:sldId id="260" r:id="rId12"/>
    <p:sldId id="261" r:id="rId13"/>
    <p:sldId id="275" r:id="rId14"/>
    <p:sldId id="262" r:id="rId15"/>
    <p:sldId id="264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3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0706CF-C052-49A6-9B3E-4DC443C05E4F}" type="datetimeFigureOut">
              <a:rPr lang="ru-RU" smtClean="0"/>
              <a:t>22.05.2020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04CF2F2-6EDB-4668-9D6E-47A24B459EF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det-sad.com/wp-content/uploads/2009/12/fairy-tale2.jpg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2204864"/>
            <a:ext cx="5637010" cy="882119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Как метод работы с детьми и со взрослыми.</a:t>
            </a:r>
            <a:endParaRPr lang="ru-RU" sz="32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175351" cy="1793167"/>
          </a:xfrm>
        </p:spPr>
        <p:txBody>
          <a:bodyPr/>
          <a:lstStyle/>
          <a:p>
            <a:r>
              <a:rPr lang="ru-RU" dirty="0" err="1" smtClean="0"/>
              <a:t>Сказкатерапия</a:t>
            </a:r>
            <a:endParaRPr lang="ru-RU" dirty="0"/>
          </a:p>
        </p:txBody>
      </p:sp>
      <p:pic>
        <p:nvPicPr>
          <p:cNvPr id="1028" name="Picture 4" descr="https://avatars.mds.yandex.net/get-pdb/1220848/6acf1c5a-e9f1-46d2-b97d-38d2c2356007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367735" cy="334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get-pdb/2800532/df7a3ee2-b7ad-48a4-ab62-cf28a09fb867/s1200?webp=fals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9536"/>
            <a:ext cx="1745675" cy="249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eshka.ru/wp-content/uploads/2013/02/73-768x108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577" y="3299340"/>
            <a:ext cx="259706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pdb/1748816/e741814d-f4ce-47de-bd8d-ff7b5005ca52/s1200?webp=fals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50811"/>
            <a:ext cx="1778855" cy="2669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avatars.mds.yandex.net/get-pdb/28866/6651c68b-f1c6-443b-b114-0e75c55fbdf5/s1200?webp=fals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540533"/>
            <a:ext cx="2143224" cy="321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189131.selcdn.ru/leonardo/uploadsForSiteId/144246/texteditor/a2d842c3-d9a8-4160-8a56-650d7597008d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42" b="100000" l="244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87137"/>
            <a:ext cx="1395662" cy="218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83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Примерный алгоритм работы  со сказкой: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2492896"/>
            <a:ext cx="6400800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Основная тема сказки, смысл который хотел донести автор</a:t>
            </a:r>
          </a:p>
          <a:p>
            <a:r>
              <a:rPr lang="ru-RU" dirty="0" smtClean="0"/>
              <a:t>Герой его характер, мотивы, поступки</a:t>
            </a:r>
          </a:p>
          <a:p>
            <a:r>
              <a:rPr lang="ru-RU" dirty="0" smtClean="0"/>
              <a:t>Важнейшие события</a:t>
            </a:r>
          </a:p>
          <a:p>
            <a:r>
              <a:rPr lang="ru-RU" dirty="0" smtClean="0"/>
              <a:t>Трудности главного героя</a:t>
            </a:r>
          </a:p>
          <a:p>
            <a:r>
              <a:rPr lang="ru-RU" dirty="0" smtClean="0"/>
              <a:t>Способы разрешения трудных ситуаций</a:t>
            </a:r>
            <a:endParaRPr lang="ru-RU" dirty="0"/>
          </a:p>
        </p:txBody>
      </p:sp>
      <p:pic>
        <p:nvPicPr>
          <p:cNvPr id="3074" name="Picture 2" descr="https://avatars.mds.yandex.net/get-pdb/805781/2f2acd81-946a-4aaa-8595-619c3e586f09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39" y="5157192"/>
            <a:ext cx="22539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1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tatic2.aniimg.com/upload/20170603/684/H/h/H/HhHGE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938" l="0" r="997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852936"/>
            <a:ext cx="4464496" cy="3642905"/>
          </a:xfrm>
        </p:spPr>
      </p:pic>
      <p:pic>
        <p:nvPicPr>
          <p:cNvPr id="1030" name="Picture 6" descr="https://unvegetariano.com/images/rain-transparent-gif-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584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hopudachi.ru/upload/iblock/390/390aebb94b7be26a57528fa87826c5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4365104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s://clip.cookdiary.net/sites/default/files/wallpaper/customer-clipart/413446/customer-clipart-shopkeeper-413446-51162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" b="100000" l="174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80928"/>
            <a:ext cx="295243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467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.gifer.com/9Fgj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89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pics.galagif.com/784b87acb1a8b01f3932d3c4deec4d0c/...+antibubble+is+the+opposite+of+a+bubble+a+soap+bubble+in+air+is+a+thin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8" b="92847" l="9333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-315416"/>
            <a:ext cx="4286250" cy="6791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data.whicdn.com/images/265183301/original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93886"/>
            <a:ext cx="7542834" cy="420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5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5.infourok.ru/uploads/ex/084e/000bc81d-d301dcda/img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306" b="95972" l="10000" r="912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72" y="1053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556792"/>
            <a:ext cx="4464496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i="1" dirty="0" smtClean="0">
                <a:solidFill>
                  <a:srgbClr val="FF0000"/>
                </a:solidFill>
              </a:rPr>
              <a:t>Большая </a:t>
            </a:r>
            <a:br>
              <a:rPr lang="ru-RU" sz="3600" i="1" dirty="0" smtClean="0">
                <a:solidFill>
                  <a:srgbClr val="FF0000"/>
                </a:solidFill>
              </a:rPr>
            </a:br>
            <a:r>
              <a:rPr lang="ru-RU" sz="3600" i="1" dirty="0" smtClean="0">
                <a:solidFill>
                  <a:srgbClr val="FF0000"/>
                </a:solidFill>
              </a:rPr>
              <a:t>книга счастья   </a:t>
            </a: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flipH="1">
            <a:off x="-5221088" y="1988840"/>
            <a:ext cx="2376264" cy="22174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063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" y="0"/>
            <a:ext cx="9122382" cy="6696934"/>
          </a:xfrm>
        </p:spPr>
      </p:pic>
    </p:spTree>
    <p:extLst>
      <p:ext uri="{BB962C8B-B14F-4D97-AF65-F5344CB8AC3E}">
        <p14:creationId xmlns:p14="http://schemas.microsoft.com/office/powerpoint/2010/main" val="399192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Мудрость на сегодня: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2420888"/>
            <a:ext cx="6552728" cy="2736304"/>
          </a:xfrm>
        </p:spPr>
        <p:txBody>
          <a:bodyPr/>
          <a:lstStyle/>
          <a:p>
            <a:pPr marL="45720" indent="0">
              <a:buNone/>
            </a:pPr>
            <a:r>
              <a:rPr lang="ru-RU" i="1" dirty="0" smtClean="0"/>
              <a:t>Счастье охотнее заходит в тот дом,</a:t>
            </a:r>
          </a:p>
          <a:p>
            <a:pPr marL="45720" indent="0">
              <a:buNone/>
            </a:pPr>
            <a:r>
              <a:rPr lang="ru-RU" i="1" dirty="0" smtClean="0"/>
              <a:t>Где всегда царит хорошее настроение.</a:t>
            </a:r>
          </a:p>
          <a:p>
            <a:pPr marL="45720" indent="0">
              <a:buNone/>
            </a:pPr>
            <a:endParaRPr lang="ru-RU" i="1" dirty="0"/>
          </a:p>
          <a:p>
            <a:pPr marL="45720" indent="0">
              <a:buNone/>
            </a:pPr>
            <a:r>
              <a:rPr lang="ru-RU" i="1" dirty="0" smtClean="0"/>
              <a:t>                                                    Лев Толстой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2512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="" xmlns:a16="http://schemas.microsoft.com/office/drawing/2014/main" id="{AA84FCF1-4EA9-4C9F-9BDC-C8FC2BD28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188913"/>
            <a:ext cx="8147050" cy="71913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dirty="0">
                <a:solidFill>
                  <a:srgbClr val="101C02"/>
                </a:solidFill>
                <a:latin typeface="Monotype Corsiva" pitchFamily="66" charset="0"/>
              </a:rPr>
              <a:t>Что такое </a:t>
            </a:r>
            <a:r>
              <a:rPr lang="ru-RU" sz="4000" i="1" dirty="0" err="1">
                <a:solidFill>
                  <a:srgbClr val="101C02"/>
                </a:solidFill>
                <a:latin typeface="Monotype Corsiva" pitchFamily="66" charset="0"/>
              </a:rPr>
              <a:t>сказкотерапия</a:t>
            </a:r>
            <a:r>
              <a:rPr lang="ru-RU" sz="6000" i="1" dirty="0">
                <a:solidFill>
                  <a:srgbClr val="101C02"/>
                </a:solidFill>
                <a:latin typeface="Monotype Corsiva" pitchFamily="66" charset="0"/>
              </a:rPr>
              <a:t>?</a:t>
            </a:r>
            <a:br>
              <a:rPr lang="ru-RU" sz="6000" i="1" dirty="0">
                <a:solidFill>
                  <a:srgbClr val="101C02"/>
                </a:solidFill>
                <a:latin typeface="Monotype Corsiva" pitchFamily="66" charset="0"/>
              </a:rPr>
            </a:br>
            <a:endParaRPr lang="ru-RU" sz="6000" i="1" dirty="0">
              <a:solidFill>
                <a:srgbClr val="101C02"/>
              </a:solidFill>
              <a:latin typeface="Monotype Corsiva" pitchFamily="66" charset="0"/>
            </a:endParaRPr>
          </a:p>
        </p:txBody>
      </p:sp>
      <p:pic>
        <p:nvPicPr>
          <p:cNvPr id="13315" name="Объект 7" descr="Занятия в детском саду сказкотерапией">
            <a:hlinkClick r:id="rId2"/>
          </p:cNvPr>
          <p:cNvPicPr>
            <a:picLocks noGrp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1775" y="1268413"/>
            <a:ext cx="3457575" cy="3935412"/>
          </a:xfrm>
          <a:prstGeom prst="rect">
            <a:avLst/>
          </a:prstGeom>
        </p:spPr>
      </p:pic>
      <p:sp>
        <p:nvSpPr>
          <p:cNvPr id="9220" name="Объект 6">
            <a:extLst>
              <a:ext uri="{FF2B5EF4-FFF2-40B4-BE49-F238E27FC236}">
                <a16:creationId xmlns="" xmlns:a16="http://schemas.microsoft.com/office/drawing/2014/main" id="{6506B74F-B564-4379-B4DA-A35BDDF68BA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959225" y="1125538"/>
            <a:ext cx="4752975" cy="4319587"/>
          </a:xfrm>
          <a:prstGeom prst="rect">
            <a:avLst/>
          </a:prstGeom>
        </p:spPr>
        <p:txBody>
          <a:bodyPr rtlCol="0">
            <a:normAutofit lnSpcReduction="10000"/>
          </a:bodyPr>
          <a:lstStyle/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1600" b="1" dirty="0">
                <a:solidFill>
                  <a:srgbClr val="101C02"/>
                </a:solidFill>
                <a:latin typeface="Monotype Corsiva" panose="03010101010201010101" pitchFamily="66" charset="0"/>
              </a:rPr>
              <a:t>Сказкотерапия</a:t>
            </a:r>
            <a:r>
              <a:rPr lang="ru-RU" altLang="ru-RU" sz="1600" dirty="0">
                <a:solidFill>
                  <a:srgbClr val="101C02"/>
                </a:solidFill>
                <a:latin typeface="Monotype Corsiva" panose="03010101010201010101" pitchFamily="66" charset="0"/>
              </a:rPr>
              <a:t> – это один из методов психологического воздействия на человека, который способствует развитию личности и коррекции индивидуальных проблем. Инструментом данного направления являются сказки, в которых можно проследить определенный стиль поведения и варианты решения жизненных ситуаций со стороны. Применение такой методики не имеет возрастных ограничений.</a:t>
            </a:r>
          </a:p>
          <a:p>
            <a:pPr mar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altLang="ru-RU" sz="1600" dirty="0">
                <a:solidFill>
                  <a:srgbClr val="101C02"/>
                </a:solidFill>
                <a:latin typeface="Monotype Corsiva" panose="03010101010201010101" pitchFamily="66" charset="0"/>
              </a:rPr>
              <a:t>Основным </a:t>
            </a:r>
            <a:r>
              <a:rPr lang="ru-RU" altLang="ru-RU" sz="1600" b="1" dirty="0">
                <a:solidFill>
                  <a:srgbClr val="101C02"/>
                </a:solidFill>
                <a:latin typeface="Monotype Corsiva" panose="03010101010201010101" pitchFamily="66" charset="0"/>
              </a:rPr>
              <a:t>средством</a:t>
            </a:r>
            <a:r>
              <a:rPr lang="ru-RU" altLang="ru-RU" sz="1600" dirty="0">
                <a:solidFill>
                  <a:srgbClr val="101C02"/>
                </a:solidFill>
                <a:latin typeface="Monotype Corsiva" panose="03010101010201010101" pitchFamily="66" charset="0"/>
              </a:rPr>
              <a:t> воздействия в сказкотерапии является метафора. Чем точнее она подобрана к ситуации, тем эффективнее проходит работа как с детьми, так и со взрослыми</a:t>
            </a:r>
            <a:r>
              <a:rPr lang="ru-RU" altLang="ru-RU" sz="1400" dirty="0">
                <a:solidFill>
                  <a:srgbClr val="101C02"/>
                </a:solidFill>
                <a:latin typeface="Monotype Corsiva" panose="03010101010201010101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76244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ъект 7"/>
          <p:cNvSpPr>
            <a:spLocks noGrp="1" noChangeArrowheads="1"/>
          </p:cNvSpPr>
          <p:nvPr>
            <p:ph sz="half" idx="4294967295"/>
          </p:nvPr>
        </p:nvSpPr>
        <p:spPr>
          <a:xfrm>
            <a:off x="755650" y="1700213"/>
            <a:ext cx="3813175" cy="3751262"/>
          </a:xfrm>
          <a:prstGeom prst="rect">
            <a:avLst/>
          </a:prstGeo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altLang="ru-RU" sz="2400" b="1" smtClean="0">
                <a:latin typeface="Monotype Corsiva" pitchFamily="66" charset="0"/>
              </a:rPr>
              <a:t>Сказкотерапия</a:t>
            </a:r>
            <a:r>
              <a:rPr lang="ru-RU" altLang="ru-RU" sz="2400" smtClean="0">
                <a:latin typeface="Monotype Corsiva" pitchFamily="66" charset="0"/>
              </a:rPr>
              <a:t> – метод коррекции, использующий сказочную форму для интеграции личности, развития творчески способностей, расширение сознания, совершенствования взаимодействий с окружающим миром.</a:t>
            </a:r>
          </a:p>
        </p:txBody>
      </p:sp>
      <p:pic>
        <p:nvPicPr>
          <p:cNvPr id="14339" name="Объект 8"/>
          <p:cNvPicPr>
            <a:picLocks noGrp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3800" y="2060575"/>
            <a:ext cx="3125788" cy="216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8662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429F11-8A12-4488-A5E3-216AD2A82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1113"/>
            <a:ext cx="822960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Типы сказок в </a:t>
            </a:r>
            <a:r>
              <a:rPr lang="ru-RU" i="1" dirty="0" err="1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сказкотерапии</a:t>
            </a:r>
            <a:endParaRPr lang="ru-RU" i="1" dirty="0">
              <a:solidFill>
                <a:srgbClr val="101C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D65F6A4C-B30A-456E-A887-055C65F92F26}"/>
              </a:ext>
            </a:extLst>
          </p:cNvPr>
          <p:cNvSpPr/>
          <p:nvPr/>
        </p:nvSpPr>
        <p:spPr>
          <a:xfrm>
            <a:off x="827088" y="1135063"/>
            <a:ext cx="1522412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Авторские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149647D-8C4F-45E1-B28A-277496C34BAB}"/>
              </a:ext>
            </a:extLst>
          </p:cNvPr>
          <p:cNvSpPr/>
          <p:nvPr/>
        </p:nvSpPr>
        <p:spPr>
          <a:xfrm>
            <a:off x="6437313" y="1135063"/>
            <a:ext cx="1417637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Народные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="" xmlns:a16="http://schemas.microsoft.com/office/drawing/2014/main" id="{46375CB8-428D-41E2-80C1-A04D1C1FDC39}"/>
              </a:ext>
            </a:extLst>
          </p:cNvPr>
          <p:cNvCxnSpPr/>
          <p:nvPr/>
        </p:nvCxnSpPr>
        <p:spPr>
          <a:xfrm>
            <a:off x="1589088" y="2049463"/>
            <a:ext cx="1543050" cy="382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="" xmlns:a16="http://schemas.microsoft.com/office/drawing/2014/main" id="{57FDDBBA-A63C-4B16-82BD-C5436CAD0E6D}"/>
              </a:ext>
            </a:extLst>
          </p:cNvPr>
          <p:cNvCxnSpPr>
            <a:stCxn id="5" idx="2"/>
          </p:cNvCxnSpPr>
          <p:nvPr/>
        </p:nvCxnSpPr>
        <p:spPr>
          <a:xfrm flipH="1">
            <a:off x="5721350" y="2049463"/>
            <a:ext cx="1423988" cy="382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8FF88FE2-5EF0-4FD6-87F0-9C8CAE85BD83}"/>
              </a:ext>
            </a:extLst>
          </p:cNvPr>
          <p:cNvSpPr/>
          <p:nvPr/>
        </p:nvSpPr>
        <p:spPr>
          <a:xfrm>
            <a:off x="3276600" y="2133600"/>
            <a:ext cx="2303463" cy="13684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Развлекательные,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художественные,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дидактические,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психологические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="" xmlns:a16="http://schemas.microsoft.com/office/drawing/2014/main" id="{95C1DD26-9E6D-424A-B6F8-0F49F6AA420B}"/>
              </a:ext>
            </a:extLst>
          </p:cNvPr>
          <p:cNvCxnSpPr/>
          <p:nvPr/>
        </p:nvCxnSpPr>
        <p:spPr>
          <a:xfrm flipH="1">
            <a:off x="2360613" y="3573463"/>
            <a:ext cx="915987" cy="1079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="" xmlns:a16="http://schemas.microsoft.com/office/drawing/2014/main" id="{51140177-6ED8-4569-A5BE-A246CE947E6D}"/>
              </a:ext>
            </a:extLst>
          </p:cNvPr>
          <p:cNvCxnSpPr/>
          <p:nvPr/>
        </p:nvCxnSpPr>
        <p:spPr>
          <a:xfrm>
            <a:off x="5580063" y="3573463"/>
            <a:ext cx="936625" cy="1079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="" xmlns:a16="http://schemas.microsoft.com/office/drawing/2014/main" id="{B109DC5F-286A-4469-8A2B-FEE8CCAE5AF2}"/>
              </a:ext>
            </a:extLst>
          </p:cNvPr>
          <p:cNvCxnSpPr/>
          <p:nvPr/>
        </p:nvCxnSpPr>
        <p:spPr>
          <a:xfrm flipH="1">
            <a:off x="3563938" y="3586163"/>
            <a:ext cx="503237" cy="11382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="" xmlns:a16="http://schemas.microsoft.com/office/drawing/2014/main" id="{AB01949A-7F1F-4921-BCA6-896293EDAFC5}"/>
              </a:ext>
            </a:extLst>
          </p:cNvPr>
          <p:cNvCxnSpPr/>
          <p:nvPr/>
        </p:nvCxnSpPr>
        <p:spPr>
          <a:xfrm>
            <a:off x="4859338" y="3586163"/>
            <a:ext cx="720725" cy="1066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7097E6AC-F407-4643-A463-9AB2E0C3D48B}"/>
              </a:ext>
            </a:extLst>
          </p:cNvPr>
          <p:cNvSpPr/>
          <p:nvPr/>
        </p:nvSpPr>
        <p:spPr>
          <a:xfrm>
            <a:off x="1042988" y="4724400"/>
            <a:ext cx="1774825" cy="1081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медитативные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4FDE4B50-BF95-49E1-B579-15824AAFE052}"/>
              </a:ext>
            </a:extLst>
          </p:cNvPr>
          <p:cNvSpPr/>
          <p:nvPr/>
        </p:nvSpPr>
        <p:spPr>
          <a:xfrm>
            <a:off x="2817813" y="4724400"/>
            <a:ext cx="1898650" cy="1081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психокоррек-ционные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="" xmlns:a16="http://schemas.microsoft.com/office/drawing/2014/main" id="{D6DD56D4-9DFF-4276-8051-2EE5D0526124}"/>
              </a:ext>
            </a:extLst>
          </p:cNvPr>
          <p:cNvSpPr/>
          <p:nvPr/>
        </p:nvSpPr>
        <p:spPr>
          <a:xfrm>
            <a:off x="4716463" y="4724400"/>
            <a:ext cx="1800225" cy="1081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психотерапев-тические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8159DEE8-E053-4BC0-B613-F5D017815AD2}"/>
              </a:ext>
            </a:extLst>
          </p:cNvPr>
          <p:cNvSpPr/>
          <p:nvPr/>
        </p:nvSpPr>
        <p:spPr>
          <a:xfrm>
            <a:off x="6516688" y="4724400"/>
            <a:ext cx="1655762" cy="10810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развивающие</a:t>
            </a:r>
          </a:p>
        </p:txBody>
      </p:sp>
    </p:spTree>
    <p:extLst>
      <p:ext uri="{BB962C8B-B14F-4D97-AF65-F5344CB8AC3E}">
        <p14:creationId xmlns:p14="http://schemas.microsoft.com/office/powerpoint/2010/main" val="320403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4FC6D76-E583-4AEF-9B18-465BC7E70D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0" y="30163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Целями психологической сказки выступают</a:t>
            </a:r>
            <a:r>
              <a:rPr lang="ru-RU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32FE81F-75AB-4469-9741-037A7E44722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1412875"/>
            <a:ext cx="8229600" cy="2376488"/>
          </a:xfrm>
          <a:prstGeom prst="rect">
            <a:avLst/>
          </a:prstGeom>
        </p:spPr>
        <p:txBody>
          <a:bodyPr rtlCol="0">
            <a:normAutofit lnSpcReduction="1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ru-RU" dirty="0"/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sz="2800" dirty="0">
                <a:solidFill>
                  <a:srgbClr val="000014"/>
                </a:solidFill>
                <a:latin typeface="Times New Roman" pitchFamily="18" charset="0"/>
                <a:cs typeface="Times New Roman" pitchFamily="18" charset="0"/>
              </a:rPr>
              <a:t>Раскрытие перед человеком глубин его собственного внутреннего мира, развитие его самосознания, знакомство с основными психологическими понятиями. Помощь на пути становления его личности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6388" name="Picture 2" descr="C:\Users\1\Desktop\рисунки для сказкотерапии\519035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3716338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6199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Цели</a:t>
            </a:r>
            <a:r>
              <a:rPr lang="en-US" dirty="0" smtClean="0"/>
              <a:t> </a:t>
            </a:r>
            <a:r>
              <a:rPr lang="ru-RU" dirty="0" smtClean="0"/>
              <a:t> в педагогике: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2348880"/>
            <a:ext cx="6400800" cy="347472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Как метод психологической коррекции </a:t>
            </a:r>
            <a:r>
              <a:rPr lang="ru-RU" dirty="0" err="1" smtClean="0"/>
              <a:t>девиантного</a:t>
            </a:r>
            <a:r>
              <a:rPr lang="ru-RU" dirty="0" smtClean="0"/>
              <a:t> поведения у подростков для формирования правильных ценностей</a:t>
            </a:r>
          </a:p>
          <a:p>
            <a:r>
              <a:rPr lang="ru-RU" dirty="0" smtClean="0"/>
              <a:t>Коррекция фобий, неуверенности в себе</a:t>
            </a:r>
          </a:p>
          <a:p>
            <a:r>
              <a:rPr lang="ru-RU" dirty="0" smtClean="0"/>
              <a:t>Формирование социально приемлемых общественных стереотипов</a:t>
            </a:r>
          </a:p>
          <a:p>
            <a:r>
              <a:rPr lang="ru-RU" dirty="0" smtClean="0"/>
              <a:t>Развитие творческих способностей</a:t>
            </a:r>
          </a:p>
          <a:p>
            <a:r>
              <a:rPr lang="ru-RU" dirty="0" smtClean="0"/>
              <a:t>Формирование веры  в позитивное разрешение проблем</a:t>
            </a:r>
            <a:endParaRPr lang="ru-RU" dirty="0"/>
          </a:p>
        </p:txBody>
      </p:sp>
      <p:pic>
        <p:nvPicPr>
          <p:cNvPr id="3074" name="Picture 2" descr="https://avatars.mds.yandex.net/get-pdb/805781/2f2acd81-946a-4aaa-8595-619c3e586f09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39" y="5157192"/>
            <a:ext cx="22539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21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Цели</a:t>
            </a:r>
            <a:r>
              <a:rPr lang="en-US" dirty="0" smtClean="0"/>
              <a:t> </a:t>
            </a:r>
            <a:r>
              <a:rPr lang="ru-RU" dirty="0" smtClean="0"/>
              <a:t> в логопедии: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2348880"/>
            <a:ext cx="6400800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>Помогает развивать смысловую и звуковую речь</a:t>
            </a:r>
          </a:p>
          <a:p>
            <a:r>
              <a:rPr lang="ru-RU" dirty="0" smtClean="0"/>
              <a:t>Артикуляцию</a:t>
            </a:r>
          </a:p>
          <a:p>
            <a:r>
              <a:rPr lang="ru-RU" dirty="0" smtClean="0"/>
              <a:t>Дифференциацию звуков, введение их в речь</a:t>
            </a:r>
          </a:p>
          <a:p>
            <a:r>
              <a:rPr lang="ru-RU" dirty="0" smtClean="0"/>
              <a:t>Умение формулировать связанные высказывания</a:t>
            </a:r>
          </a:p>
          <a:p>
            <a:r>
              <a:rPr lang="ru-RU" dirty="0" smtClean="0"/>
              <a:t>Развивает диалогическую речь</a:t>
            </a:r>
            <a:endParaRPr lang="ru-RU" dirty="0"/>
          </a:p>
        </p:txBody>
      </p:sp>
      <p:pic>
        <p:nvPicPr>
          <p:cNvPr id="3074" name="Picture 2" descr="https://avatars.mds.yandex.net/get-pdb/805781/2f2acd81-946a-4aaa-8595-619c3e586f09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39" y="5157192"/>
            <a:ext cx="22539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6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9F3918A-71CA-43FD-BA60-73F266424D3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9388" y="1628775"/>
            <a:ext cx="8518525" cy="4525963"/>
          </a:xfrm>
          <a:prstGeom prst="rect">
            <a:avLst/>
          </a:prstGeom>
        </p:spPr>
        <p:txBody>
          <a:bodyPr rtlCol="0">
            <a:normAutofit fontScale="70000" lnSpcReduction="20000"/>
          </a:bodyPr>
          <a:lstStyle/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4000" b="1" i="1" dirty="0">
              <a:solidFill>
                <a:srgbClr val="101C02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Сказкотерапия из метода превратилась за последнее десятилетие в целое направление в практической психологии уже со своими методами и приёмами: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•	работа с уже написанными известными сказками;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•	написание своей истории;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•	инсценирование сказки известной или написанной клиентом;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•	переписывание окончания;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4000" b="1" i="1" dirty="0">
                <a:solidFill>
                  <a:srgbClr val="101C02"/>
                </a:solidFill>
                <a:latin typeface="Times New Roman" pitchFamily="18" charset="0"/>
                <a:cs typeface="Times New Roman" pitchFamily="18" charset="0"/>
              </a:rPr>
              <a:t>•	арт-терапевтическая работа над сказкой.</a:t>
            </a:r>
          </a:p>
          <a:p>
            <a:pPr marL="118872" indent="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4000" b="1" i="1" dirty="0">
              <a:solidFill>
                <a:srgbClr val="101C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67F574F5-41AA-4CD1-A3D2-AE1822CA2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3038" y="804863"/>
            <a:ext cx="6572250" cy="39211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Методы и приемы сказкотерапии</a:t>
            </a:r>
          </a:p>
        </p:txBody>
      </p:sp>
    </p:spTree>
    <p:extLst>
      <p:ext uri="{BB962C8B-B14F-4D97-AF65-F5344CB8AC3E}">
        <p14:creationId xmlns:p14="http://schemas.microsoft.com/office/powerpoint/2010/main" val="80363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Функции: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2492896"/>
            <a:ext cx="6400800" cy="3474720"/>
          </a:xfrm>
        </p:spPr>
        <p:txBody>
          <a:bodyPr>
            <a:normAutofit/>
          </a:bodyPr>
          <a:lstStyle/>
          <a:p>
            <a:r>
              <a:rPr lang="ru-RU" dirty="0" smtClean="0"/>
              <a:t>Решение задач, стоящих перед человеком</a:t>
            </a:r>
          </a:p>
          <a:p>
            <a:r>
              <a:rPr lang="ru-RU" dirty="0" smtClean="0"/>
              <a:t>Развитие мыслительных процессов</a:t>
            </a:r>
          </a:p>
          <a:p>
            <a:r>
              <a:rPr lang="ru-RU" dirty="0" smtClean="0"/>
              <a:t>Передача истинных ценностей</a:t>
            </a:r>
          </a:p>
          <a:p>
            <a:r>
              <a:rPr lang="ru-RU" dirty="0" smtClean="0"/>
              <a:t>Выявление забытых детских травм</a:t>
            </a:r>
          </a:p>
          <a:p>
            <a:r>
              <a:rPr lang="ru-RU" dirty="0" smtClean="0"/>
              <a:t>Эмоциональное насыщение</a:t>
            </a:r>
          </a:p>
          <a:p>
            <a:r>
              <a:rPr lang="ru-RU" dirty="0" smtClean="0"/>
              <a:t>Изменение поведения</a:t>
            </a:r>
          </a:p>
          <a:p>
            <a:endParaRPr lang="ru-RU" dirty="0"/>
          </a:p>
        </p:txBody>
      </p:sp>
      <p:pic>
        <p:nvPicPr>
          <p:cNvPr id="3074" name="Picture 2" descr="https://avatars.mds.yandex.net/get-pdb/805781/2f2acd81-946a-4aaa-8595-619c3e586f09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39" y="5157192"/>
            <a:ext cx="225394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99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428</TotalTime>
  <Words>324</Words>
  <Application>Microsoft Office PowerPoint</Application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Сказкатерапия</vt:lpstr>
      <vt:lpstr>Что такое сказкотерапия? </vt:lpstr>
      <vt:lpstr>Презентация PowerPoint</vt:lpstr>
      <vt:lpstr>Типы сказок в сказкотерапии</vt:lpstr>
      <vt:lpstr>Целями психологической сказки выступают:</vt:lpstr>
      <vt:lpstr>Цели  в педагогике:</vt:lpstr>
      <vt:lpstr>Цели  в логопедии:</vt:lpstr>
      <vt:lpstr>Методы и приемы сказкотерапии</vt:lpstr>
      <vt:lpstr>Функции:</vt:lpstr>
      <vt:lpstr>Примерный алгоритм работы  со сказкой:</vt:lpstr>
      <vt:lpstr>Презентация PowerPoint</vt:lpstr>
      <vt:lpstr>Презентация PowerPoint</vt:lpstr>
      <vt:lpstr>Презентация PowerPoint</vt:lpstr>
      <vt:lpstr>Презентация PowerPoint</vt:lpstr>
      <vt:lpstr>Большая  книга счастья   </vt:lpstr>
      <vt:lpstr>Презентация PowerPoint</vt:lpstr>
      <vt:lpstr>Мудрость на сегодня: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Sergey</cp:lastModifiedBy>
  <cp:revision>18</cp:revision>
  <dcterms:created xsi:type="dcterms:W3CDTF">2020-05-13T13:21:52Z</dcterms:created>
  <dcterms:modified xsi:type="dcterms:W3CDTF">2020-05-22T11:45:40Z</dcterms:modified>
</cp:coreProperties>
</file>