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7" r:id="rId3"/>
    <p:sldId id="258" r:id="rId4"/>
    <p:sldId id="259" r:id="rId5"/>
    <p:sldId id="260" r:id="rId6"/>
    <p:sldId id="261" r:id="rId7"/>
    <p:sldId id="268" r:id="rId8"/>
    <p:sldId id="262" r:id="rId9"/>
    <p:sldId id="263" r:id="rId10"/>
    <p:sldId id="264" r:id="rId11"/>
    <p:sldId id="265" r:id="rId12"/>
    <p:sldId id="266" r:id="rId13"/>
    <p:sldId id="267"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2" d="100"/>
          <a:sy n="82" d="100"/>
        </p:scale>
        <p:origin x="-810" y="-5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t>01.04.2019</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4C71EC6-210F-42DE-9C53-41977AD35B3D}" type="datetimeFigureOut">
              <a:rPr lang="ru-RU" smtClean="0"/>
              <a:t>01.04.2019</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9B0651-EE4F-4900-A07F-96A6BFA9D0F0}" type="slidenum">
              <a:rPr lang="ru-RU" smtClean="0"/>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47664" y="4767833"/>
            <a:ext cx="7406640" cy="1472184"/>
          </a:xfrm>
        </p:spPr>
        <p:txBody>
          <a:bodyPr>
            <a:noAutofit/>
          </a:bodyPr>
          <a:lstStyle/>
          <a:p>
            <a:pPr algn="r">
              <a:lnSpc>
                <a:spcPct val="115000"/>
              </a:lnSpc>
              <a:spcAft>
                <a:spcPts val="0"/>
              </a:spcAft>
            </a:pPr>
            <a:r>
              <a:rPr lang="ru-RU" sz="2400" dirty="0">
                <a:solidFill>
                  <a:schemeClr val="tx1"/>
                </a:solidFill>
                <a:latin typeface="Times New Roman" pitchFamily="18" charset="0"/>
                <a:cs typeface="Times New Roman" pitchFamily="18" charset="0"/>
              </a:rPr>
              <a:t>Выполнила</a:t>
            </a:r>
            <a:r>
              <a:rPr lang="ru-RU" sz="2400" dirty="0" smtClean="0">
                <a:solidFill>
                  <a:schemeClr val="tx1"/>
                </a:solidFill>
                <a:latin typeface="Times New Roman" pitchFamily="18" charset="0"/>
                <a:cs typeface="Times New Roman" pitchFamily="18" charset="0"/>
              </a:rPr>
              <a:t>:</a:t>
            </a:r>
            <a:br>
              <a:rPr lang="ru-RU" sz="2400" dirty="0" smtClean="0">
                <a:solidFill>
                  <a:schemeClr val="tx1"/>
                </a:solidFill>
                <a:latin typeface="Times New Roman" pitchFamily="18" charset="0"/>
                <a:cs typeface="Times New Roman" pitchFamily="18" charset="0"/>
              </a:rPr>
            </a:br>
            <a:r>
              <a:rPr lang="ru-RU" sz="2400" b="1" dirty="0">
                <a:effectLst/>
                <a:latin typeface="Times New Roman"/>
                <a:ea typeface="Calibri"/>
              </a:rPr>
              <a:t>Кирьянова Надежда </a:t>
            </a:r>
            <a:r>
              <a:rPr lang="ru-RU" sz="2400" b="1" dirty="0" smtClean="0">
                <a:effectLst/>
                <a:latin typeface="Times New Roman"/>
                <a:ea typeface="Calibri"/>
              </a:rPr>
              <a:t>Геннадьевна</a:t>
            </a:r>
            <a:r>
              <a:rPr lang="ru-RU" sz="2400" dirty="0">
                <a:solidFill>
                  <a:schemeClr val="tx1"/>
                </a:solidFill>
                <a:latin typeface="Times New Roman" pitchFamily="18" charset="0"/>
                <a:cs typeface="Times New Roman" pitchFamily="18" charset="0"/>
              </a:rPr>
              <a:t/>
            </a:r>
            <a:br>
              <a:rPr lang="ru-RU" sz="2400" dirty="0">
                <a:solidFill>
                  <a:schemeClr val="tx1"/>
                </a:solidFill>
                <a:latin typeface="Times New Roman" pitchFamily="18" charset="0"/>
                <a:cs typeface="Times New Roman" pitchFamily="18" charset="0"/>
              </a:rPr>
            </a:br>
            <a:r>
              <a:rPr lang="ru-RU" sz="1800" dirty="0">
                <a:effectLst/>
                <a:latin typeface="Times New Roman"/>
                <a:ea typeface="Calibri"/>
              </a:rPr>
              <a:t>Учитель изобразительного искусства</a:t>
            </a:r>
            <a:r>
              <a:rPr lang="ru-RU" sz="1800" dirty="0">
                <a:effectLst/>
                <a:latin typeface="Calibri"/>
                <a:ea typeface="Calibri"/>
              </a:rPr>
              <a:t/>
            </a:r>
            <a:br>
              <a:rPr lang="ru-RU" sz="1800" dirty="0">
                <a:effectLst/>
                <a:latin typeface="Calibri"/>
                <a:ea typeface="Calibri"/>
              </a:rPr>
            </a:br>
            <a:r>
              <a:rPr lang="ru-RU" sz="1800" dirty="0">
                <a:effectLst/>
                <a:latin typeface="Times New Roman"/>
                <a:ea typeface="Calibri"/>
              </a:rPr>
              <a:t>МБОУ «Средняя общеобразовательная школа №12 </a:t>
            </a:r>
            <a:r>
              <a:rPr lang="ru-RU" sz="1800" dirty="0">
                <a:effectLst/>
                <a:latin typeface="Calibri"/>
                <a:ea typeface="Calibri"/>
              </a:rPr>
              <a:t/>
            </a:r>
            <a:br>
              <a:rPr lang="ru-RU" sz="1800" dirty="0">
                <a:effectLst/>
                <a:latin typeface="Calibri"/>
                <a:ea typeface="Calibri"/>
              </a:rPr>
            </a:br>
            <a:r>
              <a:rPr lang="ru-RU" sz="1800" dirty="0">
                <a:effectLst/>
                <a:latin typeface="Times New Roman"/>
                <a:ea typeface="Calibri"/>
              </a:rPr>
              <a:t>с углублённым изучением отдельных предметов»</a:t>
            </a:r>
            <a:r>
              <a:rPr lang="ru-RU" sz="1800" dirty="0">
                <a:effectLst/>
                <a:latin typeface="Calibri"/>
                <a:ea typeface="Calibri"/>
              </a:rPr>
              <a:t/>
            </a:r>
            <a:br>
              <a:rPr lang="ru-RU" sz="1800" dirty="0">
                <a:effectLst/>
                <a:latin typeface="Calibri"/>
                <a:ea typeface="Calibri"/>
              </a:rPr>
            </a:br>
            <a:r>
              <a:rPr lang="ru-RU" sz="2400" dirty="0">
                <a:effectLst/>
                <a:latin typeface="Times New Roman"/>
                <a:ea typeface="Calibri"/>
              </a:rPr>
              <a:t> </a:t>
            </a:r>
            <a:r>
              <a:rPr lang="ru-RU" sz="2000" dirty="0">
                <a:effectLst/>
                <a:latin typeface="Calibri"/>
                <a:ea typeface="Calibri"/>
              </a:rPr>
              <a:t/>
            </a:r>
            <a:br>
              <a:rPr lang="ru-RU" sz="2000" dirty="0">
                <a:effectLst/>
                <a:latin typeface="Calibri"/>
                <a:ea typeface="Calibri"/>
              </a:rPr>
            </a:br>
            <a:endParaRPr lang="ru-RU" sz="2400" dirty="0">
              <a:solidFill>
                <a:schemeClr val="tx1"/>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259632" y="836712"/>
            <a:ext cx="7406640" cy="2160240"/>
          </a:xfrm>
        </p:spPr>
        <p:txBody>
          <a:bodyPr>
            <a:normAutofit fontScale="92500" lnSpcReduction="20000"/>
          </a:bodyPr>
          <a:lstStyle/>
          <a:p>
            <a:pPr algn="ctr">
              <a:lnSpc>
                <a:spcPct val="115000"/>
              </a:lnSpc>
              <a:spcAft>
                <a:spcPts val="0"/>
              </a:spcAft>
            </a:pPr>
            <a:r>
              <a:rPr lang="ru-RU" sz="2800" b="1" dirty="0">
                <a:latin typeface="Times New Roman"/>
                <a:ea typeface="Calibri"/>
              </a:rPr>
              <a:t>ОБРАЗОВАТЕЛЬНЫЙ ПРОЕКТ</a:t>
            </a:r>
            <a:endParaRPr lang="ru-RU" sz="2000" dirty="0">
              <a:latin typeface="Calibri"/>
              <a:ea typeface="Calibri"/>
            </a:endParaRPr>
          </a:p>
          <a:p>
            <a:pPr algn="ctr">
              <a:lnSpc>
                <a:spcPct val="115000"/>
              </a:lnSpc>
              <a:spcAft>
                <a:spcPts val="0"/>
              </a:spcAft>
            </a:pPr>
            <a:r>
              <a:rPr lang="ru-RU" sz="2800" b="1" dirty="0">
                <a:latin typeface="Times New Roman"/>
                <a:ea typeface="Calibri"/>
              </a:rPr>
              <a:t>«Оформление пространственной среды школы как средство реабилитации и социализации детей с ОВЗ в рамках внеурочной деятельности по предмету ИЗО</a:t>
            </a:r>
            <a:r>
              <a:rPr lang="ru-RU" sz="2800" b="1" dirty="0" smtClean="0">
                <a:latin typeface="Times New Roman"/>
                <a:ea typeface="Calibri"/>
              </a:rPr>
              <a:t>»</a:t>
            </a:r>
          </a:p>
          <a:p>
            <a:pPr algn="ctr">
              <a:lnSpc>
                <a:spcPct val="115000"/>
              </a:lnSpc>
              <a:spcAft>
                <a:spcPts val="0"/>
              </a:spcAft>
            </a:pPr>
            <a:endParaRPr lang="ru-RU" sz="2000" dirty="0" smtClean="0">
              <a:latin typeface="Calibri"/>
              <a:ea typeface="Calibri"/>
            </a:endParaRPr>
          </a:p>
          <a:p>
            <a:pPr algn="ctr">
              <a:lnSpc>
                <a:spcPct val="115000"/>
              </a:lnSpc>
              <a:spcAft>
                <a:spcPts val="0"/>
              </a:spcAft>
            </a:pPr>
            <a:endParaRPr lang="ru-RU" sz="2000" dirty="0">
              <a:latin typeface="Calibri"/>
              <a:ea typeface="Calibri"/>
            </a:endParaRPr>
          </a:p>
          <a:p>
            <a:pPr algn="ctr">
              <a:lnSpc>
                <a:spcPct val="115000"/>
              </a:lnSpc>
              <a:spcAft>
                <a:spcPts val="0"/>
              </a:spcAft>
            </a:pPr>
            <a:endParaRPr lang="ru-RU" sz="2000" dirty="0">
              <a:latin typeface="Calibri"/>
              <a:ea typeface="Calibri"/>
            </a:endParaRPr>
          </a:p>
          <a:p>
            <a:endParaRPr lang="ru-RU" dirty="0"/>
          </a:p>
        </p:txBody>
      </p:sp>
      <p:pic>
        <p:nvPicPr>
          <p:cNvPr id="1026" name="Picture 2" descr="http://usp43.msp.midural.ru/upload/news/2017/05/24/jlef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501008"/>
            <a:ext cx="3819525" cy="2533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8433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87624" y="188640"/>
            <a:ext cx="7344816" cy="4800600"/>
          </a:xfrm>
        </p:spPr>
        <p:txBody>
          <a:bodyPr>
            <a:normAutofit/>
          </a:bodyPr>
          <a:lstStyle/>
          <a:p>
            <a:pPr marL="82296" lvl="0" indent="0" algn="just">
              <a:lnSpc>
                <a:spcPct val="150000"/>
              </a:lnSpc>
              <a:buClr>
                <a:srgbClr val="3891A7"/>
              </a:buClr>
              <a:buNone/>
            </a:pPr>
            <a:r>
              <a:rPr lang="ru-RU" sz="1400" dirty="0">
                <a:solidFill>
                  <a:prstClr val="black"/>
                </a:solidFill>
                <a:latin typeface="Times New Roman" pitchFamily="18" charset="0"/>
                <a:ea typeface="Calibri"/>
                <a:cs typeface="Times New Roman" pitchFamily="18" charset="0"/>
              </a:rPr>
              <a:t> </a:t>
            </a:r>
            <a:r>
              <a:rPr lang="ru-RU" sz="1600" dirty="0">
                <a:solidFill>
                  <a:prstClr val="black"/>
                </a:solidFill>
                <a:latin typeface="Times New Roman" pitchFamily="18" charset="0"/>
                <a:ea typeface="Calibri"/>
                <a:cs typeface="Times New Roman" pitchFamily="18" charset="0"/>
              </a:rPr>
              <a:t>Практическая значимость проекта заключается в том, что разработанная модель внеурочной деятельности школы может стать эффективными способами самореализации детей с ОВЗ, причем во всех сферах: семье, культуре, досуге и трудовой деятельности. Жизнь и быт людей с ограниченными возможностями должны быть как можно более приближенными к условиям и стилю жизни общества, в котором они живут</a:t>
            </a:r>
            <a:r>
              <a:rPr lang="ru-RU" sz="1600" dirty="0" smtClean="0">
                <a:solidFill>
                  <a:prstClr val="black"/>
                </a:solidFill>
                <a:latin typeface="Times New Roman" pitchFamily="18" charset="0"/>
                <a:ea typeface="Calibri"/>
                <a:cs typeface="Times New Roman" pitchFamily="18" charset="0"/>
              </a:rPr>
              <a:t>.</a:t>
            </a:r>
          </a:p>
          <a:p>
            <a:pPr marL="82296" lvl="0" indent="0" algn="just">
              <a:lnSpc>
                <a:spcPct val="150000"/>
              </a:lnSpc>
              <a:buClr>
                <a:srgbClr val="3891A7"/>
              </a:buClr>
              <a:buNone/>
            </a:pPr>
            <a:endParaRPr lang="ru-RU" sz="1600" dirty="0">
              <a:solidFill>
                <a:prstClr val="black"/>
              </a:solidFill>
              <a:latin typeface="Times New Roman" pitchFamily="18" charset="0"/>
              <a:ea typeface="Calibri"/>
              <a:cs typeface="Times New Roman" pitchFamily="18" charset="0"/>
            </a:endParaRPr>
          </a:p>
          <a:p>
            <a:pPr marL="82296" lvl="0" indent="0" algn="just">
              <a:buClr>
                <a:srgbClr val="3891A7"/>
              </a:buClr>
              <a:buNone/>
            </a:pPr>
            <a:r>
              <a:rPr lang="ru-RU" sz="1600" dirty="0">
                <a:solidFill>
                  <a:prstClr val="black"/>
                </a:solidFill>
                <a:latin typeface="Times New Roman" pitchFamily="18" charset="0"/>
                <a:ea typeface="Calibri"/>
                <a:cs typeface="Times New Roman" pitchFamily="18" charset="0"/>
              </a:rPr>
              <a:t> </a:t>
            </a:r>
            <a:r>
              <a:rPr lang="ru-RU" sz="1600" dirty="0">
                <a:latin typeface="Times New Roman"/>
                <a:ea typeface="Calibri"/>
              </a:rPr>
              <a:t> Проект предусматривает свое дальнейшее развитие. При возобновлении проекта возможны шаги по увеличению возрастного диапазона привлеченных обучающихся, предоставление им большей доли самостоятельности на всех этапах проектирования,  масштабности значимых объектов для оформления пространственной среды школы.</a:t>
            </a:r>
            <a:endParaRPr lang="ru-RU" sz="1600" dirty="0"/>
          </a:p>
        </p:txBody>
      </p:sp>
      <p:pic>
        <p:nvPicPr>
          <p:cNvPr id="3074" name="Picture 2" descr="http://old.mintrudkchr.ru/wp-content/uploads/2014/04/solntse-radug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6957" y="4149080"/>
            <a:ext cx="3456384" cy="2273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2336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2145982" y="1955292"/>
          <a:ext cx="6077585" cy="3785616"/>
        </p:xfrm>
        <a:graphic>
          <a:graphicData uri="http://schemas.openxmlformats.org/drawingml/2006/table">
            <a:tbl>
              <a:tblPr firstRow="1" firstCol="1" bandRow="1"/>
              <a:tblGrid>
                <a:gridCol w="2025650"/>
                <a:gridCol w="2025650"/>
                <a:gridCol w="2026285"/>
              </a:tblGrid>
              <a:tr h="0">
                <a:tc>
                  <a:txBody>
                    <a:bodyPr/>
                    <a:lstStyle/>
                    <a:p>
                      <a:pPr>
                        <a:lnSpc>
                          <a:spcPct val="115000"/>
                        </a:lnSpc>
                        <a:spcAft>
                          <a:spcPts val="1000"/>
                        </a:spcAft>
                      </a:pPr>
                      <a:r>
                        <a:rPr lang="ru-RU" sz="1200" b="1">
                          <a:effectLst/>
                          <a:latin typeface="Times New Roman"/>
                          <a:ea typeface="Times New Roman"/>
                          <a:cs typeface="Times New Roman"/>
                        </a:rPr>
                        <a:t>Критерии</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a:effectLst/>
                          <a:latin typeface="Times New Roman"/>
                          <a:ea typeface="Times New Roman"/>
                          <a:cs typeface="Times New Roman"/>
                        </a:rPr>
                        <a:t>Показатели</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a:effectLst/>
                          <a:latin typeface="Times New Roman"/>
                          <a:ea typeface="Times New Roman"/>
                          <a:cs typeface="Times New Roman"/>
                        </a:rPr>
                        <a:t>Методики</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1000"/>
                        </a:spcAft>
                      </a:pPr>
                      <a:r>
                        <a:rPr lang="ru-RU" sz="1200">
                          <a:effectLst/>
                          <a:latin typeface="Times New Roman"/>
                          <a:ea typeface="Times New Roman"/>
                          <a:cs typeface="Times New Roman"/>
                        </a:rPr>
                        <a:t>Мотивация учения</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a:effectLst/>
                          <a:latin typeface="Times New Roman"/>
                          <a:ea typeface="Times New Roman"/>
                          <a:cs typeface="Times New Roman"/>
                        </a:rPr>
                        <a:t>Исследование уровня школьной мотивации, познавательной активности</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a:effectLst/>
                          <a:latin typeface="Times New Roman"/>
                          <a:ea typeface="Times New Roman"/>
                          <a:cs typeface="Times New Roman"/>
                        </a:rPr>
                        <a:t>Методика диагностики мотивации учения и эмоционального отношения к учению (автор А. Д. Андреева, модификация Ч. Д. Спилберга).</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1000"/>
                        </a:spcAft>
                      </a:pPr>
                      <a:r>
                        <a:rPr lang="ru-RU" sz="1200">
                          <a:effectLst/>
                          <a:latin typeface="Times New Roman"/>
                          <a:ea typeface="Times New Roman"/>
                          <a:cs typeface="Times New Roman"/>
                        </a:rPr>
                        <a:t>Взаимоотношение в коллективе</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a:effectLst/>
                          <a:latin typeface="Times New Roman"/>
                          <a:ea typeface="Times New Roman"/>
                          <a:cs typeface="Times New Roman"/>
                        </a:rPr>
                        <a:t>Изучение межличностных отношений в коллективе</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a:effectLst/>
                          <a:latin typeface="Times New Roman"/>
                          <a:ea typeface="Times New Roman"/>
                          <a:cs typeface="Times New Roman"/>
                        </a:rPr>
                        <a:t>Социометрия</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1000"/>
                        </a:spcAft>
                      </a:pPr>
                      <a:r>
                        <a:rPr lang="ru-RU" sz="1200">
                          <a:effectLst/>
                          <a:latin typeface="Times New Roman"/>
                          <a:ea typeface="Times New Roman"/>
                          <a:cs typeface="Times New Roman"/>
                        </a:rPr>
                        <a:t>Уровень самооценки</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a:effectLst/>
                          <a:latin typeface="Times New Roman"/>
                          <a:ea typeface="Times New Roman"/>
                          <a:cs typeface="Times New Roman"/>
                        </a:rPr>
                        <a:t>Выявление системы представлений ребенка о том, как он оценивает себя сам, как, по его мнению, его оценивают другие люди</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a:effectLst/>
                          <a:latin typeface="Times New Roman"/>
                          <a:ea typeface="Times New Roman"/>
                          <a:cs typeface="Times New Roman"/>
                        </a:rPr>
                        <a:t>Методика «Лесенка»</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1000"/>
                        </a:spcAft>
                      </a:pPr>
                      <a:r>
                        <a:rPr lang="ru-RU" sz="1200">
                          <a:effectLst/>
                          <a:latin typeface="Times New Roman"/>
                          <a:ea typeface="Times New Roman"/>
                          <a:cs typeface="Times New Roman"/>
                        </a:rPr>
                        <a:t>Сфера потребностей и интересов</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a:effectLst/>
                          <a:latin typeface="Times New Roman"/>
                          <a:ea typeface="Times New Roman"/>
                          <a:cs typeface="Times New Roman"/>
                        </a:rPr>
                        <a:t>Определение направленности потребностей, выявление сферы интересов</a:t>
                      </a:r>
                      <a:endParaRPr lang="ru-RU"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dirty="0">
                          <a:effectLst/>
                          <a:latin typeface="Times New Roman"/>
                          <a:ea typeface="Times New Roman"/>
                          <a:cs typeface="Times New Roman"/>
                        </a:rPr>
                        <a:t>Методики «Цветик-</a:t>
                      </a:r>
                      <a:r>
                        <a:rPr lang="ru-RU" sz="1200" dirty="0" err="1">
                          <a:effectLst/>
                          <a:latin typeface="Times New Roman"/>
                          <a:ea typeface="Times New Roman"/>
                          <a:cs typeface="Times New Roman"/>
                        </a:rPr>
                        <a:t>семицветик</a:t>
                      </a:r>
                      <a:r>
                        <a:rPr lang="ru-RU" sz="1200" dirty="0">
                          <a:effectLst/>
                          <a:latin typeface="Times New Roman"/>
                          <a:ea typeface="Times New Roman"/>
                          <a:cs typeface="Times New Roman"/>
                        </a:rPr>
                        <a:t>»</a:t>
                      </a:r>
                      <a:endParaRPr lang="ru-RU" sz="1100" dirty="0">
                        <a:effectLst/>
                        <a:latin typeface="Calibri"/>
                        <a:ea typeface="Calibri"/>
                        <a:cs typeface="Times New Roman"/>
                      </a:endParaRPr>
                    </a:p>
                    <a:p>
                      <a:pPr>
                        <a:lnSpc>
                          <a:spcPct val="115000"/>
                        </a:lnSpc>
                        <a:spcAft>
                          <a:spcPts val="1000"/>
                        </a:spcAft>
                      </a:pPr>
                      <a:r>
                        <a:rPr lang="ru-RU" sz="1200" dirty="0">
                          <a:effectLst/>
                          <a:latin typeface="Times New Roman"/>
                          <a:ea typeface="Times New Roman"/>
                          <a:cs typeface="Times New Roman"/>
                        </a:rPr>
                        <a:t> </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979712" y="698320"/>
            <a:ext cx="684076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Приложение1</a:t>
            </a: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Критерии и показатели уровня социализации детей с ОВЗ</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4852239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2446234" y="1353150"/>
          <a:ext cx="5477082" cy="4989901"/>
        </p:xfrm>
        <a:graphic>
          <a:graphicData uri="http://schemas.openxmlformats.org/drawingml/2006/table">
            <a:tbl>
              <a:tblPr firstRow="1" firstCol="1" bandRow="1"/>
              <a:tblGrid>
                <a:gridCol w="647167"/>
                <a:gridCol w="2745388"/>
                <a:gridCol w="718680"/>
                <a:gridCol w="718680"/>
                <a:gridCol w="647167"/>
              </a:tblGrid>
              <a:tr h="183195">
                <a:tc rowSpan="2">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2">
                  <a:txBody>
                    <a:bodyPr/>
                    <a:lstStyle/>
                    <a:p>
                      <a:pPr algn="ctr">
                        <a:lnSpc>
                          <a:spcPct val="115000"/>
                        </a:lnSpc>
                        <a:spcAft>
                          <a:spcPts val="1000"/>
                        </a:spcAft>
                      </a:pPr>
                      <a:r>
                        <a:rPr lang="ru-RU" sz="1000">
                          <a:solidFill>
                            <a:srgbClr val="000000"/>
                          </a:solidFill>
                          <a:effectLst/>
                          <a:latin typeface="Times New Roman CYR"/>
                          <a:ea typeface="Times New Roman"/>
                          <a:cs typeface="Times New Roman"/>
                        </a:rPr>
                        <a:t>Утверждения</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83195">
                <a:tc vMerge="1">
                  <a:txBody>
                    <a:bodyPr/>
                    <a:lstStyle/>
                    <a:p>
                      <a:endParaRPr lang="ru-RU"/>
                    </a:p>
                  </a:txBody>
                  <a:tcPr/>
                </a:tc>
                <a:tc vMerge="1">
                  <a:txBody>
                    <a:bodyPr/>
                    <a:lstStyle/>
                    <a:p>
                      <a:endParaRPr lang="ru-RU"/>
                    </a:p>
                  </a:txBody>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1</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Класс, в котором учится мой ребенок, можно назвать дружным?</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2</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В среде своих одноклассников мой ребенок чувствует себя комфортно?</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3</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Педагоги проявляют доброжелательное отношение к моему ребенку?</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1915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4</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Я испытываю чувство взаимопонимания, контактируя с педагогами и администра-цией школы, в которой учится мой ребенок?</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5</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В классе, где учится мой ребенок, хороший классный руководитель, воспитатель?</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6</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Мой ребенок не перегружен учебными занятиями и домашними заданиями?</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1915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7</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Педагоги учитывают индивидуальные особенности моего ребенка, которые развивают творческие потенциал?</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8</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В школе проводятся мероприятия, которые полезны и интересны моему ребенку?</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9</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В школе заботятся о сохранении здоровья моего ребенка?</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10</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Учебное заведение способствует формированию достойного поведения моего ребенка?</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51174">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11</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a:solidFill>
                            <a:srgbClr val="000000"/>
                          </a:solidFill>
                          <a:effectLst/>
                          <a:latin typeface="Times New Roman CYR"/>
                          <a:ea typeface="Times New Roman"/>
                          <a:cs typeface="Times New Roman"/>
                        </a:rPr>
                        <a:t>Администрация и педагоги создают условия для социализации моего ребенка?</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35333">
                <a:tc>
                  <a:txBody>
                    <a:bodyPr/>
                    <a:lstStyle/>
                    <a:p>
                      <a:endParaRPr lang="ru-RU" sz="800">
                        <a:effectLst/>
                        <a:latin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1000"/>
                        </a:spcAft>
                      </a:pPr>
                      <a:r>
                        <a:rPr lang="ru-RU" sz="1000" b="1">
                          <a:solidFill>
                            <a:srgbClr val="000000"/>
                          </a:solidFill>
                          <a:effectLst/>
                          <a:latin typeface="Times New Roman CYR"/>
                          <a:ea typeface="Times New Roman"/>
                          <a:cs typeface="Times New Roman"/>
                        </a:rPr>
                        <a:t>Общий балл удовлетворённости</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a:solidFill>
                            <a:srgbClr val="000000"/>
                          </a:solidFill>
                          <a:effectLst/>
                          <a:latin typeface="Times New Roman"/>
                          <a:ea typeface="Times New Roman"/>
                          <a:cs typeface="Times New Roman"/>
                        </a:rPr>
                        <a:t> </a:t>
                      </a:r>
                      <a:endParaRPr lang="ru-RU" sz="90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pPr>
                      <a:r>
                        <a:rPr lang="ru-RU" sz="1000" dirty="0">
                          <a:solidFill>
                            <a:srgbClr val="000000"/>
                          </a:solidFill>
                          <a:effectLst/>
                          <a:latin typeface="Times New Roman"/>
                          <a:ea typeface="Times New Roman"/>
                          <a:cs typeface="Times New Roman"/>
                        </a:rPr>
                        <a:t> </a:t>
                      </a:r>
                      <a:endParaRPr lang="ru-RU" sz="900" dirty="0">
                        <a:effectLst/>
                        <a:latin typeface="Calibri"/>
                        <a:ea typeface="Calibri"/>
                        <a:cs typeface="Times New Roman"/>
                      </a:endParaRPr>
                    </a:p>
                  </a:txBody>
                  <a:tcPr marL="7608" marR="7608" marT="7608" marB="76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Rectangle 1"/>
          <p:cNvSpPr>
            <a:spLocks noChangeArrowheads="1"/>
          </p:cNvSpPr>
          <p:nvPr/>
        </p:nvSpPr>
        <p:spPr bwMode="auto">
          <a:xfrm>
            <a:off x="1187625" y="137537"/>
            <a:ext cx="7488832"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Приложение 2</a:t>
            </a: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Мониторинг родителей.</a:t>
            </a:r>
            <a:r>
              <a:rPr kumimoji="0" lang="ru-RU"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Цель мониторинга: четко проследить степень удовлетворенности родителей уровнем работы образовательной организации, выявить конкретные проблемы, определить способы их решения. Вопросы оценивались по пятибалльной системе.</a:t>
            </a: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1616786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для шевченко\P8270009.JPG"/>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b="16770"/>
          <a:stretch/>
        </p:blipFill>
        <p:spPr bwMode="auto">
          <a:xfrm>
            <a:off x="1043609" y="523764"/>
            <a:ext cx="3888432" cy="2689212"/>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User\Desktop\для шевченко\изотерапия\IMG_51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5816" y="3356992"/>
            <a:ext cx="4248472" cy="3217843"/>
          </a:xfrm>
          <a:prstGeom prst="rect">
            <a:avLst/>
          </a:prstGeom>
          <a:noFill/>
          <a:extLst>
            <a:ext uri="{909E8E84-426E-40DD-AFC4-6F175D3DCCD1}">
              <a14:hiddenFill xmlns:a14="http://schemas.microsoft.com/office/drawing/2010/main">
                <a:solidFill>
                  <a:srgbClr val="FFFFFF"/>
                </a:solidFill>
              </a14:hiddenFill>
            </a:ext>
          </a:extLst>
        </p:spPr>
      </p:pic>
      <p:pic>
        <p:nvPicPr>
          <p:cNvPr id="4100" name="Рисунок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620688"/>
            <a:ext cx="2051695" cy="198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Tree>
    <p:extLst>
      <p:ext uri="{BB962C8B-B14F-4D97-AF65-F5344CB8AC3E}">
        <p14:creationId xmlns:p14="http://schemas.microsoft.com/office/powerpoint/2010/main" val="2150926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78098"/>
          </a:xfrm>
        </p:spPr>
        <p:txBody>
          <a:bodyPr>
            <a:normAutofit/>
          </a:bodyPr>
          <a:lstStyle/>
          <a:p>
            <a:r>
              <a:rPr lang="ru-RU" sz="4000" b="1" dirty="0">
                <a:effectLst/>
                <a:latin typeface="Times New Roman"/>
                <a:ea typeface="Calibri"/>
              </a:rPr>
              <a:t>1. </a:t>
            </a:r>
            <a:r>
              <a:rPr lang="ru-RU" sz="4000" b="1" dirty="0" err="1">
                <a:effectLst/>
                <a:latin typeface="Times New Roman"/>
                <a:ea typeface="Calibri"/>
              </a:rPr>
              <a:t>Предпроектный</a:t>
            </a:r>
            <a:r>
              <a:rPr lang="ru-RU" sz="4000" b="1" dirty="0">
                <a:effectLst/>
                <a:latin typeface="Times New Roman"/>
                <a:ea typeface="Calibri"/>
              </a:rPr>
              <a:t> этап</a:t>
            </a:r>
            <a:endParaRPr lang="ru-RU" sz="4000" dirty="0"/>
          </a:p>
        </p:txBody>
      </p:sp>
      <p:sp>
        <p:nvSpPr>
          <p:cNvPr id="3" name="Объект 2"/>
          <p:cNvSpPr>
            <a:spLocks noGrp="1"/>
          </p:cNvSpPr>
          <p:nvPr>
            <p:ph idx="1"/>
          </p:nvPr>
        </p:nvSpPr>
        <p:spPr>
          <a:xfrm>
            <a:off x="1043608" y="1124744"/>
            <a:ext cx="7560840" cy="5123656"/>
          </a:xfrm>
        </p:spPr>
        <p:txBody>
          <a:bodyPr>
            <a:normAutofit fontScale="62500" lnSpcReduction="20000"/>
          </a:bodyPr>
          <a:lstStyle/>
          <a:p>
            <a:pPr marL="82296" indent="0">
              <a:buNone/>
            </a:pPr>
            <a:r>
              <a:rPr lang="ru-RU" b="1" dirty="0">
                <a:latin typeface="Times New Roman"/>
                <a:ea typeface="Calibri"/>
              </a:rPr>
              <a:t>Диагностика ситуации.</a:t>
            </a:r>
            <a:r>
              <a:rPr lang="ru-RU" dirty="0">
                <a:latin typeface="Times New Roman"/>
                <a:ea typeface="Calibri"/>
              </a:rPr>
              <a:t> </a:t>
            </a:r>
            <a:endParaRPr lang="ru-RU" dirty="0" smtClean="0">
              <a:latin typeface="Times New Roman"/>
              <a:ea typeface="Calibri"/>
            </a:endParaRPr>
          </a:p>
          <a:p>
            <a:pPr indent="450215" algn="just">
              <a:lnSpc>
                <a:spcPct val="150000"/>
              </a:lnSpc>
              <a:spcAft>
                <a:spcPts val="0"/>
              </a:spcAft>
            </a:pPr>
            <a:r>
              <a:rPr lang="ru-RU" sz="2400" dirty="0">
                <a:latin typeface="Times New Roman"/>
                <a:ea typeface="Calibri"/>
              </a:rPr>
              <a:t>Создание «Доступной среды» в школе, вовлечение детей с ОВЗ в общественную деятельность, послужило  основой для возникновения идеи такого проекта</a:t>
            </a:r>
            <a:r>
              <a:rPr lang="ru-RU" sz="2400" dirty="0" smtClean="0">
                <a:latin typeface="Times New Roman"/>
                <a:ea typeface="Calibri"/>
              </a:rPr>
              <a:t>.</a:t>
            </a:r>
          </a:p>
          <a:p>
            <a:pPr indent="450215" algn="just">
              <a:lnSpc>
                <a:spcPct val="150000"/>
              </a:lnSpc>
              <a:spcAft>
                <a:spcPts val="0"/>
              </a:spcAft>
            </a:pPr>
            <a:r>
              <a:rPr lang="ru-RU" sz="2400" dirty="0">
                <a:latin typeface="Times New Roman"/>
                <a:ea typeface="Calibri"/>
              </a:rPr>
              <a:t>Так же основой для создания проекта послужило содержание внеурочной деятельности по изобразительному искусству, где для лучшей реабилитации и социализации таких детей является включение в работу нетрадиционных техник рисования. Они позволяют развивать сенсорную сферу не только за счет изучения свойств изображаемых предметов, выполнение соответствующих действий, но и за счет работы с разными изобразительными материалами. Кроме того, осуществляется стимуляция познавательного интереса ребенка. Происходит развитие наглядно - образного, и словесно - логического мышления, активизация самостоятельной мыслительной деятельности детей</a:t>
            </a:r>
            <a:r>
              <a:rPr lang="ru-RU" sz="2400" dirty="0" smtClean="0">
                <a:latin typeface="Times New Roman"/>
                <a:ea typeface="Calibri"/>
              </a:rPr>
              <a:t>.</a:t>
            </a:r>
          </a:p>
          <a:p>
            <a:pPr indent="450215" algn="just">
              <a:lnSpc>
                <a:spcPct val="150000"/>
              </a:lnSpc>
              <a:spcAft>
                <a:spcPts val="0"/>
              </a:spcAft>
            </a:pPr>
            <a:r>
              <a:rPr lang="ru-RU" sz="2400" dirty="0">
                <a:latin typeface="Times New Roman"/>
                <a:ea typeface="Calibri"/>
              </a:rPr>
              <a:t>Следовательно, проблема реабилитации и социализации детей с ОВЗ действительно является актуальной для педагогов школы. На основе этого вывода можно определить </a:t>
            </a:r>
            <a:r>
              <a:rPr lang="ru-RU" sz="2400" b="1" i="1" dirty="0">
                <a:latin typeface="Times New Roman"/>
                <a:ea typeface="Calibri"/>
              </a:rPr>
              <a:t>объект проектирования</a:t>
            </a:r>
            <a:r>
              <a:rPr lang="ru-RU" sz="2400" dirty="0">
                <a:latin typeface="Times New Roman"/>
                <a:ea typeface="Calibri"/>
              </a:rPr>
              <a:t>: образовательный процесс (внеурочная деятельность по предмету ИЗО</a:t>
            </a:r>
            <a:r>
              <a:rPr lang="ru-RU" sz="2400" dirty="0" smtClean="0">
                <a:latin typeface="Times New Roman"/>
                <a:ea typeface="Calibri"/>
              </a:rPr>
              <a:t>).</a:t>
            </a:r>
            <a:endParaRPr lang="ru-RU" sz="2400" dirty="0">
              <a:latin typeface="Calibri"/>
              <a:ea typeface="Calibri"/>
            </a:endParaRPr>
          </a:p>
          <a:p>
            <a:pPr indent="450215" algn="just">
              <a:lnSpc>
                <a:spcPct val="150000"/>
              </a:lnSpc>
              <a:spcAft>
                <a:spcPts val="0"/>
              </a:spcAft>
            </a:pPr>
            <a:endParaRPr lang="ru-RU" sz="1800" dirty="0">
              <a:latin typeface="Calibri"/>
              <a:ea typeface="Calibri"/>
            </a:endParaRPr>
          </a:p>
          <a:p>
            <a:pPr marL="82296" indent="0">
              <a:buNone/>
            </a:pPr>
            <a:endParaRPr lang="ru-RU" dirty="0"/>
          </a:p>
        </p:txBody>
      </p:sp>
    </p:spTree>
    <p:extLst>
      <p:ext uri="{BB962C8B-B14F-4D97-AF65-F5344CB8AC3E}">
        <p14:creationId xmlns:p14="http://schemas.microsoft.com/office/powerpoint/2010/main" val="27565800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476672"/>
            <a:ext cx="7498080" cy="288032"/>
          </a:xfrm>
        </p:spPr>
        <p:txBody>
          <a:bodyPr>
            <a:normAutofit fontScale="90000"/>
          </a:bodyPr>
          <a:lstStyle/>
          <a:p>
            <a:pPr marL="365760" lvl="0">
              <a:lnSpc>
                <a:spcPct val="150000"/>
              </a:lnSpc>
              <a:spcBef>
                <a:spcPts val="600"/>
              </a:spcBef>
            </a:pPr>
            <a:r>
              <a:rPr lang="ru-RU" sz="2500" b="1" dirty="0" smtClean="0">
                <a:solidFill>
                  <a:prstClr val="black"/>
                </a:solidFill>
                <a:effectLst/>
                <a:latin typeface="Times New Roman"/>
                <a:ea typeface="Calibri"/>
                <a:cs typeface="+mn-cs"/>
              </a:rPr>
              <a:t/>
            </a:r>
            <a:br>
              <a:rPr lang="ru-RU" sz="2500" b="1" dirty="0" smtClean="0">
                <a:solidFill>
                  <a:prstClr val="black"/>
                </a:solidFill>
                <a:effectLst/>
                <a:latin typeface="Times New Roman"/>
                <a:ea typeface="Calibri"/>
                <a:cs typeface="+mn-cs"/>
              </a:rPr>
            </a:br>
            <a:r>
              <a:rPr lang="ru-RU" sz="2500" b="1" dirty="0">
                <a:solidFill>
                  <a:prstClr val="black"/>
                </a:solidFill>
                <a:effectLst/>
                <a:latin typeface="Times New Roman"/>
                <a:ea typeface="Calibri"/>
                <a:cs typeface="+mn-cs"/>
              </a:rPr>
              <a:t/>
            </a:r>
            <a:br>
              <a:rPr lang="ru-RU" sz="2500" b="1" dirty="0">
                <a:solidFill>
                  <a:prstClr val="black"/>
                </a:solidFill>
                <a:effectLst/>
                <a:latin typeface="Times New Roman"/>
                <a:ea typeface="Calibri"/>
                <a:cs typeface="+mn-cs"/>
              </a:rPr>
            </a:br>
            <a:r>
              <a:rPr lang="ru-RU" sz="2500" b="1" dirty="0" err="1" smtClean="0">
                <a:solidFill>
                  <a:prstClr val="black"/>
                </a:solidFill>
                <a:effectLst/>
                <a:latin typeface="Times New Roman"/>
                <a:ea typeface="Calibri"/>
                <a:cs typeface="+mn-cs"/>
              </a:rPr>
              <a:t>Проблематизация</a:t>
            </a:r>
            <a:r>
              <a:rPr lang="ru-RU" sz="2500" b="1" dirty="0">
                <a:solidFill>
                  <a:prstClr val="black"/>
                </a:solidFill>
                <a:effectLst/>
                <a:latin typeface="Times New Roman"/>
                <a:ea typeface="Calibri"/>
                <a:cs typeface="+mn-cs"/>
              </a:rPr>
              <a:t>.</a:t>
            </a:r>
            <a:r>
              <a:rPr lang="ru-RU" sz="2500" dirty="0">
                <a:solidFill>
                  <a:prstClr val="black"/>
                </a:solidFill>
                <a:effectLst/>
                <a:latin typeface="Times New Roman"/>
                <a:ea typeface="Calibri"/>
                <a:cs typeface="+mn-cs"/>
              </a:rPr>
              <a:t> </a:t>
            </a:r>
            <a:br>
              <a:rPr lang="ru-RU" sz="2500" dirty="0">
                <a:solidFill>
                  <a:prstClr val="black"/>
                </a:solidFill>
                <a:effectLst/>
                <a:latin typeface="Times New Roman"/>
                <a:ea typeface="Calibri"/>
                <a:cs typeface="+mn-cs"/>
              </a:rPr>
            </a:br>
            <a:endParaRPr lang="ru-RU" dirty="0"/>
          </a:p>
        </p:txBody>
      </p:sp>
      <p:sp>
        <p:nvSpPr>
          <p:cNvPr id="3" name="Объект 2"/>
          <p:cNvSpPr>
            <a:spLocks noGrp="1"/>
          </p:cNvSpPr>
          <p:nvPr>
            <p:ph idx="1"/>
          </p:nvPr>
        </p:nvSpPr>
        <p:spPr>
          <a:xfrm>
            <a:off x="1115616" y="908720"/>
            <a:ext cx="7560840" cy="3384376"/>
          </a:xfrm>
        </p:spPr>
        <p:txBody>
          <a:bodyPr>
            <a:normAutofit fontScale="70000" lnSpcReduction="20000"/>
          </a:bodyPr>
          <a:lstStyle/>
          <a:p>
            <a:pPr indent="0" algn="just">
              <a:lnSpc>
                <a:spcPct val="150000"/>
              </a:lnSpc>
              <a:spcAft>
                <a:spcPts val="0"/>
              </a:spcAft>
              <a:buNone/>
            </a:pPr>
            <a:r>
              <a:rPr lang="ru-RU" sz="2600" dirty="0" smtClean="0">
                <a:latin typeface="Times New Roman"/>
                <a:ea typeface="Calibri"/>
              </a:rPr>
              <a:t>В </a:t>
            </a:r>
            <a:r>
              <a:rPr lang="ru-RU" sz="2600" dirty="0">
                <a:latin typeface="Times New Roman"/>
                <a:ea typeface="Calibri"/>
              </a:rPr>
              <a:t>ходе </a:t>
            </a:r>
            <a:r>
              <a:rPr lang="ru-RU" sz="2600" dirty="0" err="1">
                <a:latin typeface="Times New Roman"/>
                <a:ea typeface="Calibri"/>
              </a:rPr>
              <a:t>проблематизации</a:t>
            </a:r>
            <a:r>
              <a:rPr lang="ru-RU" sz="2600" dirty="0">
                <a:latin typeface="Times New Roman"/>
                <a:ea typeface="Calibri"/>
              </a:rPr>
              <a:t> был выявлен ряд проблем: первая и самая основная – процесс  реабилитации и социализации детей с ОВЗ, особые дети всегда страдают от дискриминации и отчуждения. Вторая: каким должно быть содержание внеурочной деятельности по предмету ИЗО, направленной на развитие личности ребенка и признающей его уникальность и неповторимость. </a:t>
            </a:r>
            <a:endParaRPr lang="ru-RU" sz="2600" dirty="0" smtClean="0">
              <a:latin typeface="Times New Roman"/>
              <a:ea typeface="Calibri"/>
            </a:endParaRPr>
          </a:p>
          <a:p>
            <a:pPr indent="0" algn="just">
              <a:lnSpc>
                <a:spcPct val="150000"/>
              </a:lnSpc>
              <a:spcAft>
                <a:spcPts val="0"/>
              </a:spcAft>
              <a:buNone/>
            </a:pPr>
            <a:r>
              <a:rPr lang="ru-RU" sz="2600" dirty="0" smtClean="0">
                <a:latin typeface="Times New Roman"/>
                <a:ea typeface="Calibri"/>
              </a:rPr>
              <a:t>     На </a:t>
            </a:r>
            <a:r>
              <a:rPr lang="ru-RU" sz="2600" dirty="0">
                <a:latin typeface="Times New Roman"/>
                <a:ea typeface="Calibri"/>
              </a:rPr>
              <a:t>данном этапе </a:t>
            </a:r>
            <a:r>
              <a:rPr lang="ru-RU" sz="2600" b="1" i="1" dirty="0">
                <a:latin typeface="Times New Roman"/>
                <a:ea typeface="Calibri"/>
              </a:rPr>
              <a:t>предметом проектирования</a:t>
            </a:r>
            <a:r>
              <a:rPr lang="ru-RU" sz="2600" dirty="0">
                <a:latin typeface="Times New Roman"/>
                <a:ea typeface="Calibri"/>
              </a:rPr>
              <a:t> является влияние оформления пространственной среды школы на процесс реабилитации и социализации детей с ОВЗ.</a:t>
            </a:r>
            <a:endParaRPr lang="ru-RU" sz="2600" dirty="0">
              <a:latin typeface="Calibri"/>
              <a:ea typeface="Calibri"/>
            </a:endParaRPr>
          </a:p>
          <a:p>
            <a:pPr indent="0" algn="just">
              <a:lnSpc>
                <a:spcPct val="150000"/>
              </a:lnSpc>
              <a:spcAft>
                <a:spcPts val="0"/>
              </a:spcAft>
              <a:buNone/>
            </a:pPr>
            <a:endParaRPr lang="ru-RU" sz="2400" dirty="0">
              <a:latin typeface="Calibri"/>
              <a:ea typeface="Calibri"/>
            </a:endParaRPr>
          </a:p>
          <a:p>
            <a:endParaRPr lang="ru-RU" dirty="0"/>
          </a:p>
        </p:txBody>
      </p:sp>
      <p:sp>
        <p:nvSpPr>
          <p:cNvPr id="4" name="Заголовок 1"/>
          <p:cNvSpPr txBox="1">
            <a:spLocks/>
          </p:cNvSpPr>
          <p:nvPr/>
        </p:nvSpPr>
        <p:spPr>
          <a:xfrm>
            <a:off x="1115616" y="4149080"/>
            <a:ext cx="7498080" cy="2520280"/>
          </a:xfrm>
          <a:prstGeom prst="rect">
            <a:avLst/>
          </a:prstGeom>
        </p:spPr>
        <p:txBody>
          <a:bodyPr anchor="ctr">
            <a:normAutofit fontScale="25000" lnSpcReduction="20000"/>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365760" lvl="0">
              <a:lnSpc>
                <a:spcPct val="150000"/>
              </a:lnSpc>
              <a:spcBef>
                <a:spcPts val="600"/>
              </a:spcBef>
              <a:buClr>
                <a:srgbClr val="3891A7"/>
              </a:buClr>
              <a:buSzPct val="80000"/>
            </a:pPr>
            <a:r>
              <a:rPr lang="ru-RU" sz="2700" b="1" dirty="0" smtClean="0">
                <a:solidFill>
                  <a:prstClr val="black"/>
                </a:solidFill>
                <a:effectLst/>
                <a:latin typeface="Times New Roman"/>
                <a:ea typeface="Calibri"/>
              </a:rPr>
              <a:t/>
            </a:r>
            <a:br>
              <a:rPr lang="ru-RU" sz="2700" b="1" dirty="0" smtClean="0">
                <a:solidFill>
                  <a:prstClr val="black"/>
                </a:solidFill>
                <a:effectLst/>
                <a:latin typeface="Times New Roman"/>
                <a:ea typeface="Calibri"/>
              </a:rPr>
            </a:br>
            <a:r>
              <a:rPr lang="ru-RU" sz="2700" b="1" dirty="0" smtClean="0">
                <a:solidFill>
                  <a:prstClr val="black"/>
                </a:solidFill>
                <a:effectLst/>
                <a:latin typeface="Times New Roman"/>
                <a:ea typeface="Calibri"/>
              </a:rPr>
              <a:t/>
            </a:r>
            <a:br>
              <a:rPr lang="ru-RU" sz="2700" b="1" dirty="0" smtClean="0">
                <a:solidFill>
                  <a:prstClr val="black"/>
                </a:solidFill>
                <a:effectLst/>
                <a:latin typeface="Times New Roman"/>
                <a:ea typeface="Calibri"/>
              </a:rPr>
            </a:br>
            <a:r>
              <a:rPr lang="ru-RU" sz="9600" b="1" dirty="0" smtClean="0">
                <a:solidFill>
                  <a:prstClr val="black"/>
                </a:solidFill>
                <a:effectLst/>
                <a:latin typeface="Times New Roman"/>
                <a:ea typeface="Calibri"/>
              </a:rPr>
              <a:t>Концептуализация.</a:t>
            </a:r>
            <a:r>
              <a:rPr lang="ru-RU" sz="9600" dirty="0" smtClean="0">
                <a:solidFill>
                  <a:prstClr val="black"/>
                </a:solidFill>
                <a:effectLst/>
                <a:latin typeface="Times New Roman"/>
                <a:ea typeface="Calibri"/>
              </a:rPr>
              <a:t> </a:t>
            </a:r>
            <a:br>
              <a:rPr lang="ru-RU" sz="9600" dirty="0" smtClean="0">
                <a:solidFill>
                  <a:prstClr val="black"/>
                </a:solidFill>
                <a:effectLst/>
                <a:latin typeface="Times New Roman"/>
                <a:ea typeface="Calibri"/>
              </a:rPr>
            </a:br>
            <a:r>
              <a:rPr lang="ru-RU" sz="6400" dirty="0">
                <a:solidFill>
                  <a:prstClr val="black"/>
                </a:solidFill>
                <a:effectLst/>
                <a:latin typeface="Times New Roman"/>
                <a:ea typeface="Calibri"/>
                <a:cs typeface="+mn-cs"/>
              </a:rPr>
              <a:t>На данном этапе были сформированы идея (исходя из проблемы) а так же цель (представляющая собой обобщение первых двух пунктов) и конкретные задачи.</a:t>
            </a:r>
            <a:endParaRPr lang="ru-RU" sz="6400" dirty="0">
              <a:solidFill>
                <a:prstClr val="black"/>
              </a:solidFill>
              <a:effectLst/>
              <a:latin typeface="Calibri"/>
              <a:ea typeface="Calibri"/>
              <a:cs typeface="+mn-cs"/>
            </a:endParaRPr>
          </a:p>
          <a:p>
            <a:pPr marL="365760" lvl="0" algn="just">
              <a:lnSpc>
                <a:spcPct val="150000"/>
              </a:lnSpc>
              <a:spcBef>
                <a:spcPts val="600"/>
              </a:spcBef>
              <a:buClr>
                <a:srgbClr val="3891A7"/>
              </a:buClr>
              <a:buSzPct val="80000"/>
            </a:pPr>
            <a:r>
              <a:rPr lang="ru-RU" sz="6400" b="1" i="1" dirty="0">
                <a:solidFill>
                  <a:prstClr val="black"/>
                </a:solidFill>
                <a:effectLst/>
                <a:latin typeface="Times New Roman"/>
                <a:ea typeface="Calibri"/>
                <a:cs typeface="+mn-cs"/>
              </a:rPr>
              <a:t>Идея:</a:t>
            </a:r>
            <a:r>
              <a:rPr lang="ru-RU" sz="6400" dirty="0">
                <a:solidFill>
                  <a:prstClr val="black"/>
                </a:solidFill>
                <a:effectLst/>
                <a:latin typeface="Times New Roman"/>
                <a:ea typeface="Calibri"/>
                <a:cs typeface="+mn-cs"/>
              </a:rPr>
              <a:t> посредством оформления пространственной среды школы в рамках внеурочной деятельности по предмету ИЗО  постараться улучшить процесс реабилитации и социализации детей с ОВЗ. </a:t>
            </a:r>
            <a:endParaRPr lang="ru-RU" sz="6400" dirty="0">
              <a:solidFill>
                <a:prstClr val="black"/>
              </a:solidFill>
              <a:effectLst/>
              <a:latin typeface="Calibri"/>
              <a:ea typeface="Calibri"/>
              <a:cs typeface="+mn-cs"/>
            </a:endParaRPr>
          </a:p>
          <a:p>
            <a:pPr marL="365760">
              <a:lnSpc>
                <a:spcPct val="150000"/>
              </a:lnSpc>
              <a:spcBef>
                <a:spcPts val="600"/>
              </a:spcBef>
            </a:pPr>
            <a:endParaRPr lang="ru-RU" sz="6400" dirty="0"/>
          </a:p>
        </p:txBody>
      </p:sp>
    </p:spTree>
    <p:extLst>
      <p:ext uri="{BB962C8B-B14F-4D97-AF65-F5344CB8AC3E}">
        <p14:creationId xmlns:p14="http://schemas.microsoft.com/office/powerpoint/2010/main" val="34708705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476672"/>
            <a:ext cx="7848872" cy="5771728"/>
          </a:xfrm>
        </p:spPr>
        <p:txBody>
          <a:bodyPr>
            <a:noAutofit/>
          </a:bodyPr>
          <a:lstStyle/>
          <a:p>
            <a:pPr indent="0" algn="just">
              <a:lnSpc>
                <a:spcPct val="150000"/>
              </a:lnSpc>
              <a:spcAft>
                <a:spcPts val="0"/>
              </a:spcAft>
              <a:buNone/>
            </a:pPr>
            <a:r>
              <a:rPr lang="ru-RU" sz="1600" b="1" i="1" dirty="0" smtClean="0">
                <a:latin typeface="Times New Roman"/>
                <a:ea typeface="Calibri"/>
              </a:rPr>
              <a:t>Цель</a:t>
            </a:r>
            <a:r>
              <a:rPr lang="ru-RU" sz="1600" b="1" i="1" dirty="0">
                <a:latin typeface="Times New Roman"/>
                <a:ea typeface="Calibri"/>
              </a:rPr>
              <a:t>:</a:t>
            </a:r>
            <a:r>
              <a:rPr lang="ru-RU" sz="1600" dirty="0">
                <a:latin typeface="Times New Roman"/>
                <a:ea typeface="Calibri"/>
              </a:rPr>
              <a:t> адаптация и развитие навыков социализации детей с ОВЗ в рамках внеурочной деятельности по предмету ИЗО.  </a:t>
            </a:r>
            <a:endParaRPr lang="ru-RU" sz="1600" dirty="0">
              <a:latin typeface="Calibri"/>
              <a:ea typeface="Calibri"/>
            </a:endParaRPr>
          </a:p>
          <a:p>
            <a:pPr indent="0" algn="just">
              <a:lnSpc>
                <a:spcPct val="150000"/>
              </a:lnSpc>
              <a:spcAft>
                <a:spcPts val="0"/>
              </a:spcAft>
              <a:buNone/>
            </a:pPr>
            <a:r>
              <a:rPr lang="ru-RU" sz="1600" b="1" i="1" dirty="0">
                <a:latin typeface="Times New Roman"/>
                <a:ea typeface="Calibri"/>
              </a:rPr>
              <a:t>Задачи</a:t>
            </a:r>
            <a:r>
              <a:rPr lang="ru-RU" sz="1600" b="1" i="1" dirty="0" smtClean="0">
                <a:latin typeface="Times New Roman"/>
                <a:ea typeface="Calibri"/>
              </a:rPr>
              <a:t>:</a:t>
            </a:r>
            <a:r>
              <a:rPr lang="ru-RU" sz="1600" dirty="0" smtClean="0">
                <a:latin typeface="Times New Roman"/>
                <a:ea typeface="Calibri"/>
              </a:rPr>
              <a:t> Создание </a:t>
            </a:r>
            <a:r>
              <a:rPr lang="ru-RU" sz="1600" dirty="0">
                <a:latin typeface="Times New Roman"/>
                <a:ea typeface="Calibri"/>
              </a:rPr>
              <a:t>оптимальных условий для психологического благополучия, самореализации, самовыражения детей с помощью творчества.</a:t>
            </a:r>
            <a:endParaRPr lang="ru-RU" sz="1600" dirty="0">
              <a:latin typeface="Calibri"/>
              <a:ea typeface="Calibri"/>
            </a:endParaRPr>
          </a:p>
          <a:p>
            <a:pPr indent="450215" algn="just">
              <a:lnSpc>
                <a:spcPct val="150000"/>
              </a:lnSpc>
              <a:spcAft>
                <a:spcPts val="0"/>
              </a:spcAft>
            </a:pPr>
            <a:r>
              <a:rPr lang="ru-RU" sz="1600" dirty="0">
                <a:latin typeface="Times New Roman"/>
                <a:ea typeface="Calibri"/>
              </a:rPr>
              <a:t>Формирование мотивации к различным видам художественной деятельности.</a:t>
            </a:r>
            <a:endParaRPr lang="ru-RU" sz="1600" dirty="0">
              <a:latin typeface="Calibri"/>
              <a:ea typeface="Calibri"/>
            </a:endParaRPr>
          </a:p>
          <a:p>
            <a:pPr indent="450215" algn="just">
              <a:lnSpc>
                <a:spcPct val="150000"/>
              </a:lnSpc>
              <a:spcAft>
                <a:spcPts val="0"/>
              </a:spcAft>
            </a:pPr>
            <a:r>
              <a:rPr lang="ru-RU" sz="1600" dirty="0">
                <a:latin typeface="Times New Roman"/>
                <a:ea typeface="Calibri"/>
              </a:rPr>
              <a:t>Формирование художественно-познавательной потребности детей через активное участие в творческих видах деятельности.</a:t>
            </a:r>
            <a:endParaRPr lang="ru-RU" sz="1600" dirty="0">
              <a:latin typeface="Calibri"/>
              <a:ea typeface="Calibri"/>
            </a:endParaRPr>
          </a:p>
          <a:p>
            <a:pPr indent="450215" algn="just">
              <a:lnSpc>
                <a:spcPct val="150000"/>
              </a:lnSpc>
              <a:spcAft>
                <a:spcPts val="0"/>
              </a:spcAft>
            </a:pPr>
            <a:r>
              <a:rPr lang="ru-RU" sz="1600" dirty="0">
                <a:latin typeface="Times New Roman"/>
                <a:ea typeface="Calibri"/>
              </a:rPr>
              <a:t>Развитие навыков социализации путем группового взаимодействия с учетом индивидуальных особенностей каждого ребенка.</a:t>
            </a:r>
            <a:endParaRPr lang="ru-RU" sz="1600" dirty="0">
              <a:latin typeface="Calibri"/>
              <a:ea typeface="Calibri"/>
            </a:endParaRPr>
          </a:p>
          <a:p>
            <a:pPr indent="450215" algn="just">
              <a:lnSpc>
                <a:spcPct val="150000"/>
              </a:lnSpc>
              <a:spcAft>
                <a:spcPts val="0"/>
              </a:spcAft>
            </a:pPr>
            <a:r>
              <a:rPr lang="ru-RU" sz="1600" dirty="0">
                <a:latin typeface="Times New Roman"/>
                <a:ea typeface="Calibri"/>
              </a:rPr>
              <a:t>Формирование и коррекция сенсорного восприятия в условиях групповой и индивидуальной творческой деятельности (Цвета, формы, величины, пространственные и временные представления).</a:t>
            </a:r>
            <a:endParaRPr lang="ru-RU" sz="1600" dirty="0">
              <a:latin typeface="Calibri"/>
              <a:ea typeface="Calibri"/>
            </a:endParaRPr>
          </a:p>
          <a:p>
            <a:pPr indent="450215" algn="just">
              <a:lnSpc>
                <a:spcPct val="150000"/>
              </a:lnSpc>
              <a:spcAft>
                <a:spcPts val="0"/>
              </a:spcAft>
            </a:pPr>
            <a:r>
              <a:rPr lang="ru-RU" sz="1600" dirty="0">
                <a:latin typeface="Times New Roman"/>
                <a:ea typeface="Calibri"/>
              </a:rPr>
              <a:t>Формирование положительной самооценки и мотивации на успех за счет социального признания ценности продукта, созданного ребенком с ОВЗ.</a:t>
            </a:r>
            <a:endParaRPr lang="ru-RU" sz="1600" dirty="0">
              <a:latin typeface="Calibri"/>
              <a:ea typeface="Calibri"/>
            </a:endParaRPr>
          </a:p>
          <a:p>
            <a:pPr marL="82296" indent="0">
              <a:buNone/>
            </a:pPr>
            <a:endParaRPr lang="ru-RU" sz="1400" dirty="0"/>
          </a:p>
        </p:txBody>
      </p:sp>
    </p:spTree>
    <p:extLst>
      <p:ext uri="{BB962C8B-B14F-4D97-AF65-F5344CB8AC3E}">
        <p14:creationId xmlns:p14="http://schemas.microsoft.com/office/powerpoint/2010/main" val="16223843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188640"/>
            <a:ext cx="7272808" cy="4800600"/>
          </a:xfrm>
        </p:spPr>
        <p:txBody>
          <a:bodyPr>
            <a:normAutofit fontScale="62500" lnSpcReduction="20000"/>
          </a:bodyPr>
          <a:lstStyle/>
          <a:p>
            <a:pPr indent="0" algn="just">
              <a:lnSpc>
                <a:spcPct val="150000"/>
              </a:lnSpc>
              <a:spcAft>
                <a:spcPts val="0"/>
              </a:spcAft>
              <a:buNone/>
            </a:pPr>
            <a:r>
              <a:rPr lang="ru-RU" sz="3800" b="1" dirty="0">
                <a:latin typeface="Times New Roman"/>
                <a:ea typeface="Calibri"/>
              </a:rPr>
              <a:t>Выбор формата проекта.</a:t>
            </a:r>
            <a:r>
              <a:rPr lang="ru-RU" sz="3800" dirty="0">
                <a:latin typeface="Times New Roman"/>
                <a:ea typeface="Calibri"/>
              </a:rPr>
              <a:t> </a:t>
            </a:r>
            <a:endParaRPr lang="ru-RU" sz="3800" dirty="0" smtClean="0">
              <a:latin typeface="Times New Roman"/>
              <a:ea typeface="Calibri"/>
            </a:endParaRPr>
          </a:p>
          <a:p>
            <a:pPr indent="0" algn="just">
              <a:lnSpc>
                <a:spcPct val="150000"/>
              </a:lnSpc>
              <a:spcAft>
                <a:spcPts val="0"/>
              </a:spcAft>
              <a:buNone/>
            </a:pPr>
            <a:r>
              <a:rPr lang="ru-RU" dirty="0" smtClean="0">
                <a:latin typeface="Times New Roman"/>
                <a:ea typeface="Calibri"/>
              </a:rPr>
              <a:t>В </a:t>
            </a:r>
            <a:r>
              <a:rPr lang="ru-RU" dirty="0">
                <a:latin typeface="Times New Roman"/>
                <a:ea typeface="Calibri"/>
              </a:rPr>
              <a:t>результате процесса осмысления заявленной проблемы, формат проекта представляется в виде группы учащихся (из одного класса или нескольких классов), посещающих внеурочную деятельность по предмету ИЗО. Классификация: проект по объекту является педагогическим, по субъекту – коллективным, по целевому назначению: нравственно-воспитательный; по территории охвата – локальный школьный, по предметным областям – изобразительное искусство. По срокам исполнения – долгосрочный, и по степени новизны – новаторский.</a:t>
            </a:r>
            <a:endParaRPr lang="ru-RU" sz="2400" dirty="0">
              <a:effectLst/>
              <a:latin typeface="Calibri"/>
              <a:ea typeface="Calibri"/>
            </a:endParaRPr>
          </a:p>
        </p:txBody>
      </p:sp>
      <p:pic>
        <p:nvPicPr>
          <p:cNvPr id="2050" name="Picture 2" descr="http://moziru.com/images/playground-clipart-wheelchair-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4293096"/>
            <a:ext cx="2314132"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32963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850106"/>
          </a:xfrm>
        </p:spPr>
        <p:txBody>
          <a:bodyPr>
            <a:noAutofit/>
          </a:bodyPr>
          <a:lstStyle/>
          <a:p>
            <a:pPr algn="ctr">
              <a:lnSpc>
                <a:spcPct val="150000"/>
              </a:lnSpc>
              <a:spcAft>
                <a:spcPts val="1000"/>
              </a:spcAft>
            </a:pPr>
            <a:r>
              <a:rPr lang="ru-RU" sz="2800" b="1" dirty="0">
                <a:effectLst/>
                <a:latin typeface="Times New Roman"/>
                <a:ea typeface="Times New Roman"/>
              </a:rPr>
              <a:t/>
            </a:r>
            <a:br>
              <a:rPr lang="ru-RU" sz="2800" b="1" dirty="0">
                <a:effectLst/>
                <a:latin typeface="Times New Roman"/>
                <a:ea typeface="Times New Roman"/>
              </a:rPr>
            </a:br>
            <a:r>
              <a:rPr lang="ru-RU" sz="2800" b="1" dirty="0" smtClean="0">
                <a:effectLst/>
                <a:latin typeface="Times New Roman"/>
                <a:ea typeface="Times New Roman"/>
              </a:rPr>
              <a:t>2</a:t>
            </a:r>
            <a:r>
              <a:rPr lang="ru-RU" sz="2800" b="1" dirty="0">
                <a:effectLst/>
                <a:latin typeface="Times New Roman"/>
                <a:ea typeface="Times New Roman"/>
              </a:rPr>
              <a:t>. Программирование и планирование хода проекта</a:t>
            </a:r>
            <a:r>
              <a:rPr lang="ru-RU" sz="2800" b="1" dirty="0" smtClean="0">
                <a:effectLst/>
                <a:latin typeface="Times New Roman"/>
                <a:ea typeface="Times New Roman"/>
              </a:rPr>
              <a:t>.</a:t>
            </a:r>
            <a:r>
              <a:rPr lang="ru-RU" sz="2800" dirty="0">
                <a:effectLst/>
                <a:latin typeface="Calibri"/>
                <a:ea typeface="Calibri"/>
              </a:rPr>
              <a:t/>
            </a:r>
            <a:br>
              <a:rPr lang="ru-RU" sz="2800" dirty="0">
                <a:effectLst/>
                <a:latin typeface="Calibri"/>
                <a:ea typeface="Calibri"/>
              </a:rPr>
            </a:br>
            <a:endParaRPr lang="ru-RU" sz="28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454689387"/>
              </p:ext>
            </p:extLst>
          </p:nvPr>
        </p:nvGraphicFramePr>
        <p:xfrm>
          <a:off x="1187623" y="1240925"/>
          <a:ext cx="7128792" cy="5504903"/>
        </p:xfrm>
        <a:graphic>
          <a:graphicData uri="http://schemas.openxmlformats.org/drawingml/2006/table">
            <a:tbl>
              <a:tblPr firstRow="1" firstCol="1" bandRow="1" bandCol="1"/>
              <a:tblGrid>
                <a:gridCol w="2808313"/>
                <a:gridCol w="2880320"/>
                <a:gridCol w="1440159"/>
              </a:tblGrid>
              <a:tr h="179384">
                <a:tc gridSpan="3">
                  <a:txBody>
                    <a:bodyPr/>
                    <a:lstStyle/>
                    <a:p>
                      <a:pPr>
                        <a:lnSpc>
                          <a:spcPct val="115000"/>
                        </a:lnSpc>
                        <a:spcAft>
                          <a:spcPts val="0"/>
                        </a:spcAft>
                      </a:pPr>
                      <a:r>
                        <a:rPr lang="ru-RU" sz="1050" b="1" dirty="0">
                          <a:effectLst/>
                          <a:latin typeface="Times New Roman" pitchFamily="18" charset="0"/>
                          <a:ea typeface="Calibri"/>
                          <a:cs typeface="Times New Roman" pitchFamily="18" charset="0"/>
                        </a:rPr>
                        <a:t>Подготовительный этап</a:t>
                      </a:r>
                      <a:endParaRPr lang="ru-RU" sz="1050" dirty="0">
                        <a:effectLst/>
                        <a:latin typeface="Times New Roman" pitchFamily="18" charset="0"/>
                        <a:ea typeface="Calibri"/>
                        <a:cs typeface="Times New Roman" pitchFamily="18" charset="0"/>
                      </a:endParaRP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79384">
                <a:tc>
                  <a:txBody>
                    <a:bodyPr/>
                    <a:lstStyle/>
                    <a:p>
                      <a:pPr>
                        <a:lnSpc>
                          <a:spcPct val="115000"/>
                        </a:lnSpc>
                        <a:spcAft>
                          <a:spcPts val="1000"/>
                        </a:spcAft>
                      </a:pPr>
                      <a:r>
                        <a:rPr lang="ru-RU" sz="1050" b="1">
                          <a:effectLst/>
                          <a:latin typeface="Times New Roman" pitchFamily="18" charset="0"/>
                          <a:ea typeface="Calibri"/>
                          <a:cs typeface="Times New Roman" pitchFamily="18" charset="0"/>
                        </a:rPr>
                        <a:t>Вид работы</a:t>
                      </a:r>
                      <a:endParaRPr lang="ru-RU" sz="1050">
                        <a:effectLst/>
                        <a:latin typeface="Times New Roman" pitchFamily="18" charset="0"/>
                        <a:ea typeface="Calibri"/>
                        <a:cs typeface="Times New Roman" pitchFamily="18" charset="0"/>
                      </a:endParaRP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b="1">
                          <a:effectLst/>
                          <a:latin typeface="Times New Roman" pitchFamily="18" charset="0"/>
                          <a:ea typeface="Calibri"/>
                          <a:cs typeface="Times New Roman" pitchFamily="18" charset="0"/>
                        </a:rPr>
                        <a:t>Исполнители</a:t>
                      </a:r>
                      <a:endParaRPr lang="ru-RU" sz="1050">
                        <a:effectLst/>
                        <a:latin typeface="Times New Roman" pitchFamily="18" charset="0"/>
                        <a:ea typeface="Calibri"/>
                        <a:cs typeface="Times New Roman" pitchFamily="18" charset="0"/>
                      </a:endParaRP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b="1">
                          <a:effectLst/>
                          <a:latin typeface="Times New Roman" pitchFamily="18" charset="0"/>
                          <a:ea typeface="Calibri"/>
                          <a:cs typeface="Times New Roman" pitchFamily="18" charset="0"/>
                        </a:rPr>
                        <a:t>Сроки</a:t>
                      </a:r>
                      <a:endParaRPr lang="ru-RU" sz="1050">
                        <a:effectLst/>
                        <a:latin typeface="Times New Roman" pitchFamily="18" charset="0"/>
                        <a:ea typeface="Calibri"/>
                        <a:cs typeface="Times New Roman" pitchFamily="18" charset="0"/>
                      </a:endParaRP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4777">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Определение проблемы, обсуждение проблемных вопросов, изучение общественного мнения.</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1050">
                          <a:effectLst/>
                          <a:latin typeface="Times New Roman" pitchFamily="18" charset="0"/>
                          <a:ea typeface="Calibri"/>
                          <a:cs typeface="Times New Roman" pitchFamily="18" charset="0"/>
                        </a:rPr>
                        <a:t>Администрация школы, учитель ИЗО, учащиеся.</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a:effectLst/>
                          <a:latin typeface="Times New Roman" pitchFamily="18" charset="0"/>
                          <a:ea typeface="Calibri"/>
                          <a:cs typeface="Times New Roman" pitchFamily="18" charset="0"/>
                        </a:rPr>
                        <a:t>сентябрь</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0100">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Распределение обязанностей среди членов инициативной группы. Создание групп: социологов, дизайнеров, экономистов, практиков.</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a:effectLst/>
                          <a:latin typeface="Times New Roman" pitchFamily="18" charset="0"/>
                          <a:ea typeface="Calibri"/>
                          <a:cs typeface="Times New Roman" pitchFamily="18" charset="0"/>
                        </a:rPr>
                        <a:t>Участники проекта (учитель ИЗО, психолог, ученики внеурочной деятельности по предмету ИЗО)</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a:effectLst/>
                          <a:latin typeface="Times New Roman" pitchFamily="18" charset="0"/>
                          <a:ea typeface="Calibri"/>
                          <a:cs typeface="Times New Roman" pitchFamily="18" charset="0"/>
                        </a:rPr>
                        <a:t>Сентябрь-октябрь</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384">
                <a:tc gridSpan="3">
                  <a:txBody>
                    <a:bodyPr/>
                    <a:lstStyle/>
                    <a:p>
                      <a:pPr>
                        <a:lnSpc>
                          <a:spcPct val="115000"/>
                        </a:lnSpc>
                        <a:spcAft>
                          <a:spcPts val="1000"/>
                        </a:spcAft>
                      </a:pPr>
                      <a:r>
                        <a:rPr lang="ru-RU" sz="1050" b="1">
                          <a:effectLst/>
                          <a:latin typeface="Times New Roman" pitchFamily="18" charset="0"/>
                          <a:ea typeface="Calibri"/>
                          <a:cs typeface="Times New Roman" pitchFamily="18" charset="0"/>
                        </a:rPr>
                        <a:t>Этап реализации проекта</a:t>
                      </a:r>
                      <a:endParaRPr lang="ru-RU" sz="1050">
                        <a:effectLst/>
                        <a:latin typeface="Times New Roman" pitchFamily="18" charset="0"/>
                        <a:ea typeface="Calibri"/>
                        <a:cs typeface="Times New Roman" pitchFamily="18" charset="0"/>
                      </a:endParaRP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643471">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Определение рекреации для оформления с учетом мнения обучающихся и учителей начальных классов и среднего звена</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Руководитель и участники проекта </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dirty="0">
                          <a:effectLst/>
                          <a:latin typeface="Times New Roman" pitchFamily="18" charset="0"/>
                          <a:ea typeface="Calibri"/>
                          <a:cs typeface="Times New Roman" pitchFamily="18" charset="0"/>
                        </a:rPr>
                        <a:t>октябрь</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40">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Разработка дизайн – проекта оформления рекреации.</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группа дизайнеров, руководитель проекта</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dirty="0">
                          <a:effectLst/>
                          <a:latin typeface="Times New Roman" pitchFamily="18" charset="0"/>
                          <a:ea typeface="Calibri"/>
                          <a:cs typeface="Times New Roman" pitchFamily="18" charset="0"/>
                        </a:rPr>
                        <a:t>Октябрь-ноябрь</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71">
                <a:tc>
                  <a:txBody>
                    <a:bodyPr/>
                    <a:lstStyle/>
                    <a:p>
                      <a:pPr>
                        <a:spcAft>
                          <a:spcPts val="0"/>
                        </a:spcAft>
                        <a:tabLst>
                          <a:tab pos="90170" algn="l"/>
                        </a:tabLst>
                      </a:pPr>
                      <a:r>
                        <a:rPr lang="ru-RU" sz="1050">
                          <a:effectLst/>
                          <a:latin typeface="Times New Roman" pitchFamily="18" charset="0"/>
                          <a:ea typeface="Times New Roman"/>
                          <a:cs typeface="Times New Roman" pitchFamily="18" charset="0"/>
                        </a:rPr>
                        <a:t>Составление сметы расходов, работа со спонсорами, членами Управляющего совета, родительскими комитетами классов.</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группа экономистов, руководитель проекта</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dirty="0">
                          <a:effectLst/>
                          <a:latin typeface="Times New Roman" pitchFamily="18" charset="0"/>
                          <a:ea typeface="Calibri"/>
                          <a:cs typeface="Times New Roman" pitchFamily="18" charset="0"/>
                        </a:rPr>
                        <a:t>ноябрь</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40">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Приобретение материалов для реализации проекта.</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группа экономистов, руководитель проекта</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dirty="0">
                          <a:effectLst/>
                          <a:latin typeface="Times New Roman" pitchFamily="18" charset="0"/>
                          <a:ea typeface="Calibri"/>
                          <a:cs typeface="Times New Roman" pitchFamily="18" charset="0"/>
                        </a:rPr>
                        <a:t>Декабрь-январь</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060">
                <a:tc>
                  <a:txBody>
                    <a:bodyPr/>
                    <a:lstStyle/>
                    <a:p>
                      <a:pPr>
                        <a:spcAft>
                          <a:spcPts val="0"/>
                        </a:spcAft>
                        <a:tabLst>
                          <a:tab pos="90170" algn="l"/>
                        </a:tabLst>
                      </a:pPr>
                      <a:r>
                        <a:rPr lang="ru-RU" sz="1050">
                          <a:effectLst/>
                          <a:latin typeface="Times New Roman" pitchFamily="18" charset="0"/>
                          <a:ea typeface="Times New Roman"/>
                          <a:cs typeface="Times New Roman" pitchFamily="18" charset="0"/>
                        </a:rPr>
                        <a:t>Оформление рекреации в соответствии с дизайнерским проектом.</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90170" algn="l"/>
                        </a:tabLst>
                      </a:pPr>
                      <a:r>
                        <a:rPr lang="ru-RU" sz="1050" dirty="0">
                          <a:effectLst/>
                          <a:latin typeface="Times New Roman" pitchFamily="18" charset="0"/>
                          <a:ea typeface="Times New Roman"/>
                          <a:cs typeface="Times New Roman" pitchFamily="18" charset="0"/>
                        </a:rPr>
                        <a:t>группа практиков, руководитель проекта</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dirty="0">
                          <a:effectLst/>
                          <a:latin typeface="Times New Roman" pitchFamily="18" charset="0"/>
                          <a:ea typeface="Calibri"/>
                          <a:cs typeface="Times New Roman" pitchFamily="18" charset="0"/>
                        </a:rPr>
                        <a:t>Февраль-апрель</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384">
                <a:tc gridSpan="3">
                  <a:txBody>
                    <a:bodyPr/>
                    <a:lstStyle/>
                    <a:p>
                      <a:pPr>
                        <a:lnSpc>
                          <a:spcPct val="115000"/>
                        </a:lnSpc>
                        <a:spcAft>
                          <a:spcPts val="1000"/>
                        </a:spcAft>
                      </a:pPr>
                      <a:r>
                        <a:rPr lang="ru-RU" sz="1050" b="1" dirty="0">
                          <a:effectLst/>
                          <a:latin typeface="Times New Roman" pitchFamily="18" charset="0"/>
                          <a:ea typeface="Calibri"/>
                          <a:cs typeface="Times New Roman" pitchFamily="18" charset="0"/>
                        </a:rPr>
                        <a:t>Заключительный этап</a:t>
                      </a:r>
                      <a:endParaRPr lang="ru-RU" sz="1050" dirty="0">
                        <a:effectLst/>
                        <a:latin typeface="Times New Roman" pitchFamily="18" charset="0"/>
                        <a:ea typeface="Calibri"/>
                        <a:cs typeface="Times New Roman" pitchFamily="18" charset="0"/>
                      </a:endParaRP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320040">
                <a:tc>
                  <a:txBody>
                    <a:bodyPr/>
                    <a:lstStyle/>
                    <a:p>
                      <a:pPr>
                        <a:spcAft>
                          <a:spcPts val="0"/>
                        </a:spcAft>
                        <a:tabLst>
                          <a:tab pos="90170" algn="l"/>
                        </a:tabLst>
                      </a:pPr>
                      <a:r>
                        <a:rPr lang="ru-RU" sz="1050">
                          <a:effectLst/>
                          <a:latin typeface="Times New Roman" pitchFamily="18" charset="0"/>
                          <a:ea typeface="Times New Roman"/>
                          <a:cs typeface="Times New Roman" pitchFamily="18" charset="0"/>
                        </a:rPr>
                        <a:t>Подведение итогов реализации проекта.</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90170" algn="l"/>
                        </a:tabLst>
                      </a:pPr>
                      <a:r>
                        <a:rPr lang="ru-RU" sz="1050">
                          <a:effectLst/>
                          <a:latin typeface="Times New Roman" pitchFamily="18" charset="0"/>
                          <a:ea typeface="Times New Roman"/>
                          <a:cs typeface="Times New Roman" pitchFamily="18" charset="0"/>
                        </a:rPr>
                        <a:t>руководитель проекта и участники</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50" dirty="0">
                          <a:effectLst/>
                          <a:latin typeface="Times New Roman" pitchFamily="18" charset="0"/>
                          <a:ea typeface="Calibri"/>
                          <a:cs typeface="Times New Roman" pitchFamily="18" charset="0"/>
                        </a:rPr>
                        <a:t>май</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384">
                <a:tc>
                  <a:txBody>
                    <a:bodyPr/>
                    <a:lstStyle/>
                    <a:p>
                      <a:pPr>
                        <a:lnSpc>
                          <a:spcPct val="115000"/>
                        </a:lnSpc>
                        <a:spcAft>
                          <a:spcPts val="0"/>
                        </a:spcAft>
                      </a:pPr>
                      <a:r>
                        <a:rPr lang="ru-RU" sz="1050">
                          <a:effectLst/>
                          <a:latin typeface="Times New Roman" pitchFamily="18" charset="0"/>
                          <a:ea typeface="Calibri"/>
                          <a:cs typeface="Times New Roman" pitchFamily="18" charset="0"/>
                        </a:rPr>
                        <a:t>Оформление результата</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90170" algn="l"/>
                        </a:tabLst>
                      </a:pPr>
                      <a:r>
                        <a:rPr lang="ru-RU" sz="1050">
                          <a:effectLst/>
                          <a:latin typeface="Times New Roman" pitchFamily="18" charset="0"/>
                          <a:ea typeface="Times New Roman"/>
                          <a:cs typeface="Times New Roman" pitchFamily="18" charset="0"/>
                        </a:rPr>
                        <a:t>руководитель проекта и участники</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50" dirty="0">
                          <a:effectLst/>
                          <a:latin typeface="Times New Roman" pitchFamily="18" charset="0"/>
                          <a:ea typeface="Calibri"/>
                          <a:cs typeface="Times New Roman" pitchFamily="18" charset="0"/>
                        </a:rPr>
                        <a:t>май</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384">
                <a:tc>
                  <a:txBody>
                    <a:bodyPr/>
                    <a:lstStyle/>
                    <a:p>
                      <a:pPr>
                        <a:lnSpc>
                          <a:spcPct val="115000"/>
                        </a:lnSpc>
                        <a:spcAft>
                          <a:spcPts val="0"/>
                        </a:spcAft>
                      </a:pPr>
                      <a:r>
                        <a:rPr lang="ru-RU" sz="1050">
                          <a:effectLst/>
                          <a:latin typeface="Times New Roman" pitchFamily="18" charset="0"/>
                          <a:ea typeface="Calibri"/>
                          <a:cs typeface="Times New Roman" pitchFamily="18" charset="0"/>
                        </a:rPr>
                        <a:t>Презентация</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90170" algn="l"/>
                        </a:tabLst>
                      </a:pPr>
                      <a:r>
                        <a:rPr lang="ru-RU" sz="1050">
                          <a:effectLst/>
                          <a:latin typeface="Times New Roman" pitchFamily="18" charset="0"/>
                          <a:ea typeface="Times New Roman"/>
                          <a:cs typeface="Times New Roman" pitchFamily="18" charset="0"/>
                        </a:rPr>
                        <a:t>руководитель проекта и участники</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50" dirty="0">
                          <a:effectLst/>
                          <a:latin typeface="Times New Roman" pitchFamily="18" charset="0"/>
                          <a:ea typeface="Calibri"/>
                          <a:cs typeface="Times New Roman" pitchFamily="18" charset="0"/>
                        </a:rPr>
                        <a:t>май</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766">
                <a:tc>
                  <a:txBody>
                    <a:bodyPr/>
                    <a:lstStyle/>
                    <a:p>
                      <a:pPr>
                        <a:lnSpc>
                          <a:spcPct val="115000"/>
                        </a:lnSpc>
                        <a:spcAft>
                          <a:spcPts val="0"/>
                        </a:spcAft>
                      </a:pPr>
                      <a:r>
                        <a:rPr lang="ru-RU" sz="1050">
                          <a:effectLst/>
                          <a:latin typeface="Times New Roman" pitchFamily="18" charset="0"/>
                          <a:ea typeface="Calibri"/>
                          <a:cs typeface="Times New Roman" pitchFamily="18" charset="0"/>
                        </a:rPr>
                        <a:t>Рефлексия. Оценка и отзывы</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50" dirty="0">
                          <a:effectLst/>
                          <a:latin typeface="Times New Roman" pitchFamily="18" charset="0"/>
                          <a:ea typeface="Calibri"/>
                          <a:cs typeface="Times New Roman" pitchFamily="18" charset="0"/>
                        </a:rPr>
                        <a:t> </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50" dirty="0">
                          <a:effectLst/>
                          <a:latin typeface="Times New Roman" pitchFamily="18" charset="0"/>
                          <a:ea typeface="Calibri"/>
                          <a:cs typeface="Times New Roman" pitchFamily="18" charset="0"/>
                        </a:rPr>
                        <a:t>май</a:t>
                      </a:r>
                    </a:p>
                  </a:txBody>
                  <a:tcPr marL="56581" marR="56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18330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768786223"/>
              </p:ext>
            </p:extLst>
          </p:nvPr>
        </p:nvGraphicFramePr>
        <p:xfrm>
          <a:off x="1043608" y="188640"/>
          <a:ext cx="7704857" cy="6570882"/>
        </p:xfrm>
        <a:graphic>
          <a:graphicData uri="http://schemas.openxmlformats.org/drawingml/2006/table">
            <a:tbl>
              <a:tblPr firstRow="1" firstCol="1" bandRow="1" bandCol="1"/>
              <a:tblGrid>
                <a:gridCol w="3096345"/>
                <a:gridCol w="2304256"/>
                <a:gridCol w="2304256"/>
              </a:tblGrid>
              <a:tr h="217198">
                <a:tc gridSpan="3">
                  <a:txBody>
                    <a:bodyPr/>
                    <a:lstStyle/>
                    <a:p>
                      <a:pPr>
                        <a:lnSpc>
                          <a:spcPct val="115000"/>
                        </a:lnSpc>
                        <a:spcAft>
                          <a:spcPts val="0"/>
                        </a:spcAft>
                      </a:pPr>
                      <a:r>
                        <a:rPr lang="ru-RU" sz="1000" b="1" dirty="0">
                          <a:effectLst/>
                          <a:latin typeface="Times New Roman"/>
                          <a:ea typeface="Calibri"/>
                          <a:cs typeface="Times New Roman"/>
                        </a:rPr>
                        <a:t>Таблица деятельности руководства школы (предполагаемой) и её педагогического коллектива</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17198">
                <a:tc>
                  <a:txBody>
                    <a:bodyPr/>
                    <a:lstStyle/>
                    <a:p>
                      <a:pPr>
                        <a:lnSpc>
                          <a:spcPct val="115000"/>
                        </a:lnSpc>
                        <a:spcAft>
                          <a:spcPts val="0"/>
                        </a:spcAft>
                      </a:pPr>
                      <a:r>
                        <a:rPr lang="ru-RU" sz="1000" b="1" dirty="0">
                          <a:effectLst/>
                          <a:latin typeface="Times New Roman"/>
                          <a:ea typeface="Calibri"/>
                          <a:cs typeface="Times New Roman"/>
                        </a:rPr>
                        <a:t>Подготовительный этап</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i="1">
                          <a:effectLst/>
                          <a:latin typeface="Times New Roman"/>
                          <a:ea typeface="Calibri"/>
                          <a:cs typeface="Times New Roman"/>
                        </a:rPr>
                        <a:t> </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i="1">
                          <a:effectLst/>
                          <a:latin typeface="Times New Roman"/>
                          <a:ea typeface="Calibri"/>
                          <a:cs typeface="Times New Roman"/>
                        </a:rPr>
                        <a:t> </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396">
                <a:tc>
                  <a:txBody>
                    <a:bodyPr/>
                    <a:lstStyle/>
                    <a:p>
                      <a:pPr>
                        <a:lnSpc>
                          <a:spcPct val="115000"/>
                        </a:lnSpc>
                        <a:spcAft>
                          <a:spcPts val="0"/>
                        </a:spcAft>
                      </a:pPr>
                      <a:r>
                        <a:rPr lang="ru-RU" sz="1000" b="1" dirty="0">
                          <a:effectLst/>
                          <a:latin typeface="Times New Roman"/>
                          <a:ea typeface="Calibri"/>
                          <a:cs typeface="Times New Roman"/>
                        </a:rPr>
                        <a:t>Вид работы</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i="1" dirty="0">
                          <a:effectLst/>
                          <a:latin typeface="Times New Roman"/>
                          <a:ea typeface="Calibri"/>
                          <a:cs typeface="Times New Roman"/>
                        </a:rPr>
                        <a:t>Деятельность руководства</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i="1">
                          <a:effectLst/>
                          <a:latin typeface="Times New Roman"/>
                          <a:ea typeface="Calibri"/>
                          <a:cs typeface="Times New Roman"/>
                        </a:rPr>
                        <a:t>Деятельность педагогического и ученического коллективов</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366">
                <a:tc>
                  <a:txBody>
                    <a:bodyPr/>
                    <a:lstStyle/>
                    <a:p>
                      <a:pPr>
                        <a:lnSpc>
                          <a:spcPct val="115000"/>
                        </a:lnSpc>
                        <a:spcAft>
                          <a:spcPts val="0"/>
                        </a:spcAft>
                      </a:pPr>
                      <a:r>
                        <a:rPr lang="ru-RU" sz="1000" dirty="0">
                          <a:effectLst/>
                          <a:latin typeface="Times New Roman"/>
                          <a:ea typeface="Calibri"/>
                          <a:cs typeface="Times New Roman"/>
                        </a:rPr>
                        <a:t>Определение проблемы, обсуждение проблемных вопросов, изучение общественного мнения.</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Постановка проблемы (трудности в социализации детей с ОВЗ)</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a:effectLst/>
                          <a:latin typeface="Times New Roman"/>
                          <a:ea typeface="Calibri"/>
                          <a:cs typeface="Times New Roman"/>
                        </a:rPr>
                        <a:t>Обсуждение проблемы, предложение вариантов и путей её решения за счёт школьных ресурсов</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effectLst/>
                          <a:latin typeface="Times New Roman"/>
                          <a:ea typeface="Calibri"/>
                          <a:cs typeface="Times New Roman"/>
                        </a:rPr>
                        <a:t>Распределение обязанностей среди членов инициативной группы. Создание групп: социологов, дизайнеров, экономистов, практиков.</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Выделение необходимых областей для разработки проекта. Согласование состава рабочих групп.</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a:effectLst/>
                          <a:latin typeface="Times New Roman"/>
                          <a:ea typeface="Calibri"/>
                          <a:cs typeface="Times New Roman"/>
                        </a:rPr>
                        <a:t>Распределение обязанностей по группам на основе разных видов деятельности</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221">
                <a:tc>
                  <a:txBody>
                    <a:bodyPr/>
                    <a:lstStyle/>
                    <a:p>
                      <a:pPr>
                        <a:lnSpc>
                          <a:spcPct val="115000"/>
                        </a:lnSpc>
                        <a:spcAft>
                          <a:spcPts val="0"/>
                        </a:spcAft>
                      </a:pPr>
                      <a:r>
                        <a:rPr lang="ru-RU" sz="1000" b="1" dirty="0">
                          <a:effectLst/>
                          <a:latin typeface="Times New Roman"/>
                          <a:ea typeface="Calibri"/>
                          <a:cs typeface="Times New Roman"/>
                        </a:rPr>
                        <a:t>Этап реализации проекта</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 </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 </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269">
                <a:tc>
                  <a:txBody>
                    <a:bodyPr/>
                    <a:lstStyle/>
                    <a:p>
                      <a:pPr>
                        <a:lnSpc>
                          <a:spcPct val="115000"/>
                        </a:lnSpc>
                        <a:spcAft>
                          <a:spcPts val="0"/>
                        </a:spcAft>
                      </a:pPr>
                      <a:r>
                        <a:rPr lang="ru-RU" sz="1000" dirty="0">
                          <a:effectLst/>
                          <a:latin typeface="Times New Roman"/>
                          <a:ea typeface="Calibri"/>
                          <a:cs typeface="Times New Roman"/>
                        </a:rPr>
                        <a:t>Определение рекреации для оформления с учетом мнения обучающихся и учителей начальных классов и среднего звена</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Определение места для оформления</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Опрос мнения обучающихся и учителей начальных классов и среднего звена</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1654">
                <a:tc>
                  <a:txBody>
                    <a:bodyPr/>
                    <a:lstStyle/>
                    <a:p>
                      <a:pPr>
                        <a:lnSpc>
                          <a:spcPct val="115000"/>
                        </a:lnSpc>
                        <a:spcAft>
                          <a:spcPts val="0"/>
                        </a:spcAft>
                      </a:pPr>
                      <a:r>
                        <a:rPr lang="ru-RU" sz="1000" dirty="0">
                          <a:effectLst/>
                          <a:latin typeface="Times New Roman"/>
                          <a:ea typeface="Calibri"/>
                          <a:cs typeface="Times New Roman"/>
                        </a:rPr>
                        <a:t>Разработка дизайн – проекта оформления рекреации.</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Контроль и оптимизация деятельности, обсуждение замыслов проектов</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Помощь в организации внеурочной деятельности необходимых мероприятий </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208">
                <a:tc>
                  <a:txBody>
                    <a:bodyPr/>
                    <a:lstStyle/>
                    <a:p>
                      <a:pPr>
                        <a:lnSpc>
                          <a:spcPct val="115000"/>
                        </a:lnSpc>
                        <a:spcAft>
                          <a:spcPts val="0"/>
                        </a:spcAft>
                      </a:pPr>
                      <a:r>
                        <a:rPr lang="ru-RU" sz="1000" dirty="0">
                          <a:effectLst/>
                          <a:latin typeface="Times New Roman"/>
                          <a:ea typeface="Calibri"/>
                          <a:cs typeface="Times New Roman"/>
                        </a:rPr>
                        <a:t>Составление сметы расходов, работа со спонсорами, членами Управляющего совета, родительскими комитетами классов.</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Контроль и помощь деятельности</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Предоставление результата </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396">
                <a:tc>
                  <a:txBody>
                    <a:bodyPr/>
                    <a:lstStyle/>
                    <a:p>
                      <a:pPr>
                        <a:lnSpc>
                          <a:spcPct val="115000"/>
                        </a:lnSpc>
                        <a:spcAft>
                          <a:spcPts val="0"/>
                        </a:spcAft>
                      </a:pPr>
                      <a:r>
                        <a:rPr lang="ru-RU" sz="1000">
                          <a:effectLst/>
                          <a:latin typeface="Times New Roman"/>
                          <a:ea typeface="Calibri"/>
                          <a:cs typeface="Times New Roman"/>
                        </a:rPr>
                        <a:t>Приобретение материалов для реализации проекта.</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Контроль и помощь деятельности</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Предоставление результата </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366">
                <a:tc>
                  <a:txBody>
                    <a:bodyPr/>
                    <a:lstStyle/>
                    <a:p>
                      <a:pPr>
                        <a:lnSpc>
                          <a:spcPct val="115000"/>
                        </a:lnSpc>
                        <a:spcAft>
                          <a:spcPts val="0"/>
                        </a:spcAft>
                      </a:pPr>
                      <a:r>
                        <a:rPr lang="ru-RU" sz="1000">
                          <a:effectLst/>
                          <a:latin typeface="Times New Roman"/>
                          <a:ea typeface="Calibri"/>
                          <a:cs typeface="Times New Roman"/>
                        </a:rPr>
                        <a:t>Оформление рекреации в соответствии с дизайнерским проектом.</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Контроль и помощь деятельности</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Предоставление результата  оформления рекреации</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198">
                <a:tc gridSpan="3">
                  <a:txBody>
                    <a:bodyPr/>
                    <a:lstStyle/>
                    <a:p>
                      <a:pPr>
                        <a:lnSpc>
                          <a:spcPct val="115000"/>
                        </a:lnSpc>
                        <a:spcAft>
                          <a:spcPts val="0"/>
                        </a:spcAft>
                      </a:pPr>
                      <a:r>
                        <a:rPr lang="ru-RU" sz="1000" b="1" dirty="0">
                          <a:effectLst/>
                          <a:latin typeface="Times New Roman"/>
                          <a:ea typeface="Calibri"/>
                          <a:cs typeface="Times New Roman"/>
                        </a:rPr>
                        <a:t>Заключительный этап</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42034">
                <a:tc>
                  <a:txBody>
                    <a:bodyPr/>
                    <a:lstStyle/>
                    <a:p>
                      <a:pPr>
                        <a:lnSpc>
                          <a:spcPct val="115000"/>
                        </a:lnSpc>
                        <a:spcAft>
                          <a:spcPts val="1000"/>
                        </a:spcAft>
                      </a:pPr>
                      <a:r>
                        <a:rPr lang="ru-RU" sz="1000">
                          <a:effectLst/>
                          <a:latin typeface="Times New Roman"/>
                          <a:ea typeface="Calibri"/>
                          <a:cs typeface="Times New Roman"/>
                        </a:rPr>
                        <a:t>Подведение итогов реализации проекта.</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a:effectLst/>
                          <a:latin typeface="Times New Roman"/>
                          <a:ea typeface="Calibri"/>
                          <a:cs typeface="Times New Roman"/>
                        </a:rPr>
                        <a:t>Контроль и помощь деятельности</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dirty="0">
                          <a:effectLst/>
                          <a:latin typeface="Times New Roman"/>
                          <a:ea typeface="Calibri"/>
                          <a:cs typeface="Times New Roman"/>
                        </a:rPr>
                        <a:t>Предоставление результата </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198">
                <a:tc>
                  <a:txBody>
                    <a:bodyPr/>
                    <a:lstStyle/>
                    <a:p>
                      <a:pPr>
                        <a:lnSpc>
                          <a:spcPct val="115000"/>
                        </a:lnSpc>
                        <a:spcAft>
                          <a:spcPts val="0"/>
                        </a:spcAft>
                        <a:tabLst>
                          <a:tab pos="90170" algn="l"/>
                        </a:tabLst>
                      </a:pPr>
                      <a:r>
                        <a:rPr lang="ru-RU" sz="1000">
                          <a:effectLst/>
                          <a:latin typeface="Calibri"/>
                          <a:ea typeface="Times New Roman"/>
                          <a:cs typeface="Times New Roman"/>
                        </a:rPr>
                        <a:t>Оформление результата</a:t>
                      </a: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000">
                          <a:effectLst/>
                          <a:latin typeface="Times New Roman"/>
                          <a:ea typeface="Calibri"/>
                          <a:cs typeface="Times New Roman"/>
                        </a:rPr>
                        <a:t>Контроль и помощь деятельности</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00" dirty="0">
                          <a:effectLst/>
                          <a:latin typeface="Times New Roman"/>
                          <a:ea typeface="Calibri"/>
                          <a:cs typeface="Times New Roman"/>
                        </a:rPr>
                        <a:t>Предоставление результата </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4396">
                <a:tc>
                  <a:txBody>
                    <a:bodyPr/>
                    <a:lstStyle/>
                    <a:p>
                      <a:pPr>
                        <a:lnSpc>
                          <a:spcPct val="115000"/>
                        </a:lnSpc>
                        <a:spcAft>
                          <a:spcPts val="0"/>
                        </a:spcAft>
                        <a:tabLst>
                          <a:tab pos="90170" algn="l"/>
                        </a:tabLst>
                      </a:pPr>
                      <a:r>
                        <a:rPr lang="ru-RU" sz="1000">
                          <a:effectLst/>
                          <a:latin typeface="Calibri"/>
                          <a:ea typeface="Times New Roman"/>
                          <a:cs typeface="Times New Roman"/>
                        </a:rPr>
                        <a:t>Презентация</a:t>
                      </a: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00">
                          <a:effectLst/>
                          <a:latin typeface="Times New Roman"/>
                          <a:ea typeface="Calibri"/>
                          <a:cs typeface="Times New Roman"/>
                        </a:rPr>
                        <a:t>Предоставление возможности для презентации (общешкольной)</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00" dirty="0">
                          <a:effectLst/>
                          <a:latin typeface="Times New Roman"/>
                          <a:ea typeface="Calibri"/>
                          <a:cs typeface="Times New Roman"/>
                        </a:rPr>
                        <a:t>Предоставление презентации </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1594">
                <a:tc>
                  <a:txBody>
                    <a:bodyPr/>
                    <a:lstStyle/>
                    <a:p>
                      <a:pPr>
                        <a:lnSpc>
                          <a:spcPct val="115000"/>
                        </a:lnSpc>
                        <a:spcAft>
                          <a:spcPts val="1000"/>
                        </a:spcAft>
                      </a:pPr>
                      <a:r>
                        <a:rPr lang="ru-RU" sz="1000">
                          <a:effectLst/>
                          <a:latin typeface="Times New Roman"/>
                          <a:ea typeface="Calibri"/>
                          <a:cs typeface="Times New Roman"/>
                        </a:rPr>
                        <a:t>Рефлексия. Оценка и отзывы</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00">
                          <a:effectLst/>
                          <a:latin typeface="Times New Roman"/>
                          <a:ea typeface="Calibri"/>
                          <a:cs typeface="Times New Roman"/>
                        </a:rPr>
                        <a:t>Оценка и отзывы</a:t>
                      </a:r>
                      <a:endParaRPr lang="ru-RU" sz="100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000" dirty="0" err="1">
                          <a:effectLst/>
                          <a:latin typeface="Times New Roman"/>
                          <a:ea typeface="Calibri"/>
                          <a:cs typeface="Times New Roman"/>
                        </a:rPr>
                        <a:t>Саморефлексия</a:t>
                      </a:r>
                      <a:r>
                        <a:rPr lang="ru-RU" sz="1000" dirty="0">
                          <a:effectLst/>
                          <a:latin typeface="Times New Roman"/>
                          <a:ea typeface="Calibri"/>
                          <a:cs typeface="Times New Roman"/>
                        </a:rPr>
                        <a:t> и взаимная рефлексия – участники проекта оценивают проделанную работу</a:t>
                      </a:r>
                      <a:endParaRPr lang="ru-RU" sz="1000" dirty="0">
                        <a:effectLst/>
                        <a:latin typeface="Calibri"/>
                        <a:ea typeface="Calibri"/>
                        <a:cs typeface="Times New Roman"/>
                      </a:endParaRPr>
                    </a:p>
                  </a:txBody>
                  <a:tcPr marL="37420" marR="374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60080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nSpc>
                <a:spcPct val="150000"/>
              </a:lnSpc>
              <a:spcAft>
                <a:spcPts val="1000"/>
              </a:spcAft>
            </a:pPr>
            <a:r>
              <a:rPr lang="ru-RU" sz="3200" b="1" dirty="0">
                <a:effectLst/>
                <a:latin typeface="Times New Roman"/>
                <a:ea typeface="Times New Roman"/>
              </a:rPr>
              <a:t>3.Этап реализации проекта</a:t>
            </a:r>
            <a:r>
              <a:rPr lang="ru-RU" sz="3200" dirty="0">
                <a:effectLst/>
                <a:latin typeface="Calibri"/>
                <a:ea typeface="Calibri"/>
              </a:rPr>
              <a:t/>
            </a:r>
            <a:br>
              <a:rPr lang="ru-RU" sz="3200" dirty="0">
                <a:effectLst/>
                <a:latin typeface="Calibri"/>
                <a:ea typeface="Calibri"/>
              </a:rPr>
            </a:br>
            <a:endParaRPr lang="ru-RU" sz="3200" dirty="0"/>
          </a:p>
        </p:txBody>
      </p:sp>
      <p:sp>
        <p:nvSpPr>
          <p:cNvPr id="3" name="Объект 2"/>
          <p:cNvSpPr>
            <a:spLocks noGrp="1"/>
          </p:cNvSpPr>
          <p:nvPr>
            <p:ph idx="1"/>
          </p:nvPr>
        </p:nvSpPr>
        <p:spPr>
          <a:xfrm>
            <a:off x="1043608" y="836712"/>
            <a:ext cx="7848872" cy="5760640"/>
          </a:xfrm>
        </p:spPr>
        <p:txBody>
          <a:bodyPr>
            <a:normAutofit fontScale="25000" lnSpcReduction="20000"/>
          </a:bodyPr>
          <a:lstStyle/>
          <a:p>
            <a:pPr indent="0" algn="just">
              <a:lnSpc>
                <a:spcPct val="150000"/>
              </a:lnSpc>
              <a:spcAft>
                <a:spcPts val="0"/>
              </a:spcAft>
              <a:buNone/>
            </a:pPr>
            <a:r>
              <a:rPr lang="ru-RU" sz="5600" dirty="0">
                <a:latin typeface="Times New Roman"/>
                <a:ea typeface="Calibri"/>
              </a:rPr>
              <a:t>Для успешной реализации проекта с учетом пожеланий и возможностей учителей и обучающихся были созданы группы, в которые также вошли дети с </a:t>
            </a:r>
            <a:r>
              <a:rPr lang="ru-RU" sz="5600" dirty="0" smtClean="0">
                <a:latin typeface="Times New Roman"/>
                <a:ea typeface="Calibri"/>
              </a:rPr>
              <a:t>ОВЗ:</a:t>
            </a:r>
            <a:endParaRPr lang="ru-RU" sz="5600" dirty="0" smtClean="0">
              <a:latin typeface="Calibri"/>
              <a:ea typeface="Calibri"/>
            </a:endParaRPr>
          </a:p>
          <a:p>
            <a:pPr indent="0" algn="just">
              <a:lnSpc>
                <a:spcPct val="150000"/>
              </a:lnSpc>
              <a:spcAft>
                <a:spcPts val="0"/>
              </a:spcAft>
              <a:buNone/>
            </a:pPr>
            <a:r>
              <a:rPr lang="ru-RU" sz="5600" dirty="0" smtClean="0">
                <a:latin typeface="Times New Roman"/>
                <a:ea typeface="Calibri"/>
              </a:rPr>
              <a:t>1</a:t>
            </a:r>
            <a:r>
              <a:rPr lang="ru-RU" sz="5600" dirty="0">
                <a:latin typeface="Times New Roman"/>
                <a:ea typeface="Calibri"/>
              </a:rPr>
              <a:t>. Группа социологов.</a:t>
            </a:r>
            <a:endParaRPr lang="ru-RU" sz="5600" dirty="0">
              <a:latin typeface="Calibri"/>
              <a:ea typeface="Calibri"/>
            </a:endParaRPr>
          </a:p>
          <a:p>
            <a:pPr indent="0" algn="just">
              <a:lnSpc>
                <a:spcPct val="150000"/>
              </a:lnSpc>
              <a:spcAft>
                <a:spcPts val="0"/>
              </a:spcAft>
              <a:buNone/>
            </a:pPr>
            <a:r>
              <a:rPr lang="ru-RU" sz="5600" dirty="0">
                <a:latin typeface="Times New Roman"/>
                <a:ea typeface="Calibri"/>
              </a:rPr>
              <a:t>2. Группа дизайнеров.</a:t>
            </a:r>
            <a:endParaRPr lang="ru-RU" sz="5600" dirty="0">
              <a:latin typeface="Calibri"/>
              <a:ea typeface="Calibri"/>
            </a:endParaRPr>
          </a:p>
          <a:p>
            <a:pPr indent="0" algn="just">
              <a:lnSpc>
                <a:spcPct val="150000"/>
              </a:lnSpc>
              <a:spcAft>
                <a:spcPts val="0"/>
              </a:spcAft>
              <a:buNone/>
            </a:pPr>
            <a:r>
              <a:rPr lang="ru-RU" sz="5600" dirty="0">
                <a:latin typeface="Times New Roman"/>
                <a:ea typeface="Calibri"/>
              </a:rPr>
              <a:t>3. Группа экономистов.</a:t>
            </a:r>
            <a:endParaRPr lang="ru-RU" sz="5600" dirty="0">
              <a:latin typeface="Calibri"/>
              <a:ea typeface="Calibri"/>
            </a:endParaRPr>
          </a:p>
          <a:p>
            <a:pPr indent="0" algn="just">
              <a:lnSpc>
                <a:spcPct val="150000"/>
              </a:lnSpc>
              <a:spcAft>
                <a:spcPts val="0"/>
              </a:spcAft>
              <a:buNone/>
            </a:pPr>
            <a:r>
              <a:rPr lang="ru-RU" sz="5600" dirty="0">
                <a:latin typeface="Times New Roman"/>
                <a:ea typeface="Calibri"/>
              </a:rPr>
              <a:t>4. Группа практиков.</a:t>
            </a:r>
            <a:endParaRPr lang="ru-RU" sz="5600" dirty="0">
              <a:latin typeface="Calibri"/>
              <a:ea typeface="Calibri"/>
            </a:endParaRPr>
          </a:p>
          <a:p>
            <a:pPr indent="0" algn="just">
              <a:lnSpc>
                <a:spcPct val="150000"/>
              </a:lnSpc>
              <a:spcAft>
                <a:spcPts val="0"/>
              </a:spcAft>
              <a:buNone/>
            </a:pPr>
            <a:r>
              <a:rPr lang="ru-RU" sz="5600" dirty="0" smtClean="0">
                <a:latin typeface="Times New Roman"/>
                <a:ea typeface="Calibri"/>
              </a:rPr>
              <a:t>   Группа </a:t>
            </a:r>
            <a:r>
              <a:rPr lang="ru-RU" sz="5600" dirty="0">
                <a:latin typeface="Times New Roman"/>
                <a:ea typeface="Calibri"/>
              </a:rPr>
              <a:t>социологов совместно с руководителем проекта составила опросные анкеты для изучения мнения учителей и учащихся по оформлению рекреации школы и приступила к изучению общественного мнения. </a:t>
            </a:r>
            <a:endParaRPr lang="ru-RU" sz="5600" dirty="0" smtClean="0">
              <a:latin typeface="Times New Roman"/>
              <a:ea typeface="Calibri"/>
            </a:endParaRPr>
          </a:p>
          <a:p>
            <a:pPr marL="82296" indent="0" algn="just">
              <a:lnSpc>
                <a:spcPct val="150000"/>
              </a:lnSpc>
              <a:spcAft>
                <a:spcPts val="750"/>
              </a:spcAft>
              <a:buNone/>
            </a:pPr>
            <a:r>
              <a:rPr lang="ru-RU" sz="5600" dirty="0">
                <a:solidFill>
                  <a:srgbClr val="000000"/>
                </a:solidFill>
                <a:latin typeface="Times New Roman"/>
                <a:ea typeface="Times New Roman"/>
              </a:rPr>
              <a:t>Перейдя к практическому этапу, все участники выбрали работу, которую они хотели бы выполнить. Затем подобрали  необходимые схемы, материалы, выбрали цветовые сочетания  и приступили</a:t>
            </a:r>
            <a:r>
              <a:rPr lang="ru-RU" sz="5600" dirty="0" smtClean="0">
                <a:solidFill>
                  <a:srgbClr val="000000"/>
                </a:solidFill>
                <a:latin typeface="Times New Roman"/>
                <a:ea typeface="Times New Roman"/>
              </a:rPr>
              <a:t>.</a:t>
            </a:r>
            <a:endParaRPr lang="ru-RU" sz="5600" dirty="0" smtClean="0">
              <a:latin typeface="Calibri"/>
              <a:ea typeface="Times New Roman"/>
            </a:endParaRPr>
          </a:p>
          <a:p>
            <a:pPr marL="82296" indent="0" algn="just">
              <a:lnSpc>
                <a:spcPct val="150000"/>
              </a:lnSpc>
              <a:spcAft>
                <a:spcPts val="750"/>
              </a:spcAft>
              <a:buNone/>
            </a:pPr>
            <a:r>
              <a:rPr lang="ru-RU" sz="5600" dirty="0">
                <a:solidFill>
                  <a:srgbClr val="000000"/>
                </a:solidFill>
                <a:latin typeface="Times New Roman"/>
                <a:ea typeface="Calibri"/>
              </a:rPr>
              <a:t> В процессе работы что-то не получалось, что-то получалось совсем не так, как хотелось. Приходилось переделывать и исправлять. Хорошо, что ошибки и их исправление  не повлияли на настрой участников,  и работа была выполнена в </a:t>
            </a:r>
            <a:r>
              <a:rPr lang="ru-RU" sz="5600" dirty="0" smtClean="0">
                <a:solidFill>
                  <a:srgbClr val="000000"/>
                </a:solidFill>
                <a:latin typeface="Times New Roman"/>
                <a:ea typeface="Calibri"/>
              </a:rPr>
              <a:t>срок.</a:t>
            </a:r>
            <a:endParaRPr lang="ru-RU" sz="5600" dirty="0" smtClean="0">
              <a:latin typeface="Calibri"/>
              <a:ea typeface="Calibri"/>
            </a:endParaRPr>
          </a:p>
          <a:p>
            <a:pPr marL="82296" indent="0" algn="just">
              <a:lnSpc>
                <a:spcPct val="150000"/>
              </a:lnSpc>
              <a:spcAft>
                <a:spcPts val="750"/>
              </a:spcAft>
              <a:buNone/>
            </a:pPr>
            <a:r>
              <a:rPr lang="ru-RU" sz="5600" dirty="0" smtClean="0">
                <a:latin typeface="Times New Roman"/>
                <a:ea typeface="Calibri"/>
              </a:rPr>
              <a:t>Дети </a:t>
            </a:r>
            <a:r>
              <a:rPr lang="ru-RU" sz="5600" dirty="0">
                <a:latin typeface="Times New Roman"/>
                <a:ea typeface="Calibri"/>
              </a:rPr>
              <a:t>с ОВЗ смогли  активно включиться в различные структурные элементы среды, т.е. посильно участвовать в труде и в общественной жизни коллектива, приобщаться к культурной жизни общества, в соответствии с нормами и правилами, принятыми в коллективе творческой группы.</a:t>
            </a:r>
            <a:endParaRPr lang="ru-RU" sz="5600" dirty="0">
              <a:latin typeface="Calibri"/>
              <a:ea typeface="Calibri"/>
            </a:endParaRPr>
          </a:p>
          <a:p>
            <a:endParaRPr lang="ru-RU" dirty="0"/>
          </a:p>
        </p:txBody>
      </p:sp>
    </p:spTree>
    <p:extLst>
      <p:ext uri="{BB962C8B-B14F-4D97-AF65-F5344CB8AC3E}">
        <p14:creationId xmlns:p14="http://schemas.microsoft.com/office/powerpoint/2010/main" val="23772344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nSpc>
                <a:spcPct val="150000"/>
              </a:lnSpc>
              <a:spcAft>
                <a:spcPts val="0"/>
              </a:spcAft>
            </a:pPr>
            <a:r>
              <a:rPr lang="ru-RU" sz="2800" b="1" dirty="0">
                <a:effectLst/>
                <a:latin typeface="Times New Roman"/>
                <a:ea typeface="Calibri"/>
              </a:rPr>
              <a:t>4. Рефлексивный и  </a:t>
            </a:r>
            <a:r>
              <a:rPr lang="ru-RU" sz="2800" b="1" dirty="0" err="1">
                <a:effectLst/>
                <a:latin typeface="Times New Roman"/>
                <a:ea typeface="Calibri"/>
              </a:rPr>
              <a:t>послепроектный</a:t>
            </a:r>
            <a:r>
              <a:rPr lang="ru-RU" sz="2800" b="1" dirty="0">
                <a:effectLst/>
                <a:latin typeface="Times New Roman"/>
                <a:ea typeface="Calibri"/>
              </a:rPr>
              <a:t> этап</a:t>
            </a:r>
            <a:r>
              <a:rPr lang="ru-RU" sz="2800" dirty="0">
                <a:effectLst/>
                <a:latin typeface="Calibri"/>
                <a:ea typeface="Calibri"/>
              </a:rPr>
              <a:t/>
            </a:r>
            <a:br>
              <a:rPr lang="ru-RU" sz="2800" dirty="0">
                <a:effectLst/>
                <a:latin typeface="Calibri"/>
                <a:ea typeface="Calibri"/>
              </a:rPr>
            </a:br>
            <a:endParaRPr lang="ru-RU" sz="2800" dirty="0"/>
          </a:p>
        </p:txBody>
      </p:sp>
      <p:sp>
        <p:nvSpPr>
          <p:cNvPr id="3" name="Объект 2"/>
          <p:cNvSpPr>
            <a:spLocks noGrp="1"/>
          </p:cNvSpPr>
          <p:nvPr>
            <p:ph idx="1"/>
          </p:nvPr>
        </p:nvSpPr>
        <p:spPr>
          <a:xfrm>
            <a:off x="1187624" y="908720"/>
            <a:ext cx="7746064" cy="5339680"/>
          </a:xfrm>
        </p:spPr>
        <p:txBody>
          <a:bodyPr>
            <a:noAutofit/>
          </a:bodyPr>
          <a:lstStyle/>
          <a:p>
            <a:pPr marL="82296" indent="0">
              <a:lnSpc>
                <a:spcPct val="150000"/>
              </a:lnSpc>
              <a:spcAft>
                <a:spcPts val="0"/>
              </a:spcAft>
              <a:buNone/>
            </a:pPr>
            <a:r>
              <a:rPr lang="ru-RU" sz="1400" dirty="0">
                <a:latin typeface="Times New Roman" pitchFamily="18" charset="0"/>
                <a:ea typeface="Calibri"/>
                <a:cs typeface="Times New Roman" pitchFamily="18" charset="0"/>
              </a:rPr>
              <a:t>Теоретическая значимость результатов проекта заключается в том, что они дают углубленное и целостное представление об особенностях социализации детей с ОВЗ в созданной  образовательной среде</a:t>
            </a:r>
            <a:r>
              <a:rPr lang="ru-RU" sz="1400" dirty="0">
                <a:solidFill>
                  <a:srgbClr val="333333"/>
                </a:solidFill>
                <a:latin typeface="Times New Roman" pitchFamily="18" charset="0"/>
                <a:ea typeface="Calibri"/>
                <a:cs typeface="Times New Roman" pitchFamily="18" charset="0"/>
              </a:rPr>
              <a:t> (Приложение1,2).</a:t>
            </a:r>
            <a:br>
              <a:rPr lang="ru-RU" sz="1400" dirty="0">
                <a:solidFill>
                  <a:srgbClr val="333333"/>
                </a:solidFill>
                <a:latin typeface="Times New Roman" pitchFamily="18" charset="0"/>
                <a:ea typeface="Calibri"/>
                <a:cs typeface="Times New Roman" pitchFamily="18" charset="0"/>
              </a:rPr>
            </a:br>
            <a:r>
              <a:rPr lang="ru-RU" sz="1400" dirty="0">
                <a:latin typeface="Times New Roman" pitchFamily="18" charset="0"/>
                <a:ea typeface="Calibri"/>
                <a:cs typeface="Times New Roman" pitchFamily="18" charset="0"/>
              </a:rPr>
              <a:t>В результате анкетирования участники опроса дали высокую оценку  по следующим позициям:</a:t>
            </a:r>
          </a:p>
          <a:p>
            <a:pPr algn="just">
              <a:lnSpc>
                <a:spcPct val="150000"/>
              </a:lnSpc>
              <a:spcAft>
                <a:spcPts val="0"/>
              </a:spcAft>
            </a:pPr>
            <a:r>
              <a:rPr lang="ru-RU" sz="1400" dirty="0">
                <a:latin typeface="Times New Roman" pitchFamily="18" charset="0"/>
                <a:ea typeface="Calibri"/>
                <a:cs typeface="Times New Roman" pitchFamily="18" charset="0"/>
              </a:rPr>
              <a:t>- администрация и педагоги создают условия для развития и социализации детей;</a:t>
            </a:r>
          </a:p>
          <a:p>
            <a:pPr algn="just">
              <a:lnSpc>
                <a:spcPct val="150000"/>
              </a:lnSpc>
              <a:spcAft>
                <a:spcPts val="0"/>
              </a:spcAft>
            </a:pPr>
            <a:r>
              <a:rPr lang="ru-RU" sz="1400" dirty="0">
                <a:latin typeface="Times New Roman" pitchFamily="18" charset="0"/>
                <a:ea typeface="Calibri"/>
                <a:cs typeface="Times New Roman" pitchFamily="18" charset="0"/>
              </a:rPr>
              <a:t>- в школе заботятся о сохранении здоровья обучающихся;</a:t>
            </a:r>
          </a:p>
          <a:p>
            <a:pPr algn="just">
              <a:lnSpc>
                <a:spcPct val="150000"/>
              </a:lnSpc>
              <a:spcAft>
                <a:spcPts val="0"/>
              </a:spcAft>
            </a:pPr>
            <a:r>
              <a:rPr lang="ru-RU" sz="1400" dirty="0">
                <a:latin typeface="Times New Roman" pitchFamily="18" charset="0"/>
                <a:ea typeface="Calibri"/>
                <a:cs typeface="Times New Roman" pitchFamily="18" charset="0"/>
              </a:rPr>
              <a:t>- в школе проводятся мероприятия, которые полезны и интересны учащимся;</a:t>
            </a:r>
          </a:p>
          <a:p>
            <a:pPr algn="just">
              <a:lnSpc>
                <a:spcPct val="150000"/>
              </a:lnSpc>
              <a:spcAft>
                <a:spcPts val="0"/>
              </a:spcAft>
            </a:pPr>
            <a:r>
              <a:rPr lang="ru-RU" sz="1400" dirty="0">
                <a:latin typeface="Times New Roman" pitchFamily="18" charset="0"/>
                <a:ea typeface="Calibri"/>
                <a:cs typeface="Times New Roman" pitchFamily="18" charset="0"/>
              </a:rPr>
              <a:t>- дети чувствуют себя комфортно в среде сверстников.</a:t>
            </a:r>
          </a:p>
          <a:p>
            <a:pPr algn="just">
              <a:lnSpc>
                <a:spcPct val="150000"/>
              </a:lnSpc>
              <a:spcAft>
                <a:spcPts val="0"/>
              </a:spcAft>
            </a:pPr>
            <a:r>
              <a:rPr lang="ru-RU" sz="1400" dirty="0">
                <a:latin typeface="Times New Roman" pitchFamily="18" charset="0"/>
                <a:ea typeface="Calibri"/>
                <a:cs typeface="Times New Roman" pitchFamily="18" charset="0"/>
              </a:rPr>
              <a:t>    Следовательно, в школе создается благоприятная развивающаяся среда для стимулирования активности и самостоятельной деятельности детей с ОВЗ, а своевременное выявленные способностей к творческой деятельности вызывают у детей с ОВЗ успех, который поддерживает интерес к процессу творчества.</a:t>
            </a:r>
          </a:p>
          <a:p>
            <a:pPr marL="82296" indent="0" algn="just">
              <a:lnSpc>
                <a:spcPct val="150000"/>
              </a:lnSpc>
              <a:spcAft>
                <a:spcPts val="0"/>
              </a:spcAft>
              <a:buNone/>
            </a:pPr>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val="27559694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53</TotalTime>
  <Words>1332</Words>
  <Application>Microsoft Office PowerPoint</Application>
  <PresentationFormat>Экран (4:3)</PresentationFormat>
  <Paragraphs>216</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Солнцестояние</vt:lpstr>
      <vt:lpstr>Выполнила: Кирьянова Надежда Геннадьевна Учитель изобразительного искусства МБОУ «Средняя общеобразовательная школа №12  с углублённым изучением отдельных предметов»   </vt:lpstr>
      <vt:lpstr>1. Предпроектный этап</vt:lpstr>
      <vt:lpstr>  Проблематизация.  </vt:lpstr>
      <vt:lpstr>Презентация PowerPoint</vt:lpstr>
      <vt:lpstr>Презентация PowerPoint</vt:lpstr>
      <vt:lpstr> 2. Программирование и планирование хода проекта. </vt:lpstr>
      <vt:lpstr>Презентация PowerPoint</vt:lpstr>
      <vt:lpstr>3.Этап реализации проекта </vt:lpstr>
      <vt:lpstr>4. Рефлексивный и  послепроектный этап </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Выполнила: Магистрантка группы П-МО161 Кирьянова Н.Г. </dc:title>
  <dc:creator>User</dc:creator>
  <cp:lastModifiedBy>user</cp:lastModifiedBy>
  <cp:revision>9</cp:revision>
  <dcterms:created xsi:type="dcterms:W3CDTF">2017-12-19T10:24:06Z</dcterms:created>
  <dcterms:modified xsi:type="dcterms:W3CDTF">2019-04-01T07:13:12Z</dcterms:modified>
</cp:coreProperties>
</file>