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803A"/>
    <a:srgbClr val="EEC17D"/>
    <a:srgbClr val="548B74"/>
    <a:srgbClr val="352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60" d="100"/>
          <a:sy n="60" d="100"/>
        </p:scale>
        <p:origin x="408" y="1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48DE-6204-4FF2-8F5A-AE331753D41B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F7F2B-BEA0-4359-A321-F1BD49ACB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691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48DE-6204-4FF2-8F5A-AE331753D41B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F7F2B-BEA0-4359-A321-F1BD49ACB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668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48DE-6204-4FF2-8F5A-AE331753D41B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F7F2B-BEA0-4359-A321-F1BD49ACB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026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48DE-6204-4FF2-8F5A-AE331753D41B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F7F2B-BEA0-4359-A321-F1BD49ACB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4598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48DE-6204-4FF2-8F5A-AE331753D41B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F7F2B-BEA0-4359-A321-F1BD49ACB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392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48DE-6204-4FF2-8F5A-AE331753D41B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F7F2B-BEA0-4359-A321-F1BD49ACB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3489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48DE-6204-4FF2-8F5A-AE331753D41B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F7F2B-BEA0-4359-A321-F1BD49ACB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768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48DE-6204-4FF2-8F5A-AE331753D41B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F7F2B-BEA0-4359-A321-F1BD49ACB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32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48DE-6204-4FF2-8F5A-AE331753D41B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F7F2B-BEA0-4359-A321-F1BD49ACB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672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48DE-6204-4FF2-8F5A-AE331753D41B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F7F2B-BEA0-4359-A321-F1BD49ACB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066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148DE-6204-4FF2-8F5A-AE331753D41B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7F7F2B-BEA0-4359-A321-F1BD49ACB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920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148DE-6204-4FF2-8F5A-AE331753D41B}" type="datetimeFigureOut">
              <a:rPr lang="ru-RU" smtClean="0"/>
              <a:t>22.02.2025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F7F2B-BEA0-4359-A321-F1BD49ACB8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826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3.wdp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10" Type="http://schemas.microsoft.com/office/2007/relationships/hdphoto" Target="../media/hdphoto6.wdp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7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3.wdp"/><Relationship Id="rId7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microsoft.com/office/2007/relationships/hdphoto" Target="../media/hdphoto4.wdp"/><Relationship Id="rId10" Type="http://schemas.microsoft.com/office/2007/relationships/hdphoto" Target="../media/hdphoto6.wdp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48B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44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646016">
            <a:off x="-1717559" y="1116298"/>
            <a:ext cx="6943651" cy="46254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2224" y="999916"/>
            <a:ext cx="5240171" cy="63537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44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7567960">
            <a:off x="8025511" y="2169254"/>
            <a:ext cx="6943651" cy="4625403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4331646" y="1416819"/>
            <a:ext cx="6501283" cy="3657600"/>
          </a:xfrm>
          <a:prstGeom prst="roundRect">
            <a:avLst/>
          </a:prstGeom>
          <a:solidFill>
            <a:srgbClr val="EEC17D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«Вы талантливые дети! Когда-нибудь вы сами приятно поразитесь, какие вы умные, как много и хорошо умеете, если будете</a:t>
            </a:r>
          </a:p>
          <a:p>
            <a:pPr algn="ctr"/>
            <a:r>
              <a:rPr lang="ru-RU" sz="24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постоянно работать над собой, ставить новые цели и стремиться к их достижению».</a:t>
            </a:r>
          </a:p>
          <a:p>
            <a:pPr algn="r"/>
            <a:r>
              <a:rPr lang="ru-RU" sz="2400" i="1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Ж.Ж.Руссо</a:t>
            </a:r>
            <a:endParaRPr lang="ru-RU" sz="2400" i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SchbkCyrill BT" panose="02040603050705020303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47187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C1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2199640" y="788157"/>
            <a:ext cx="4968240" cy="460248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738" l="0" r="100000">
                        <a14:foregroundMark x1="5842" y1="97733" x2="75951" y2="93025"/>
                        <a14:foregroundMark x1="86549" y1="96425" x2="91984" y2="95641"/>
                        <a14:foregroundMark x1="8560" y1="68439" x2="13179" y2="66783"/>
                        <a14:foregroundMark x1="63315" y1="86051" x2="94701" y2="84133"/>
                        <a14:foregroundMark x1="9103" y1="68527" x2="9103" y2="68527"/>
                        <a14:foregroundMark x1="1630" y1="76373" x2="3261" y2="73409"/>
                        <a14:foregroundMark x1="14810" y1="65998" x2="9783" y2="67742"/>
                        <a14:foregroundMark x1="52989" y1="68178" x2="53261" y2="69747"/>
                        <a14:foregroundMark x1="52717" y1="70881" x2="50951" y2="72624"/>
                        <a14:foregroundMark x1="49728" y1="74194" x2="50951" y2="73409"/>
                        <a14:foregroundMark x1="7337" y1="93810" x2="4891" y2="91107"/>
                        <a14:foregroundMark x1="4212" y1="90671" x2="4076" y2="89974"/>
                        <a14:foregroundMark x1="2310" y1="85527" x2="1223" y2="82650"/>
                        <a14:foregroundMark x1="3668" y1="98518" x2="3668" y2="99738"/>
                        <a14:backgroundMark x1="1495" y1="2092" x2="815" y2="959"/>
                        <a14:backgroundMark x1="16440" y1="7498" x2="43750" y2="18657"/>
                        <a14:backgroundMark x1="54484" y1="73060" x2="60598" y2="52398"/>
                        <a14:backgroundMark x1="66984" y1="49782" x2="62092" y2="26765"/>
                        <a14:backgroundMark x1="68478" y1="28684" x2="77582" y2="19791"/>
                        <a14:backgroundMark x1="83288" y1="20750" x2="82337" y2="11508"/>
                        <a14:backgroundMark x1="86141" y1="9765" x2="97690" y2="523"/>
                        <a14:backgroundMark x1="50543" y1="76373" x2="56250" y2="75240"/>
                        <a14:backgroundMark x1="3533" y1="97559" x2="2582" y2="92851"/>
                        <a14:backgroundMark x1="2717" y1="91543" x2="543" y2="82999"/>
                        <a14:backgroundMark x1="1223" y1="76635" x2="4348" y2="69050"/>
                        <a14:backgroundMark x1="7880" y1="67306" x2="17663" y2="63993"/>
                        <a14:backgroundMark x1="7065" y1="67393" x2="3261" y2="69050"/>
                        <a14:backgroundMark x1="16712" y1="64167" x2="25815" y2="60942"/>
                        <a14:backgroundMark x1="29348" y1="59634" x2="37092" y2="59634"/>
                        <a14:backgroundMark x1="25951" y1="60942" x2="29484" y2="60767"/>
                        <a14:backgroundMark x1="37092" y1="60157" x2="47283" y2="60767"/>
                        <a14:backgroundMark x1="47690" y1="61116" x2="52038" y2="63731"/>
                        <a14:backgroundMark x1="61549" y1="54926" x2="67120" y2="52485"/>
                        <a14:backgroundMark x1="80571" y1="2092" x2="9375" y2="4708"/>
                        <a14:backgroundMark x1="66712" y1="6016" x2="6114" y2="35222"/>
                        <a14:backgroundMark x1="82609" y1="7934" x2="13179" y2="55275"/>
                        <a14:backgroundMark x1="1087" y1="97820" x2="1087" y2="997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72400" y="-29609"/>
            <a:ext cx="4419600" cy="688760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595120" y="1467396"/>
            <a:ext cx="6471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Определяю я предметы,</a:t>
            </a:r>
          </a:p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Они со мной весьма приметны.</a:t>
            </a:r>
          </a:p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Я украшаю вашу речь,</a:t>
            </a:r>
          </a:p>
          <a:p>
            <a:pPr algn="ctr"/>
            <a:r>
              <a:rPr lang="ru-RU" sz="3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Меня вам надо знать, беречь!</a:t>
            </a:r>
            <a:endParaRPr lang="ru-RU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SchbkCyrill BT" panose="02040603050705020303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95762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27" b="89774" l="136" r="99592"/>
                    </a14:imgEffect>
                  </a14:imgLayer>
                </a14:imgProps>
              </a:ext>
            </a:extLst>
          </a:blip>
          <a:srcRect t="27623" b="26764"/>
          <a:stretch/>
        </p:blipFill>
        <p:spPr>
          <a:xfrm>
            <a:off x="4201208" y="1056640"/>
            <a:ext cx="7940160" cy="37054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18764" y="1597002"/>
            <a:ext cx="666406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352E3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Имя прилагательное как часть речи </a:t>
            </a:r>
            <a:endParaRPr lang="ru-RU" sz="4800" b="1" dirty="0">
              <a:ln w="0"/>
              <a:solidFill>
                <a:srgbClr val="352E3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SchbkCyrill BT" panose="02040603050705020303" pitchFamily="18" charset="-52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103" b="81345" l="64188" r="75630">
                        <a14:foregroundMark x1="68195" y1="66377" x2="71169" y2="62473"/>
                        <a14:foregroundMark x1="72284" y1="68474" x2="73565" y2="64570"/>
                        <a14:foregroundMark x1="66914" y1="62617" x2="71169" y2="59653"/>
                        <a14:foregroundMark x1="71252" y1="60521" x2="72697" y2="64570"/>
                        <a14:foregroundMark x1="72697" y1="65510" x2="69971" y2="66233"/>
                        <a14:backgroundMark x1="51425" y1="37816" x2="45105" y2="46927"/>
                        <a14:backgroundMark x1="50929" y1="47216" x2="51342" y2="64281"/>
                        <a14:backgroundMark x1="37505" y1="75343" x2="48451" y2="71150"/>
                        <a14:backgroundMark x1="51879" y1="66088" x2="58860" y2="60882"/>
                        <a14:backgroundMark x1="48368" y1="55170" x2="52375" y2="768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276" t="35314" r="23147" b="50035"/>
          <a:stretch/>
        </p:blipFill>
        <p:spPr>
          <a:xfrm rot="18171943">
            <a:off x="8649046" y="3658251"/>
            <a:ext cx="2354652" cy="1567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752" b="81417" l="29657" r="71582">
                        <a14:foregroundMark x1="59397" y1="24801" x2="59397" y2="26898"/>
                        <a14:backgroundMark x1="49153" y1="41504" x2="59480" y2="63774"/>
                        <a14:backgroundMark x1="49979" y1="36443" x2="46592" y2="46132"/>
                        <a14:backgroundMark x1="49649" y1="49024" x2="51177" y2="64859"/>
                        <a14:backgroundMark x1="60512" y1="62762" x2="60677" y2="75488"/>
                        <a14:backgroundMark x1="58530" y1="69487" x2="57249" y2="78453"/>
                        <a14:backgroundMark x1="56216" y1="64064" x2="50929" y2="64714"/>
                        <a14:backgroundMark x1="51962" y1="50181" x2="50434" y2="690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602" t="19245" r="36685" b="67300"/>
          <a:stretch/>
        </p:blipFill>
        <p:spPr>
          <a:xfrm rot="178754">
            <a:off x="8232234" y="453310"/>
            <a:ext cx="1820044" cy="1605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103" b="81345" l="64188" r="75630">
                        <a14:foregroundMark x1="68195" y1="66377" x2="71169" y2="62473"/>
                        <a14:foregroundMark x1="72284" y1="68474" x2="73565" y2="64570"/>
                        <a14:foregroundMark x1="66914" y1="62617" x2="71169" y2="59653"/>
                        <a14:foregroundMark x1="71252" y1="60521" x2="72697" y2="64570"/>
                        <a14:foregroundMark x1="72697" y1="65510" x2="69971" y2="66233"/>
                        <a14:backgroundMark x1="51425" y1="37816" x2="45105" y2="46927"/>
                        <a14:backgroundMark x1="50929" y1="47216" x2="51342" y2="64281"/>
                        <a14:backgroundMark x1="37505" y1="75343" x2="48451" y2="71150"/>
                        <a14:backgroundMark x1="51879" y1="66088" x2="58860" y2="60882"/>
                        <a14:backgroundMark x1="48368" y1="55170" x2="52375" y2="768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276" t="54868" r="23147" b="25248"/>
          <a:stretch/>
        </p:blipFill>
        <p:spPr>
          <a:xfrm rot="15478874">
            <a:off x="5821356" y="4405217"/>
            <a:ext cx="2713325" cy="2451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1620" b="86985" l="29616" r="71582">
                        <a14:foregroundMark x1="51012" y1="31526" x2="50599" y2="27187"/>
                        <a14:foregroundMark x1="48534" y1="31526" x2="48864" y2="30152"/>
                        <a14:foregroundMark x1="48203" y1="27621" x2="49029" y2="27621"/>
                        <a14:foregroundMark x1="49649" y1="24006" x2="49979" y2="25090"/>
                        <a14:foregroundMark x1="51508" y1="23861" x2="51632" y2="25380"/>
                        <a14:foregroundMark x1="52375" y1="26392" x2="53160" y2="26103"/>
                        <a14:foregroundMark x1="52705" y1="28995" x2="53573" y2="304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48" t="19245" r="23147" b="11644"/>
          <a:stretch/>
        </p:blipFill>
        <p:spPr>
          <a:xfrm>
            <a:off x="-683937" y="1129198"/>
            <a:ext cx="7711440" cy="5810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901" b="96008" l="6793" r="9225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848164" y="-589280"/>
            <a:ext cx="3426122" cy="244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07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48B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783" b="89946" l="7065" r="94158"/>
                    </a14:imgEffect>
                  </a14:imgLayer>
                </a14:imgProps>
              </a:ext>
            </a:extLst>
          </a:blip>
          <a:srcRect t="29779" b="28696"/>
          <a:stretch/>
        </p:blipFill>
        <p:spPr>
          <a:xfrm>
            <a:off x="4726940" y="3634555"/>
            <a:ext cx="8250869" cy="342614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695" b="95823" l="10000" r="9371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71721" y="-1076960"/>
            <a:ext cx="3915601" cy="6964176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386080" y="1310640"/>
            <a:ext cx="5354320" cy="120904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EEC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Что изучает морфология? 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SchbkCyrill BT" panose="02040603050705020303" pitchFamily="18" charset="-52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543040" y="4328160"/>
            <a:ext cx="5354320" cy="120904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EEC1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Имя прилагательное – это… 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SchbkCyrill BT" panose="02040603050705020303" pitchFamily="18" charset="-52"/>
            </a:endParaRPr>
          </a:p>
        </p:txBody>
      </p:sp>
      <p:sp>
        <p:nvSpPr>
          <p:cNvPr id="8" name="Полилиния 7"/>
          <p:cNvSpPr/>
          <p:nvPr/>
        </p:nvSpPr>
        <p:spPr>
          <a:xfrm>
            <a:off x="3633018" y="1868362"/>
            <a:ext cx="4203363" cy="3100586"/>
          </a:xfrm>
          <a:custGeom>
            <a:avLst/>
            <a:gdLst>
              <a:gd name="connsiteX0" fmla="*/ 1920240 w 2054101"/>
              <a:gd name="connsiteY0" fmla="*/ 0 h 4092808"/>
              <a:gd name="connsiteX1" fmla="*/ 2032000 w 2054101"/>
              <a:gd name="connsiteY1" fmla="*/ 3027680 h 4092808"/>
              <a:gd name="connsiteX2" fmla="*/ 1534160 w 2054101"/>
              <a:gd name="connsiteY2" fmla="*/ 4053840 h 4092808"/>
              <a:gd name="connsiteX3" fmla="*/ 0 w 2054101"/>
              <a:gd name="connsiteY3" fmla="*/ 3779520 h 4092808"/>
              <a:gd name="connsiteX0" fmla="*/ 1920240 w 1923281"/>
              <a:gd name="connsiteY0" fmla="*/ 0 h 4179081"/>
              <a:gd name="connsiteX1" fmla="*/ 91440 w 1923281"/>
              <a:gd name="connsiteY1" fmla="*/ 1798320 h 4179081"/>
              <a:gd name="connsiteX2" fmla="*/ 1534160 w 1923281"/>
              <a:gd name="connsiteY2" fmla="*/ 4053840 h 4179081"/>
              <a:gd name="connsiteX3" fmla="*/ 0 w 1923281"/>
              <a:gd name="connsiteY3" fmla="*/ 3779520 h 4179081"/>
              <a:gd name="connsiteX0" fmla="*/ 1920240 w 2006461"/>
              <a:gd name="connsiteY0" fmla="*/ 0 h 4228428"/>
              <a:gd name="connsiteX1" fmla="*/ 1971040 w 2006461"/>
              <a:gd name="connsiteY1" fmla="*/ 1117600 h 4228428"/>
              <a:gd name="connsiteX2" fmla="*/ 1534160 w 2006461"/>
              <a:gd name="connsiteY2" fmla="*/ 4053840 h 4228428"/>
              <a:gd name="connsiteX3" fmla="*/ 0 w 2006461"/>
              <a:gd name="connsiteY3" fmla="*/ 3779520 h 4228428"/>
              <a:gd name="connsiteX0" fmla="*/ 1920240 w 2601075"/>
              <a:gd name="connsiteY0" fmla="*/ 0 h 4228428"/>
              <a:gd name="connsiteX1" fmla="*/ 2600960 w 2601075"/>
              <a:gd name="connsiteY1" fmla="*/ 314959 h 4228428"/>
              <a:gd name="connsiteX2" fmla="*/ 1971040 w 2601075"/>
              <a:gd name="connsiteY2" fmla="*/ 1117600 h 4228428"/>
              <a:gd name="connsiteX3" fmla="*/ 1534160 w 2601075"/>
              <a:gd name="connsiteY3" fmla="*/ 4053840 h 4228428"/>
              <a:gd name="connsiteX4" fmla="*/ 0 w 2601075"/>
              <a:gd name="connsiteY4" fmla="*/ 3779520 h 4228428"/>
              <a:gd name="connsiteX0" fmla="*/ 1920240 w 2797931"/>
              <a:gd name="connsiteY0" fmla="*/ 0 h 4221772"/>
              <a:gd name="connsiteX1" fmla="*/ 2600960 w 2797931"/>
              <a:gd name="connsiteY1" fmla="*/ 314959 h 4221772"/>
              <a:gd name="connsiteX2" fmla="*/ 2743200 w 2797931"/>
              <a:gd name="connsiteY2" fmla="*/ 1209040 h 4221772"/>
              <a:gd name="connsiteX3" fmla="*/ 1534160 w 2797931"/>
              <a:gd name="connsiteY3" fmla="*/ 4053840 h 4221772"/>
              <a:gd name="connsiteX4" fmla="*/ 0 w 2797931"/>
              <a:gd name="connsiteY4" fmla="*/ 3779520 h 4221772"/>
              <a:gd name="connsiteX0" fmla="*/ 1920240 w 2893745"/>
              <a:gd name="connsiteY0" fmla="*/ 0 h 3795411"/>
              <a:gd name="connsiteX1" fmla="*/ 2600960 w 2893745"/>
              <a:gd name="connsiteY1" fmla="*/ 314959 h 3795411"/>
              <a:gd name="connsiteX2" fmla="*/ 2743200 w 2893745"/>
              <a:gd name="connsiteY2" fmla="*/ 1209040 h 3795411"/>
              <a:gd name="connsiteX3" fmla="*/ 172720 w 2893745"/>
              <a:gd name="connsiteY3" fmla="*/ 1808480 h 3795411"/>
              <a:gd name="connsiteX4" fmla="*/ 0 w 2893745"/>
              <a:gd name="connsiteY4" fmla="*/ 3779520 h 3795411"/>
              <a:gd name="connsiteX0" fmla="*/ 1750679 w 2724184"/>
              <a:gd name="connsiteY0" fmla="*/ 0 h 3041469"/>
              <a:gd name="connsiteX1" fmla="*/ 2431399 w 2724184"/>
              <a:gd name="connsiteY1" fmla="*/ 314959 h 3041469"/>
              <a:gd name="connsiteX2" fmla="*/ 2573639 w 2724184"/>
              <a:gd name="connsiteY2" fmla="*/ 1209040 h 3041469"/>
              <a:gd name="connsiteX3" fmla="*/ 3159 w 2724184"/>
              <a:gd name="connsiteY3" fmla="*/ 1808480 h 3041469"/>
              <a:gd name="connsiteX4" fmla="*/ 1933559 w 2724184"/>
              <a:gd name="connsiteY4" fmla="*/ 3017520 h 3041469"/>
              <a:gd name="connsiteX0" fmla="*/ 2268330 w 3279356"/>
              <a:gd name="connsiteY0" fmla="*/ 0 h 3043796"/>
              <a:gd name="connsiteX1" fmla="*/ 2949050 w 3279356"/>
              <a:gd name="connsiteY1" fmla="*/ 314959 h 3043796"/>
              <a:gd name="connsiteX2" fmla="*/ 3091290 w 3279356"/>
              <a:gd name="connsiteY2" fmla="*/ 1209040 h 3043796"/>
              <a:gd name="connsiteX3" fmla="*/ 2650 w 3279356"/>
              <a:gd name="connsiteY3" fmla="*/ 1920240 h 3043796"/>
              <a:gd name="connsiteX4" fmla="*/ 2451210 w 3279356"/>
              <a:gd name="connsiteY4" fmla="*/ 3017520 h 3043796"/>
              <a:gd name="connsiteX0" fmla="*/ 2425486 w 3436512"/>
              <a:gd name="connsiteY0" fmla="*/ 0 h 3017520"/>
              <a:gd name="connsiteX1" fmla="*/ 3106206 w 3436512"/>
              <a:gd name="connsiteY1" fmla="*/ 314959 h 3017520"/>
              <a:gd name="connsiteX2" fmla="*/ 3248446 w 3436512"/>
              <a:gd name="connsiteY2" fmla="*/ 1209040 h 3017520"/>
              <a:gd name="connsiteX3" fmla="*/ 159806 w 3436512"/>
              <a:gd name="connsiteY3" fmla="*/ 1920240 h 3017520"/>
              <a:gd name="connsiteX4" fmla="*/ 667805 w 3436512"/>
              <a:gd name="connsiteY4" fmla="*/ 2834639 h 3017520"/>
              <a:gd name="connsiteX5" fmla="*/ 2608366 w 3436512"/>
              <a:gd name="connsiteY5" fmla="*/ 3017520 h 3017520"/>
              <a:gd name="connsiteX0" fmla="*/ 2425486 w 3331089"/>
              <a:gd name="connsiteY0" fmla="*/ 0 h 3017520"/>
              <a:gd name="connsiteX1" fmla="*/ 3248446 w 3331089"/>
              <a:gd name="connsiteY1" fmla="*/ 1209040 h 3017520"/>
              <a:gd name="connsiteX2" fmla="*/ 159806 w 3331089"/>
              <a:gd name="connsiteY2" fmla="*/ 1920240 h 3017520"/>
              <a:gd name="connsiteX3" fmla="*/ 667805 w 3331089"/>
              <a:gd name="connsiteY3" fmla="*/ 2834639 h 3017520"/>
              <a:gd name="connsiteX4" fmla="*/ 2608366 w 3331089"/>
              <a:gd name="connsiteY4" fmla="*/ 3017520 h 3017520"/>
              <a:gd name="connsiteX0" fmla="*/ 2252766 w 3312884"/>
              <a:gd name="connsiteY0" fmla="*/ 0 h 2987040"/>
              <a:gd name="connsiteX1" fmla="*/ 3248446 w 3312884"/>
              <a:gd name="connsiteY1" fmla="*/ 1178560 h 2987040"/>
              <a:gd name="connsiteX2" fmla="*/ 159806 w 3312884"/>
              <a:gd name="connsiteY2" fmla="*/ 1889760 h 2987040"/>
              <a:gd name="connsiteX3" fmla="*/ 667805 w 3312884"/>
              <a:gd name="connsiteY3" fmla="*/ 2804159 h 2987040"/>
              <a:gd name="connsiteX4" fmla="*/ 2608366 w 3312884"/>
              <a:gd name="connsiteY4" fmla="*/ 2987040 h 2987040"/>
              <a:gd name="connsiteX0" fmla="*/ 2321512 w 4310792"/>
              <a:gd name="connsiteY0" fmla="*/ 0 h 2987040"/>
              <a:gd name="connsiteX1" fmla="*/ 4272232 w 4310792"/>
              <a:gd name="connsiteY1" fmla="*/ 477520 h 2987040"/>
              <a:gd name="connsiteX2" fmla="*/ 228552 w 4310792"/>
              <a:gd name="connsiteY2" fmla="*/ 1889760 h 2987040"/>
              <a:gd name="connsiteX3" fmla="*/ 736551 w 4310792"/>
              <a:gd name="connsiteY3" fmla="*/ 2804159 h 2987040"/>
              <a:gd name="connsiteX4" fmla="*/ 2677112 w 4310792"/>
              <a:gd name="connsiteY4" fmla="*/ 2987040 h 2987040"/>
              <a:gd name="connsiteX0" fmla="*/ 2223881 w 4182964"/>
              <a:gd name="connsiteY0" fmla="*/ 0 h 2987040"/>
              <a:gd name="connsiteX1" fmla="*/ 4174601 w 4182964"/>
              <a:gd name="connsiteY1" fmla="*/ 477520 h 2987040"/>
              <a:gd name="connsiteX2" fmla="*/ 2813161 w 4182964"/>
              <a:gd name="connsiteY2" fmla="*/ 1574799 h 2987040"/>
              <a:gd name="connsiteX3" fmla="*/ 130921 w 4182964"/>
              <a:gd name="connsiteY3" fmla="*/ 1889760 h 2987040"/>
              <a:gd name="connsiteX4" fmla="*/ 638920 w 4182964"/>
              <a:gd name="connsiteY4" fmla="*/ 2804159 h 2987040"/>
              <a:gd name="connsiteX5" fmla="*/ 2579481 w 4182964"/>
              <a:gd name="connsiteY5" fmla="*/ 2987040 h 2987040"/>
              <a:gd name="connsiteX0" fmla="*/ 2223881 w 4185229"/>
              <a:gd name="connsiteY0" fmla="*/ 72199 h 3059239"/>
              <a:gd name="connsiteX1" fmla="*/ 3382121 w 4185229"/>
              <a:gd name="connsiteY1" fmla="*/ 21398 h 3059239"/>
              <a:gd name="connsiteX2" fmla="*/ 4174601 w 4185229"/>
              <a:gd name="connsiteY2" fmla="*/ 549719 h 3059239"/>
              <a:gd name="connsiteX3" fmla="*/ 2813161 w 4185229"/>
              <a:gd name="connsiteY3" fmla="*/ 1646998 h 3059239"/>
              <a:gd name="connsiteX4" fmla="*/ 130921 w 4185229"/>
              <a:gd name="connsiteY4" fmla="*/ 1961959 h 3059239"/>
              <a:gd name="connsiteX5" fmla="*/ 638920 w 4185229"/>
              <a:gd name="connsiteY5" fmla="*/ 2876358 h 3059239"/>
              <a:gd name="connsiteX6" fmla="*/ 2579481 w 4185229"/>
              <a:gd name="connsiteY6" fmla="*/ 3059239 h 3059239"/>
              <a:gd name="connsiteX0" fmla="*/ 2223881 w 4145303"/>
              <a:gd name="connsiteY0" fmla="*/ 72199 h 3059239"/>
              <a:gd name="connsiteX1" fmla="*/ 3382121 w 4145303"/>
              <a:gd name="connsiteY1" fmla="*/ 21398 h 3059239"/>
              <a:gd name="connsiteX2" fmla="*/ 4133961 w 4145303"/>
              <a:gd name="connsiteY2" fmla="*/ 803719 h 3059239"/>
              <a:gd name="connsiteX3" fmla="*/ 2813161 w 4145303"/>
              <a:gd name="connsiteY3" fmla="*/ 1646998 h 3059239"/>
              <a:gd name="connsiteX4" fmla="*/ 130921 w 4145303"/>
              <a:gd name="connsiteY4" fmla="*/ 1961959 h 3059239"/>
              <a:gd name="connsiteX5" fmla="*/ 638920 w 4145303"/>
              <a:gd name="connsiteY5" fmla="*/ 2876358 h 3059239"/>
              <a:gd name="connsiteX6" fmla="*/ 2579481 w 4145303"/>
              <a:gd name="connsiteY6" fmla="*/ 3059239 h 3059239"/>
              <a:gd name="connsiteX0" fmla="*/ 2223881 w 4157240"/>
              <a:gd name="connsiteY0" fmla="*/ 72199 h 3059239"/>
              <a:gd name="connsiteX1" fmla="*/ 3382121 w 4157240"/>
              <a:gd name="connsiteY1" fmla="*/ 21398 h 3059239"/>
              <a:gd name="connsiteX2" fmla="*/ 4133961 w 4157240"/>
              <a:gd name="connsiteY2" fmla="*/ 803719 h 3059239"/>
              <a:gd name="connsiteX3" fmla="*/ 2813161 w 4157240"/>
              <a:gd name="connsiteY3" fmla="*/ 1646998 h 3059239"/>
              <a:gd name="connsiteX4" fmla="*/ 130921 w 4157240"/>
              <a:gd name="connsiteY4" fmla="*/ 1961959 h 3059239"/>
              <a:gd name="connsiteX5" fmla="*/ 638920 w 4157240"/>
              <a:gd name="connsiteY5" fmla="*/ 2876358 h 3059239"/>
              <a:gd name="connsiteX6" fmla="*/ 2579481 w 4157240"/>
              <a:gd name="connsiteY6" fmla="*/ 3059239 h 3059239"/>
              <a:gd name="connsiteX0" fmla="*/ 2223881 w 4196599"/>
              <a:gd name="connsiteY0" fmla="*/ 72199 h 3059239"/>
              <a:gd name="connsiteX1" fmla="*/ 3382121 w 4196599"/>
              <a:gd name="connsiteY1" fmla="*/ 21398 h 3059239"/>
              <a:gd name="connsiteX2" fmla="*/ 4174601 w 4196599"/>
              <a:gd name="connsiteY2" fmla="*/ 773239 h 3059239"/>
              <a:gd name="connsiteX3" fmla="*/ 2813161 w 4196599"/>
              <a:gd name="connsiteY3" fmla="*/ 1646998 h 3059239"/>
              <a:gd name="connsiteX4" fmla="*/ 130921 w 4196599"/>
              <a:gd name="connsiteY4" fmla="*/ 1961959 h 3059239"/>
              <a:gd name="connsiteX5" fmla="*/ 638920 w 4196599"/>
              <a:gd name="connsiteY5" fmla="*/ 2876358 h 3059239"/>
              <a:gd name="connsiteX6" fmla="*/ 2579481 w 4196599"/>
              <a:gd name="connsiteY6" fmla="*/ 3059239 h 3059239"/>
              <a:gd name="connsiteX0" fmla="*/ 2223881 w 4181468"/>
              <a:gd name="connsiteY0" fmla="*/ 72199 h 3059239"/>
              <a:gd name="connsiteX1" fmla="*/ 3382121 w 4181468"/>
              <a:gd name="connsiteY1" fmla="*/ 21398 h 3059239"/>
              <a:gd name="connsiteX2" fmla="*/ 4174601 w 4181468"/>
              <a:gd name="connsiteY2" fmla="*/ 773239 h 3059239"/>
              <a:gd name="connsiteX3" fmla="*/ 2813161 w 4181468"/>
              <a:gd name="connsiteY3" fmla="*/ 1646998 h 3059239"/>
              <a:gd name="connsiteX4" fmla="*/ 130921 w 4181468"/>
              <a:gd name="connsiteY4" fmla="*/ 1961959 h 3059239"/>
              <a:gd name="connsiteX5" fmla="*/ 638920 w 4181468"/>
              <a:gd name="connsiteY5" fmla="*/ 2876358 h 3059239"/>
              <a:gd name="connsiteX6" fmla="*/ 2579481 w 4181468"/>
              <a:gd name="connsiteY6" fmla="*/ 3059239 h 3059239"/>
              <a:gd name="connsiteX0" fmla="*/ 2204579 w 4176042"/>
              <a:gd name="connsiteY0" fmla="*/ 72199 h 3059239"/>
              <a:gd name="connsiteX1" fmla="*/ 3362819 w 4176042"/>
              <a:gd name="connsiteY1" fmla="*/ 21398 h 3059239"/>
              <a:gd name="connsiteX2" fmla="*/ 4155299 w 4176042"/>
              <a:gd name="connsiteY2" fmla="*/ 773239 h 3059239"/>
              <a:gd name="connsiteX3" fmla="*/ 2519539 w 4176042"/>
              <a:gd name="connsiteY3" fmla="*/ 1616518 h 3059239"/>
              <a:gd name="connsiteX4" fmla="*/ 111619 w 4176042"/>
              <a:gd name="connsiteY4" fmla="*/ 1961959 h 3059239"/>
              <a:gd name="connsiteX5" fmla="*/ 619618 w 4176042"/>
              <a:gd name="connsiteY5" fmla="*/ 2876358 h 3059239"/>
              <a:gd name="connsiteX6" fmla="*/ 2560179 w 4176042"/>
              <a:gd name="connsiteY6" fmla="*/ 3059239 h 3059239"/>
              <a:gd name="connsiteX0" fmla="*/ 2204579 w 4097361"/>
              <a:gd name="connsiteY0" fmla="*/ 72199 h 3059239"/>
              <a:gd name="connsiteX1" fmla="*/ 3362819 w 4097361"/>
              <a:gd name="connsiteY1" fmla="*/ 21398 h 3059239"/>
              <a:gd name="connsiteX2" fmla="*/ 4074019 w 4097361"/>
              <a:gd name="connsiteY2" fmla="*/ 834199 h 3059239"/>
              <a:gd name="connsiteX3" fmla="*/ 2519539 w 4097361"/>
              <a:gd name="connsiteY3" fmla="*/ 1616518 h 3059239"/>
              <a:gd name="connsiteX4" fmla="*/ 111619 w 4097361"/>
              <a:gd name="connsiteY4" fmla="*/ 1961959 h 3059239"/>
              <a:gd name="connsiteX5" fmla="*/ 619618 w 4097361"/>
              <a:gd name="connsiteY5" fmla="*/ 2876358 h 3059239"/>
              <a:gd name="connsiteX6" fmla="*/ 2560179 w 4097361"/>
              <a:gd name="connsiteY6" fmla="*/ 3059239 h 3059239"/>
              <a:gd name="connsiteX0" fmla="*/ 2204579 w 4097361"/>
              <a:gd name="connsiteY0" fmla="*/ 72199 h 3059239"/>
              <a:gd name="connsiteX1" fmla="*/ 3362819 w 4097361"/>
              <a:gd name="connsiteY1" fmla="*/ 21398 h 3059239"/>
              <a:gd name="connsiteX2" fmla="*/ 4074019 w 4097361"/>
              <a:gd name="connsiteY2" fmla="*/ 834199 h 3059239"/>
              <a:gd name="connsiteX3" fmla="*/ 2519539 w 4097361"/>
              <a:gd name="connsiteY3" fmla="*/ 1616518 h 3059239"/>
              <a:gd name="connsiteX4" fmla="*/ 111619 w 4097361"/>
              <a:gd name="connsiteY4" fmla="*/ 1961959 h 3059239"/>
              <a:gd name="connsiteX5" fmla="*/ 619618 w 4097361"/>
              <a:gd name="connsiteY5" fmla="*/ 2967798 h 3059239"/>
              <a:gd name="connsiteX6" fmla="*/ 2560179 w 4097361"/>
              <a:gd name="connsiteY6" fmla="*/ 3059239 h 3059239"/>
              <a:gd name="connsiteX0" fmla="*/ 2204579 w 4097361"/>
              <a:gd name="connsiteY0" fmla="*/ 72199 h 3021632"/>
              <a:gd name="connsiteX1" fmla="*/ 3362819 w 4097361"/>
              <a:gd name="connsiteY1" fmla="*/ 21398 h 3021632"/>
              <a:gd name="connsiteX2" fmla="*/ 4074019 w 4097361"/>
              <a:gd name="connsiteY2" fmla="*/ 834199 h 3021632"/>
              <a:gd name="connsiteX3" fmla="*/ 2519539 w 4097361"/>
              <a:gd name="connsiteY3" fmla="*/ 1616518 h 3021632"/>
              <a:gd name="connsiteX4" fmla="*/ 111619 w 4097361"/>
              <a:gd name="connsiteY4" fmla="*/ 1961959 h 3021632"/>
              <a:gd name="connsiteX5" fmla="*/ 619618 w 4097361"/>
              <a:gd name="connsiteY5" fmla="*/ 2967798 h 3021632"/>
              <a:gd name="connsiteX6" fmla="*/ 2570339 w 4097361"/>
              <a:gd name="connsiteY6" fmla="*/ 2906839 h 3021632"/>
              <a:gd name="connsiteX0" fmla="*/ 2204579 w 4097361"/>
              <a:gd name="connsiteY0" fmla="*/ 72199 h 3059765"/>
              <a:gd name="connsiteX1" fmla="*/ 3362819 w 4097361"/>
              <a:gd name="connsiteY1" fmla="*/ 21398 h 3059765"/>
              <a:gd name="connsiteX2" fmla="*/ 4074019 w 4097361"/>
              <a:gd name="connsiteY2" fmla="*/ 834199 h 3059765"/>
              <a:gd name="connsiteX3" fmla="*/ 2519539 w 4097361"/>
              <a:gd name="connsiteY3" fmla="*/ 1616518 h 3059765"/>
              <a:gd name="connsiteX4" fmla="*/ 111619 w 4097361"/>
              <a:gd name="connsiteY4" fmla="*/ 1961959 h 3059765"/>
              <a:gd name="connsiteX5" fmla="*/ 619618 w 4097361"/>
              <a:gd name="connsiteY5" fmla="*/ 2967798 h 3059765"/>
              <a:gd name="connsiteX6" fmla="*/ 2570339 w 4097361"/>
              <a:gd name="connsiteY6" fmla="*/ 2906839 h 3059765"/>
              <a:gd name="connsiteX0" fmla="*/ 2204579 w 4097361"/>
              <a:gd name="connsiteY0" fmla="*/ 72199 h 3100586"/>
              <a:gd name="connsiteX1" fmla="*/ 3362819 w 4097361"/>
              <a:gd name="connsiteY1" fmla="*/ 21398 h 3100586"/>
              <a:gd name="connsiteX2" fmla="*/ 4074019 w 4097361"/>
              <a:gd name="connsiteY2" fmla="*/ 834199 h 3100586"/>
              <a:gd name="connsiteX3" fmla="*/ 2519539 w 4097361"/>
              <a:gd name="connsiteY3" fmla="*/ 1616518 h 3100586"/>
              <a:gd name="connsiteX4" fmla="*/ 111619 w 4097361"/>
              <a:gd name="connsiteY4" fmla="*/ 1961959 h 3100586"/>
              <a:gd name="connsiteX5" fmla="*/ 619618 w 4097361"/>
              <a:gd name="connsiteY5" fmla="*/ 2967798 h 3100586"/>
              <a:gd name="connsiteX6" fmla="*/ 2590659 w 4097361"/>
              <a:gd name="connsiteY6" fmla="*/ 3008439 h 3100586"/>
              <a:gd name="connsiteX0" fmla="*/ 2337470 w 4230252"/>
              <a:gd name="connsiteY0" fmla="*/ 72199 h 3100586"/>
              <a:gd name="connsiteX1" fmla="*/ 3495710 w 4230252"/>
              <a:gd name="connsiteY1" fmla="*/ 21398 h 3100586"/>
              <a:gd name="connsiteX2" fmla="*/ 4206910 w 4230252"/>
              <a:gd name="connsiteY2" fmla="*/ 834199 h 3100586"/>
              <a:gd name="connsiteX3" fmla="*/ 2652430 w 4230252"/>
              <a:gd name="connsiteY3" fmla="*/ 1616518 h 3100586"/>
              <a:gd name="connsiteX4" fmla="*/ 92110 w 4230252"/>
              <a:gd name="connsiteY4" fmla="*/ 1951799 h 3100586"/>
              <a:gd name="connsiteX5" fmla="*/ 752509 w 4230252"/>
              <a:gd name="connsiteY5" fmla="*/ 2967798 h 3100586"/>
              <a:gd name="connsiteX6" fmla="*/ 2723550 w 4230252"/>
              <a:gd name="connsiteY6" fmla="*/ 3008439 h 3100586"/>
              <a:gd name="connsiteX0" fmla="*/ 2247708 w 4140490"/>
              <a:gd name="connsiteY0" fmla="*/ 72199 h 3100586"/>
              <a:gd name="connsiteX1" fmla="*/ 3405948 w 4140490"/>
              <a:gd name="connsiteY1" fmla="*/ 21398 h 3100586"/>
              <a:gd name="connsiteX2" fmla="*/ 4117148 w 4140490"/>
              <a:gd name="connsiteY2" fmla="*/ 834199 h 3100586"/>
              <a:gd name="connsiteX3" fmla="*/ 2562668 w 4140490"/>
              <a:gd name="connsiteY3" fmla="*/ 1616518 h 3100586"/>
              <a:gd name="connsiteX4" fmla="*/ 2348 w 4140490"/>
              <a:gd name="connsiteY4" fmla="*/ 1951799 h 3100586"/>
              <a:gd name="connsiteX5" fmla="*/ 662747 w 4140490"/>
              <a:gd name="connsiteY5" fmla="*/ 2967798 h 3100586"/>
              <a:gd name="connsiteX6" fmla="*/ 2633788 w 4140490"/>
              <a:gd name="connsiteY6" fmla="*/ 3008439 h 3100586"/>
              <a:gd name="connsiteX0" fmla="*/ 2310581 w 4203363"/>
              <a:gd name="connsiteY0" fmla="*/ 72199 h 3100586"/>
              <a:gd name="connsiteX1" fmla="*/ 3468821 w 4203363"/>
              <a:gd name="connsiteY1" fmla="*/ 21398 h 3100586"/>
              <a:gd name="connsiteX2" fmla="*/ 4180021 w 4203363"/>
              <a:gd name="connsiteY2" fmla="*/ 834199 h 3100586"/>
              <a:gd name="connsiteX3" fmla="*/ 2625541 w 4203363"/>
              <a:gd name="connsiteY3" fmla="*/ 1616518 h 3100586"/>
              <a:gd name="connsiteX4" fmla="*/ 65221 w 4203363"/>
              <a:gd name="connsiteY4" fmla="*/ 1951799 h 3100586"/>
              <a:gd name="connsiteX5" fmla="*/ 725620 w 4203363"/>
              <a:gd name="connsiteY5" fmla="*/ 2967798 h 3100586"/>
              <a:gd name="connsiteX6" fmla="*/ 2696661 w 4203363"/>
              <a:gd name="connsiteY6" fmla="*/ 3008439 h 3100586"/>
              <a:gd name="connsiteX0" fmla="*/ 2310581 w 4203363"/>
              <a:gd name="connsiteY0" fmla="*/ 72199 h 3100586"/>
              <a:gd name="connsiteX1" fmla="*/ 3468821 w 4203363"/>
              <a:gd name="connsiteY1" fmla="*/ 21398 h 3100586"/>
              <a:gd name="connsiteX2" fmla="*/ 4180021 w 4203363"/>
              <a:gd name="connsiteY2" fmla="*/ 834199 h 3100586"/>
              <a:gd name="connsiteX3" fmla="*/ 2625541 w 4203363"/>
              <a:gd name="connsiteY3" fmla="*/ 1616518 h 3100586"/>
              <a:gd name="connsiteX4" fmla="*/ 65221 w 4203363"/>
              <a:gd name="connsiteY4" fmla="*/ 1951799 h 3100586"/>
              <a:gd name="connsiteX5" fmla="*/ 725620 w 4203363"/>
              <a:gd name="connsiteY5" fmla="*/ 2967798 h 3100586"/>
              <a:gd name="connsiteX6" fmla="*/ 2696661 w 4203363"/>
              <a:gd name="connsiteY6" fmla="*/ 3008439 h 3100586"/>
              <a:gd name="connsiteX0" fmla="*/ 2310581 w 4203363"/>
              <a:gd name="connsiteY0" fmla="*/ 72199 h 3100586"/>
              <a:gd name="connsiteX1" fmla="*/ 3468821 w 4203363"/>
              <a:gd name="connsiteY1" fmla="*/ 21398 h 3100586"/>
              <a:gd name="connsiteX2" fmla="*/ 4180021 w 4203363"/>
              <a:gd name="connsiteY2" fmla="*/ 834199 h 3100586"/>
              <a:gd name="connsiteX3" fmla="*/ 2625541 w 4203363"/>
              <a:gd name="connsiteY3" fmla="*/ 1616518 h 3100586"/>
              <a:gd name="connsiteX4" fmla="*/ 65221 w 4203363"/>
              <a:gd name="connsiteY4" fmla="*/ 1951799 h 3100586"/>
              <a:gd name="connsiteX5" fmla="*/ 725620 w 4203363"/>
              <a:gd name="connsiteY5" fmla="*/ 2967798 h 3100586"/>
              <a:gd name="connsiteX6" fmla="*/ 2696661 w 4203363"/>
              <a:gd name="connsiteY6" fmla="*/ 3008439 h 3100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03363" h="3100586">
                <a:moveTo>
                  <a:pt x="2310581" y="72199"/>
                </a:moveTo>
                <a:cubicBezTo>
                  <a:pt x="2462981" y="112839"/>
                  <a:pt x="3143701" y="-58189"/>
                  <a:pt x="3468821" y="21398"/>
                </a:cubicBezTo>
                <a:cubicBezTo>
                  <a:pt x="3793941" y="100985"/>
                  <a:pt x="4320568" y="568346"/>
                  <a:pt x="4180021" y="834199"/>
                </a:cubicBezTo>
                <a:cubicBezTo>
                  <a:pt x="4039474" y="1100052"/>
                  <a:pt x="3441728" y="1452265"/>
                  <a:pt x="2625541" y="1616518"/>
                </a:cubicBezTo>
                <a:cubicBezTo>
                  <a:pt x="1707754" y="1760451"/>
                  <a:pt x="310754" y="1523386"/>
                  <a:pt x="65221" y="1951799"/>
                </a:cubicBezTo>
                <a:cubicBezTo>
                  <a:pt x="-180312" y="2380212"/>
                  <a:pt x="317527" y="2784918"/>
                  <a:pt x="725620" y="2967798"/>
                </a:cubicBezTo>
                <a:cubicBezTo>
                  <a:pt x="1133713" y="3150678"/>
                  <a:pt x="2275021" y="3125279"/>
                  <a:pt x="2696661" y="3008439"/>
                </a:cubicBezTo>
              </a:path>
            </a:pathLst>
          </a:custGeom>
          <a:noFill/>
          <a:ln w="57150">
            <a:solidFill>
              <a:srgbClr val="EEC17D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306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C1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695" b="95823" l="10000" r="9371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846353">
            <a:off x="-2393" y="2424795"/>
            <a:ext cx="3915601" cy="6964176"/>
          </a:xfrm>
          <a:prstGeom prst="rect">
            <a:avLst/>
          </a:prstGeom>
        </p:spPr>
      </p:pic>
      <p:sp>
        <p:nvSpPr>
          <p:cNvPr id="2" name="Скругленный прямоугольник 1"/>
          <p:cNvSpPr/>
          <p:nvPr/>
        </p:nvSpPr>
        <p:spPr>
          <a:xfrm>
            <a:off x="3282950" y="444500"/>
            <a:ext cx="5626100" cy="863600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C58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Кто больше</a:t>
            </a:r>
            <a:endParaRPr lang="ru-RU" sz="3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SchbkCyrill BT" panose="02040603050705020303" pitchFamily="18" charset="-52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33" t="14815" b="18148"/>
          <a:stretch/>
        </p:blipFill>
        <p:spPr>
          <a:xfrm>
            <a:off x="-241222" y="708016"/>
            <a:ext cx="6807122" cy="61499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89448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6407473" y="1116298"/>
            <a:ext cx="6943651" cy="462540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1431" y="2947211"/>
            <a:ext cx="4332021" cy="167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1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449" y="450334"/>
            <a:ext cx="108943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Выберите ряд слов, в которых мягкий знак не пишется.</a:t>
            </a:r>
            <a:endParaRPr lang="ru-RU" sz="2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SchbkCyrill BT" panose="02040603050705020303" pitchFamily="18" charset="-52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49250" y="1344027"/>
            <a:ext cx="11493500" cy="2654300"/>
          </a:xfrm>
          <a:prstGeom prst="roundRect">
            <a:avLst/>
          </a:prstGeom>
          <a:solidFill>
            <a:srgbClr val="EEC17D"/>
          </a:solidFill>
          <a:ln w="57150">
            <a:solidFill>
              <a:srgbClr val="C580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1. Колюч(?), (цветок) пахуч(?), пустош(?), отреж(?)</a:t>
            </a:r>
          </a:p>
          <a:p>
            <a:r>
              <a:rPr lang="ru-RU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2. Шипуч(?),  дремуч(?), (возле) рощ(?), сдвин(?)</a:t>
            </a:r>
          </a:p>
          <a:p>
            <a:r>
              <a:rPr lang="ru-RU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3. Брош(?), из-за туч(?), (мальчик) пригож(?), (туча) надвинет(?)ся</a:t>
            </a:r>
          </a:p>
          <a:p>
            <a:r>
              <a:rPr lang="ru-RU" sz="280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4. (Голос) певуч(?), (воздух) свеж(?), (цветок) пахуч(?), (нет) туч(?).</a:t>
            </a:r>
            <a:endParaRPr lang="ru-RU" sz="280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SchbkCyrill BT" panose="02040603050705020303" pitchFamily="18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5600" y="4368800"/>
            <a:ext cx="115979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entSchbkCyrill BT" panose="02040603050705020303" pitchFamily="18" charset="-52"/>
              </a:rPr>
              <a:t>Вопросы:</a:t>
            </a:r>
          </a:p>
          <a:p>
            <a:r>
              <a:rPr lang="ru-RU" sz="2400" dirty="0" smtClean="0">
                <a:latin typeface="CentSchbkCyrill BT" panose="02040603050705020303" pitchFamily="18" charset="-52"/>
              </a:rPr>
              <a:t>1. Выберите ряд слов, в котором все слова пишутся без мягкого знака. Ответ отметьте цифрой.</a:t>
            </a:r>
          </a:p>
          <a:p>
            <a:r>
              <a:rPr lang="ru-RU" sz="2400" dirty="0" smtClean="0">
                <a:latin typeface="CentSchbkCyrill BT" panose="02040603050705020303" pitchFamily="18" charset="-52"/>
              </a:rPr>
              <a:t>2. Как образуются краткие имена прилагательные?</a:t>
            </a:r>
          </a:p>
          <a:p>
            <a:r>
              <a:rPr lang="ru-RU" sz="2400" dirty="0" smtClean="0">
                <a:latin typeface="CentSchbkCyrill BT" panose="02040603050705020303" pitchFamily="18" charset="-52"/>
              </a:rPr>
              <a:t>3. Какую синтаксическую функцию в предложении выполняют краткие имена прилагательные?</a:t>
            </a:r>
            <a:endParaRPr lang="ru-RU" sz="2400" dirty="0">
              <a:latin typeface="CentSchbkCyrill BT" panose="02040603050705020303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79179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27" b="89774" l="136" r="99592"/>
                    </a14:imgEffect>
                  </a14:imgLayer>
                </a14:imgProps>
              </a:ext>
            </a:extLst>
          </a:blip>
          <a:srcRect t="27623" b="26764"/>
          <a:stretch/>
        </p:blipFill>
        <p:spPr>
          <a:xfrm>
            <a:off x="4201208" y="1056640"/>
            <a:ext cx="7940160" cy="37054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18764" y="1597002"/>
            <a:ext cx="666406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0"/>
                <a:solidFill>
                  <a:srgbClr val="352E3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entSchbkCyrill BT" panose="02040603050705020303" pitchFamily="18" charset="-52"/>
              </a:rPr>
              <a:t>Имя прилагательное как часть речи </a:t>
            </a:r>
            <a:endParaRPr lang="ru-RU" sz="4800" b="1" dirty="0">
              <a:ln w="0"/>
              <a:solidFill>
                <a:srgbClr val="352E3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entSchbkCyrill BT" panose="02040603050705020303" pitchFamily="18" charset="-52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103" b="81345" l="64188" r="75630">
                        <a14:foregroundMark x1="68195" y1="66377" x2="71169" y2="62473"/>
                        <a14:foregroundMark x1="72284" y1="68474" x2="73565" y2="64570"/>
                        <a14:foregroundMark x1="66914" y1="62617" x2="71169" y2="59653"/>
                        <a14:foregroundMark x1="71252" y1="60521" x2="72697" y2="64570"/>
                        <a14:foregroundMark x1="72697" y1="65510" x2="69971" y2="66233"/>
                        <a14:backgroundMark x1="51425" y1="37816" x2="45105" y2="46927"/>
                        <a14:backgroundMark x1="50929" y1="47216" x2="51342" y2="64281"/>
                        <a14:backgroundMark x1="37505" y1="75343" x2="48451" y2="71150"/>
                        <a14:backgroundMark x1="51879" y1="66088" x2="58860" y2="60882"/>
                        <a14:backgroundMark x1="48368" y1="55170" x2="52375" y2="768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276" t="35314" r="23147" b="50035"/>
          <a:stretch/>
        </p:blipFill>
        <p:spPr>
          <a:xfrm rot="18171943">
            <a:off x="8649046" y="3658251"/>
            <a:ext cx="2354652" cy="1567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0752" b="81417" l="29657" r="71582">
                        <a14:foregroundMark x1="59397" y1="24801" x2="59397" y2="26898"/>
                        <a14:backgroundMark x1="49153" y1="41504" x2="59480" y2="63774"/>
                        <a14:backgroundMark x1="49979" y1="36443" x2="46592" y2="46132"/>
                        <a14:backgroundMark x1="49649" y1="49024" x2="51177" y2="64859"/>
                        <a14:backgroundMark x1="60512" y1="62762" x2="60677" y2="75488"/>
                        <a14:backgroundMark x1="58530" y1="69487" x2="57249" y2="78453"/>
                        <a14:backgroundMark x1="56216" y1="64064" x2="50929" y2="64714"/>
                        <a14:backgroundMark x1="51962" y1="50181" x2="50434" y2="690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602" t="19245" r="36685" b="67300"/>
          <a:stretch/>
        </p:blipFill>
        <p:spPr>
          <a:xfrm rot="178754">
            <a:off x="8232234" y="453310"/>
            <a:ext cx="1820044" cy="16059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103" b="81345" l="64188" r="75630">
                        <a14:foregroundMark x1="68195" y1="66377" x2="71169" y2="62473"/>
                        <a14:foregroundMark x1="72284" y1="68474" x2="73565" y2="64570"/>
                        <a14:foregroundMark x1="66914" y1="62617" x2="71169" y2="59653"/>
                        <a14:foregroundMark x1="71252" y1="60521" x2="72697" y2="64570"/>
                        <a14:foregroundMark x1="72697" y1="65510" x2="69971" y2="66233"/>
                        <a14:backgroundMark x1="51425" y1="37816" x2="45105" y2="46927"/>
                        <a14:backgroundMark x1="50929" y1="47216" x2="51342" y2="64281"/>
                        <a14:backgroundMark x1="37505" y1="75343" x2="48451" y2="71150"/>
                        <a14:backgroundMark x1="51879" y1="66088" x2="58860" y2="60882"/>
                        <a14:backgroundMark x1="48368" y1="55170" x2="52375" y2="768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276" t="54868" r="23147" b="25248"/>
          <a:stretch/>
        </p:blipFill>
        <p:spPr>
          <a:xfrm rot="15478874">
            <a:off x="5821356" y="4405217"/>
            <a:ext cx="2713325" cy="2451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1620" b="86985" l="29616" r="71582">
                        <a14:foregroundMark x1="51012" y1="31526" x2="50599" y2="27187"/>
                        <a14:foregroundMark x1="48534" y1="31526" x2="48864" y2="30152"/>
                        <a14:foregroundMark x1="48203" y1="27621" x2="49029" y2="27621"/>
                        <a14:foregroundMark x1="49649" y1="24006" x2="49979" y2="25090"/>
                        <a14:foregroundMark x1="51508" y1="23861" x2="51632" y2="25380"/>
                        <a14:foregroundMark x1="52375" y1="26392" x2="53160" y2="26103"/>
                        <a14:foregroundMark x1="52705" y1="28995" x2="53573" y2="304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48" t="19245" r="23147" b="11644"/>
          <a:stretch/>
        </p:blipFill>
        <p:spPr>
          <a:xfrm>
            <a:off x="-683937" y="1129198"/>
            <a:ext cx="7711440" cy="5810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901" b="96008" l="6793" r="9225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848164" y="-589280"/>
            <a:ext cx="3426122" cy="2448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80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199</Words>
  <Application>Microsoft Office PowerPoint</Application>
  <PresentationFormat>Широкоэкранный</PresentationFormat>
  <Paragraphs>21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CentSchbkCyrill BT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8</cp:revision>
  <dcterms:created xsi:type="dcterms:W3CDTF">2025-02-22T20:28:14Z</dcterms:created>
  <dcterms:modified xsi:type="dcterms:W3CDTF">2025-02-22T21:57:12Z</dcterms:modified>
</cp:coreProperties>
</file>