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8" r:id="rId5"/>
    <p:sldId id="269" r:id="rId6"/>
    <p:sldId id="258" r:id="rId7"/>
    <p:sldId id="265" r:id="rId8"/>
    <p:sldId id="259" r:id="rId9"/>
    <p:sldId id="260" r:id="rId10"/>
    <p:sldId id="261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27" autoAdjust="0"/>
    <p:restoredTop sz="94660"/>
  </p:normalViewPr>
  <p:slideViewPr>
    <p:cSldViewPr snapToGrid="0">
      <p:cViewPr varScale="1">
        <p:scale>
          <a:sx n="69" d="100"/>
          <a:sy n="69" d="100"/>
        </p:scale>
        <p:origin x="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45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757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8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32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991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08.07.2022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915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08.07.2022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175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08.07.2022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96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08.07.2022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535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08.07.2022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01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B86A-59C6-4C79-87D2-559A92E7E14D}" type="datetimeFigureOut">
              <a:rPr lang="ru-RU" smtClean="0"/>
              <a:t>08.07.2022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156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5B86A-59C6-4C79-87D2-559A92E7E14D}" type="datetimeFigureOut">
              <a:rPr lang="ru-RU" smtClean="0"/>
              <a:t>08.07.2022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9C2B9-8044-4833-B2F1-0CEE676A70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011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390900" cy="2387600"/>
          </a:xfrm>
        </p:spPr>
        <p:txBody>
          <a:bodyPr>
            <a:normAutofit/>
          </a:bodyPr>
          <a:lstStyle/>
          <a:p>
            <a:r>
              <a:rPr lang="ru-RU" sz="15000" i="1" dirty="0">
                <a:latin typeface="+mn-lt"/>
              </a:rPr>
              <a:t>И</a:t>
            </a:r>
            <a:endParaRPr lang="ru-RU" sz="15000" i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939" y="3886200"/>
            <a:ext cx="2581028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гласный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316980" y="1122363"/>
            <a:ext cx="33909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 smtClean="0">
                <a:solidFill>
                  <a:srgbClr val="FF0000"/>
                </a:solidFill>
              </a:rPr>
              <a:t>Звук </a:t>
            </a:r>
            <a:r>
              <a:rPr lang="en-US" sz="15000" i="1" dirty="0" smtClean="0">
                <a:solidFill>
                  <a:srgbClr val="FF0000"/>
                </a:solidFill>
                <a:latin typeface="+mn-lt"/>
              </a:rPr>
              <a:t>[</a:t>
            </a:r>
            <a:r>
              <a:rPr lang="ru-RU" sz="15000" i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en-US" sz="15000" i="1" dirty="0" smtClean="0">
                <a:solidFill>
                  <a:srgbClr val="FF0000"/>
                </a:solidFill>
                <a:latin typeface="+mn-lt"/>
              </a:rPr>
              <a:t>]</a:t>
            </a:r>
            <a:endParaRPr lang="ru-RU" sz="15000" i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836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0979727" cy="825046"/>
          </a:xfrm>
        </p:spPr>
        <p:txBody>
          <a:bodyPr>
            <a:normAutofit fontScale="90000"/>
          </a:bodyPr>
          <a:lstStyle/>
          <a:p>
            <a:r>
              <a:rPr lang="ru-RU" sz="2800" i="1" dirty="0"/>
              <a:t>Прочти предложения. Выпиши сначала слова с буквой Ы, а затем с буквой И</a:t>
            </a:r>
            <a:r>
              <a:rPr lang="ru-RU" sz="2800" i="1" dirty="0" smtClean="0"/>
              <a:t>.</a:t>
            </a:r>
            <a:r>
              <a:rPr lang="ru-RU" sz="2500" i="1" dirty="0" smtClean="0"/>
              <a:t> </a:t>
            </a:r>
            <a:endParaRPr lang="ru-RU" sz="2500" i="1" dirty="0"/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645390" y="1774372"/>
            <a:ext cx="11000509" cy="13625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500" dirty="0"/>
              <a:t>У папы мыло. В саду растёт слива. В лесу было сыро. У Миши карандаши. Куры роют грядку. Ночью в лесу выл волк.</a:t>
            </a: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534105" y="4202366"/>
            <a:ext cx="10515600" cy="12368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 – папы, мыло, было, сыро, куры, выл.</a:t>
            </a:r>
            <a:endParaRPr lang="ru-RU" sz="35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534105" y="5122682"/>
            <a:ext cx="10515600" cy="12368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5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– слива, Миши, карандаши.</a:t>
            </a:r>
            <a:endParaRPr lang="ru-RU" sz="35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63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build="p"/>
      <p:bldP spid="1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2775"/>
          </a:xfrm>
        </p:spPr>
        <p:txBody>
          <a:bodyPr>
            <a:normAutofit/>
          </a:bodyPr>
          <a:lstStyle/>
          <a:p>
            <a:r>
              <a:rPr lang="ru-RU" sz="2500" i="1" dirty="0"/>
              <a:t>Поменяй местами буквы и узнай, кто живёт в </a:t>
            </a:r>
            <a:r>
              <a:rPr lang="ru-RU" sz="2500" i="1" dirty="0" smtClean="0"/>
              <a:t>домиках.</a:t>
            </a:r>
            <a:endParaRPr lang="ru-RU" sz="25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8375" t="31251" r="64739" b="43402"/>
          <a:stretch/>
        </p:blipFill>
        <p:spPr>
          <a:xfrm>
            <a:off x="645967" y="2582862"/>
            <a:ext cx="2845377" cy="25433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3504" t="31772" r="49610" b="44270"/>
          <a:stretch/>
        </p:blipFill>
        <p:spPr>
          <a:xfrm>
            <a:off x="2984500" y="1092200"/>
            <a:ext cx="3014518" cy="24545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47519" t="29727" r="37409" b="44926"/>
          <a:stretch/>
        </p:blipFill>
        <p:spPr>
          <a:xfrm>
            <a:off x="5791200" y="3292475"/>
            <a:ext cx="3186544" cy="29697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58381" t="30942" r="24733" b="43711"/>
          <a:stretch/>
        </p:blipFill>
        <p:spPr>
          <a:xfrm>
            <a:off x="7734299" y="1092199"/>
            <a:ext cx="3072245" cy="225973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8405" y="4342534"/>
            <a:ext cx="1460500" cy="498475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Пчёлы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3672608" y="2832100"/>
            <a:ext cx="1554017" cy="49847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птицы</a:t>
            </a:r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6414655" y="5666510"/>
            <a:ext cx="1732972" cy="59574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Кощей</a:t>
            </a:r>
            <a:endParaRPr lang="ru-RU" dirty="0"/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8540171" y="2679700"/>
            <a:ext cx="1460500" cy="49847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Синица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3049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uiExpand="1" build="p"/>
      <p:bldP spid="9" grpId="0" uiExpand="1" build="p"/>
      <p:bldP spid="10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7000">
              <a:schemeClr val="accent1">
                <a:lumMod val="40000"/>
                <a:lumOff val="60000"/>
              </a:schemeClr>
            </a:gs>
            <a:gs pos="0">
              <a:schemeClr val="accent6">
                <a:lumMod val="5000"/>
                <a:lumOff val="95000"/>
              </a:schemeClr>
            </a:gs>
            <a:gs pos="74000">
              <a:schemeClr val="accent6">
                <a:lumMod val="45000"/>
                <a:lumOff val="55000"/>
              </a:schemeClr>
            </a:gs>
            <a:gs pos="83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3390900" cy="2387600"/>
          </a:xfrm>
        </p:spPr>
        <p:txBody>
          <a:bodyPr>
            <a:normAutofit/>
          </a:bodyPr>
          <a:lstStyle/>
          <a:p>
            <a:r>
              <a:rPr lang="ru-RU" sz="15000" i="1" dirty="0" err="1" smtClean="0">
                <a:latin typeface="+mn-lt"/>
              </a:rPr>
              <a:t>Ыы</a:t>
            </a:r>
            <a:endParaRPr lang="ru-RU" sz="15000" i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938" y="3886200"/>
            <a:ext cx="2581027" cy="92333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</a:schemeClr>
              </a:gs>
              <a:gs pos="74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  <a:effectLst>
            <a:innerShdw blurRad="114300">
              <a:srgbClr val="00B050"/>
            </a:inn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гласный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316980" y="1122363"/>
            <a:ext cx="33909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dirty="0">
                <a:solidFill>
                  <a:srgbClr val="FF0000"/>
                </a:solidFill>
              </a:rPr>
              <a:t>Звук </a:t>
            </a:r>
            <a:r>
              <a:rPr lang="en-US" sz="15000" i="1" dirty="0" smtClean="0">
                <a:solidFill>
                  <a:srgbClr val="FF0000"/>
                </a:solidFill>
              </a:rPr>
              <a:t>[</a:t>
            </a:r>
            <a:r>
              <a:rPr lang="ru-RU" sz="15000" i="1" dirty="0" smtClean="0">
                <a:solidFill>
                  <a:srgbClr val="FF0000"/>
                </a:solidFill>
              </a:rPr>
              <a:t>ы</a:t>
            </a:r>
            <a:r>
              <a:rPr lang="en-US" sz="15000" i="1" dirty="0" smtClean="0">
                <a:solidFill>
                  <a:srgbClr val="FF0000"/>
                </a:solidFill>
              </a:rPr>
              <a:t>]</a:t>
            </a:r>
            <a:endParaRPr lang="ru-RU" sz="15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02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733800" cy="132556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Звук </a:t>
            </a: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ru-RU" dirty="0">
                <a:solidFill>
                  <a:srgbClr val="FF0000"/>
                </a:solidFill>
              </a:rPr>
              <a:t>и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1457" y="1825625"/>
            <a:ext cx="2224314" cy="670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гласный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062515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714829" y="2496457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ирбис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714829" y="316728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пирог</a:t>
            </a:r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714829" y="3838121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изумруд</a:t>
            </a:r>
            <a:endParaRPr lang="ru-RU" dirty="0"/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5533573" y="1784057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гласный</a:t>
            </a:r>
            <a:r>
              <a:rPr lang="ru-RU" i="1" dirty="0" smtClean="0">
                <a:solidFill>
                  <a:schemeClr val="accent5"/>
                </a:solidFill>
              </a:rPr>
              <a:t> </a:t>
            </a:r>
            <a:endParaRPr lang="ru-RU" i="1" dirty="0">
              <a:solidFill>
                <a:schemeClr val="accent5"/>
              </a:solidFill>
            </a:endParaRPr>
          </a:p>
          <a:p>
            <a:pPr marL="0" indent="0">
              <a:buNone/>
            </a:pP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8260445" y="1825625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i="1" dirty="0">
              <a:solidFill>
                <a:schemeClr val="accent6"/>
              </a:solidFill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5912759" y="2496457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пыль</a:t>
            </a:r>
            <a:endParaRPr lang="ru-RU" dirty="0"/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5912759" y="3167289"/>
            <a:ext cx="2224314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пылесос</a:t>
            </a:r>
            <a:endParaRPr lang="ru-RU" dirty="0"/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5912759" y="3838121"/>
            <a:ext cx="2347686" cy="670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мыло</a:t>
            </a:r>
            <a:endParaRPr lang="ru-RU" dirty="0"/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5286829" y="388869"/>
            <a:ext cx="257447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rgbClr val="FF0000"/>
                </a:solidFill>
              </a:rPr>
              <a:t>Звук </a:t>
            </a:r>
            <a:r>
              <a:rPr lang="en-US" dirty="0" smtClean="0">
                <a:solidFill>
                  <a:srgbClr val="FF0000"/>
                </a:solidFill>
              </a:rPr>
              <a:t>[</a:t>
            </a:r>
            <a:r>
              <a:rPr lang="ru-RU" dirty="0">
                <a:solidFill>
                  <a:srgbClr val="FF0000"/>
                </a:solidFill>
              </a:rPr>
              <a:t>ы</a:t>
            </a:r>
            <a:r>
              <a:rPr lang="en-US" dirty="0" smtClean="0">
                <a:solidFill>
                  <a:srgbClr val="FF0000"/>
                </a:solidFill>
              </a:rPr>
              <a:t>]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50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  <p:bldP spid="8" grpId="0"/>
      <p:bldP spid="9" grpId="0"/>
      <p:bldP spid="16" grpId="0"/>
      <p:bldP spid="18" grpId="0"/>
      <p:bldP spid="19" grpId="0"/>
      <p:bldP spid="20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139701"/>
            <a:ext cx="6019800" cy="279400"/>
          </a:xfrm>
        </p:spPr>
        <p:txBody>
          <a:bodyPr>
            <a:normAutofit fontScale="90000"/>
          </a:bodyPr>
          <a:lstStyle/>
          <a:p>
            <a:r>
              <a:rPr lang="ru-RU" sz="3000" i="1" dirty="0" smtClean="0"/>
              <a:t>Дифференциация букв </a:t>
            </a:r>
            <a:r>
              <a:rPr lang="ru-RU" sz="3000" i="1" dirty="0" smtClean="0"/>
              <a:t>и-ы</a:t>
            </a:r>
            <a:endParaRPr lang="ru-RU" sz="3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9200" y="566738"/>
            <a:ext cx="10515600" cy="4746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Прочитай и запиши слоги символами обозначая буквы И </a:t>
            </a:r>
            <a:r>
              <a:rPr lang="ru-RU" dirty="0" err="1" smtClean="0"/>
              <a:t>и</a:t>
            </a:r>
            <a:r>
              <a:rPr lang="ru-RU" dirty="0" smtClean="0"/>
              <a:t> Ы</a:t>
            </a: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727200" y="1625600"/>
            <a:ext cx="1549400" cy="90170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000" b="1" dirty="0" smtClean="0"/>
              <a:t>И</a:t>
            </a:r>
            <a:endParaRPr lang="ru-RU" sz="3000" b="1" dirty="0"/>
          </a:p>
        </p:txBody>
      </p:sp>
      <p:sp>
        <p:nvSpPr>
          <p:cNvPr id="6" name="Овал 5"/>
          <p:cNvSpPr/>
          <p:nvPr/>
        </p:nvSpPr>
        <p:spPr>
          <a:xfrm>
            <a:off x="4648200" y="1600200"/>
            <a:ext cx="1676400" cy="10541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000" b="1" dirty="0" smtClean="0"/>
              <a:t>ы</a:t>
            </a:r>
            <a:endParaRPr lang="ru-RU" sz="3000" b="1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85800" y="3362325"/>
            <a:ext cx="10515600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ПЫ, ТИ, ЛИ, МЫ, ВЫ, БИ, ВИ, ФЫ, ЗЫ, СИ</a:t>
            </a:r>
            <a:endParaRPr lang="ru-RU" sz="1300" i="1" dirty="0"/>
          </a:p>
        </p:txBody>
      </p:sp>
      <p:sp>
        <p:nvSpPr>
          <p:cNvPr id="9" name="Овал 8"/>
          <p:cNvSpPr/>
          <p:nvPr/>
        </p:nvSpPr>
        <p:spPr>
          <a:xfrm>
            <a:off x="1080366" y="4202794"/>
            <a:ext cx="457200" cy="474888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000" b="1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685800" y="4197350"/>
            <a:ext cx="10515600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П   , Т   , Л   , М   , В   , Б   , В   , Ф   , З    , С  </a:t>
            </a:r>
            <a:endParaRPr lang="ru-RU" sz="1300" i="1" dirty="0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1939925" y="4269715"/>
            <a:ext cx="438150" cy="313872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000" b="1" dirty="0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2950873" y="4257118"/>
            <a:ext cx="438150" cy="313872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000" b="1" dirty="0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6023047" y="4257118"/>
            <a:ext cx="438150" cy="313872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000" b="1" dirty="0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6967248" y="4223658"/>
            <a:ext cx="438150" cy="313872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000" b="1" dirty="0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10034081" y="4223658"/>
            <a:ext cx="438150" cy="313872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000" b="1" dirty="0"/>
          </a:p>
        </p:txBody>
      </p:sp>
      <p:sp>
        <p:nvSpPr>
          <p:cNvPr id="26" name="Овал 25"/>
          <p:cNvSpPr/>
          <p:nvPr/>
        </p:nvSpPr>
        <p:spPr>
          <a:xfrm>
            <a:off x="8913921" y="4143150"/>
            <a:ext cx="457200" cy="474888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000" b="1" dirty="0"/>
          </a:p>
        </p:txBody>
      </p:sp>
      <p:sp>
        <p:nvSpPr>
          <p:cNvPr id="27" name="Овал 26"/>
          <p:cNvSpPr/>
          <p:nvPr/>
        </p:nvSpPr>
        <p:spPr>
          <a:xfrm>
            <a:off x="7991330" y="4103233"/>
            <a:ext cx="457200" cy="474888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000" b="1" dirty="0"/>
          </a:p>
        </p:txBody>
      </p:sp>
      <p:sp>
        <p:nvSpPr>
          <p:cNvPr id="28" name="Овал 27"/>
          <p:cNvSpPr/>
          <p:nvPr/>
        </p:nvSpPr>
        <p:spPr>
          <a:xfrm>
            <a:off x="5081406" y="4143150"/>
            <a:ext cx="457200" cy="474888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000" b="1" dirty="0"/>
          </a:p>
        </p:txBody>
      </p:sp>
      <p:sp>
        <p:nvSpPr>
          <p:cNvPr id="29" name="Овал 28"/>
          <p:cNvSpPr/>
          <p:nvPr/>
        </p:nvSpPr>
        <p:spPr>
          <a:xfrm>
            <a:off x="4109965" y="4176486"/>
            <a:ext cx="457200" cy="474888"/>
          </a:xfrm>
          <a:prstGeom prst="ellipse">
            <a:avLst/>
          </a:prstGeom>
          <a:solidFill>
            <a:schemeClr val="accent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000" b="1" dirty="0"/>
          </a:p>
        </p:txBody>
      </p:sp>
    </p:spTree>
    <p:extLst>
      <p:ext uri="{BB962C8B-B14F-4D97-AF65-F5344CB8AC3E}">
        <p14:creationId xmlns:p14="http://schemas.microsoft.com/office/powerpoint/2010/main" val="20865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4875"/>
          </a:xfrm>
        </p:spPr>
        <p:txBody>
          <a:bodyPr>
            <a:noAutofit/>
          </a:bodyPr>
          <a:lstStyle/>
          <a:p>
            <a:r>
              <a:rPr lang="ru-RU" sz="2000" dirty="0"/>
              <a:t>«Путаница» (разберись и подпиши предметы и действия</a:t>
            </a:r>
            <a:r>
              <a:rPr lang="ru-RU" sz="2000" dirty="0" smtClean="0"/>
              <a:t>).</a:t>
            </a:r>
            <a:endParaRPr lang="ru-RU" sz="2000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838200" y="1859684"/>
            <a:ext cx="10633364" cy="4596534"/>
            <a:chOff x="838200" y="1859684"/>
            <a:chExt cx="10633364" cy="459653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1859684"/>
              <a:ext cx="10633364" cy="4596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Заголовок 1"/>
            <p:cNvSpPr txBox="1">
              <a:spLocks/>
            </p:cNvSpPr>
            <p:nvPr/>
          </p:nvSpPr>
          <p:spPr>
            <a:xfrm>
              <a:off x="3352800" y="3585009"/>
              <a:ext cx="983672" cy="432810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ru-RU" sz="2000" b="1" dirty="0" smtClean="0"/>
                <a:t>мишка</a:t>
              </a:r>
              <a:endParaRPr lang="ru-RU" sz="2000" b="1" dirty="0"/>
            </a:p>
          </p:txBody>
        </p:sp>
      </p:grpSp>
      <p:sp>
        <p:nvSpPr>
          <p:cNvPr id="19" name="Заголовок 1"/>
          <p:cNvSpPr txBox="1">
            <a:spLocks/>
          </p:cNvSpPr>
          <p:nvPr/>
        </p:nvSpPr>
        <p:spPr>
          <a:xfrm>
            <a:off x="4738255" y="3502964"/>
            <a:ext cx="1108363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00B0F0"/>
                </a:solidFill>
              </a:rPr>
              <a:t>мышка</a:t>
            </a:r>
            <a:endParaRPr lang="ru-RU" sz="2000" b="1" dirty="0">
              <a:solidFill>
                <a:srgbClr val="00B0F0"/>
              </a:solidFill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8520545" y="3204514"/>
            <a:ext cx="1108363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00B0F0"/>
                </a:solidFill>
              </a:rPr>
              <a:t>мыл</a:t>
            </a:r>
            <a:endParaRPr lang="ru-RU" sz="2000" b="1" dirty="0">
              <a:solidFill>
                <a:srgbClr val="00B0F0"/>
              </a:solidFill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2937163" y="5588865"/>
            <a:ext cx="1108363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00B0F0"/>
                </a:solidFill>
              </a:rPr>
              <a:t>бил</a:t>
            </a:r>
            <a:endParaRPr lang="ru-RU" sz="2000" b="1" dirty="0">
              <a:solidFill>
                <a:srgbClr val="00B0F0"/>
              </a:solidFill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9074726" y="5290415"/>
            <a:ext cx="1108363" cy="596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00B0F0"/>
                </a:solidFill>
              </a:rPr>
              <a:t>вил</a:t>
            </a:r>
            <a:endParaRPr lang="ru-RU" sz="20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374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522527" cy="433161"/>
          </a:xfrm>
        </p:spPr>
        <p:txBody>
          <a:bodyPr>
            <a:noAutofit/>
          </a:bodyPr>
          <a:lstStyle/>
          <a:p>
            <a:r>
              <a:rPr lang="ru-RU" sz="1300" i="1" dirty="0" smtClean="0"/>
              <a:t>Запиши под диктовку предложение и проверь его. Докажи на письме, что это предложение. Отметь орфограммы. </a:t>
            </a:r>
            <a:endParaRPr lang="ru-RU" sz="13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368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Ирбис - снежный барс, живущий в горах.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838200" y="2313379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9685153" y="2436812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312883" y="2357542"/>
            <a:ext cx="391885" cy="14514"/>
          </a:xfrm>
          <a:prstGeom prst="line">
            <a:avLst/>
          </a:prstGeom>
          <a:ln w="3492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776607" y="2327893"/>
            <a:ext cx="346858" cy="15135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6096000" y="2383457"/>
            <a:ext cx="674914" cy="14514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Заголовок 1"/>
          <p:cNvSpPr txBox="1">
            <a:spLocks/>
          </p:cNvSpPr>
          <p:nvPr/>
        </p:nvSpPr>
        <p:spPr>
          <a:xfrm>
            <a:off x="8512627" y="3245311"/>
            <a:ext cx="1866568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500" i="1" dirty="0" smtClean="0"/>
              <a:t>Горы</a:t>
            </a:r>
            <a:r>
              <a:rPr lang="ru-RU" sz="1300" i="1" dirty="0" smtClean="0"/>
              <a:t> </a:t>
            </a:r>
            <a:endParaRPr lang="ru-RU" sz="1300" i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8950036" y="2540339"/>
            <a:ext cx="13855" cy="42839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8963893" y="3245311"/>
            <a:ext cx="96980" cy="892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8731331" y="3678472"/>
            <a:ext cx="218705" cy="1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8731331" y="3767739"/>
            <a:ext cx="218705" cy="14514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9512139" y="1825624"/>
            <a:ext cx="61352" cy="1832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177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201400" cy="433161"/>
          </a:xfrm>
        </p:spPr>
        <p:txBody>
          <a:bodyPr>
            <a:normAutofit/>
          </a:bodyPr>
          <a:lstStyle/>
          <a:p>
            <a:r>
              <a:rPr lang="ru-RU" sz="1500" b="1" dirty="0"/>
              <a:t>Запиши в клеточках первые звуки названий предметов. И узнаешь, какими сладостями любит лакомиться  </a:t>
            </a:r>
            <a:r>
              <a:rPr lang="ru-RU" sz="1500" b="1" dirty="0" err="1"/>
              <a:t>Дельфинёнок</a:t>
            </a:r>
            <a:r>
              <a:rPr lang="ru-RU" sz="1500" b="1" dirty="0"/>
              <a:t>. </a:t>
            </a:r>
            <a:endParaRPr lang="ru-RU" sz="1500" i="1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4390159" y="2764116"/>
            <a:ext cx="3368386" cy="1208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/>
              <a:t>ШОКОЛАД</a:t>
            </a:r>
            <a:endParaRPr lang="ru-RU" sz="3000" b="1" dirty="0"/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4433453" y="5469628"/>
            <a:ext cx="3539837" cy="13899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/>
              <a:t>МАРМЕЛАД</a:t>
            </a:r>
            <a:endParaRPr lang="ru-RU" sz="3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7222" t="41950" r="14115" b="43466"/>
          <a:stretch/>
        </p:blipFill>
        <p:spPr>
          <a:xfrm>
            <a:off x="838200" y="3684751"/>
            <a:ext cx="10730344" cy="230014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2"/>
          <a:srcRect l="38074" t="59186" r="13263" b="26230"/>
          <a:stretch/>
        </p:blipFill>
        <p:spPr>
          <a:xfrm>
            <a:off x="1037360" y="1211912"/>
            <a:ext cx="9407236" cy="1794524"/>
          </a:xfrm>
          <a:prstGeom prst="rect">
            <a:avLst/>
          </a:prstGeom>
        </p:spPr>
      </p:pic>
      <p:pic>
        <p:nvPicPr>
          <p:cNvPr id="16" name="Рисунок 15" descr="098"/>
          <p:cNvPicPr/>
          <p:nvPr/>
        </p:nvPicPr>
        <p:blipFill>
          <a:blip r:embed="rId3">
            <a:lum bright="12000"/>
          </a:blip>
          <a:srcRect/>
          <a:stretch>
            <a:fillRect/>
          </a:stretch>
        </p:blipFill>
        <p:spPr bwMode="auto">
          <a:xfrm>
            <a:off x="1051216" y="1211912"/>
            <a:ext cx="10406494" cy="5285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376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3161"/>
          </a:xfrm>
        </p:spPr>
        <p:txBody>
          <a:bodyPr>
            <a:normAutofit/>
          </a:bodyPr>
          <a:lstStyle/>
          <a:p>
            <a:r>
              <a:rPr lang="ru-RU" sz="2000" i="1" dirty="0"/>
              <a:t>Исправь ошибки в </a:t>
            </a:r>
            <a:r>
              <a:rPr lang="ru-RU" sz="2000" i="1" dirty="0" smtClean="0"/>
              <a:t>словосочетаниях</a:t>
            </a:r>
            <a:r>
              <a:rPr lang="ru-RU" sz="2000" i="1" dirty="0" smtClean="0"/>
              <a:t>. </a:t>
            </a:r>
            <a:endParaRPr lang="ru-RU" sz="2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3215" y="1672354"/>
            <a:ext cx="3769433" cy="6853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err="1"/>
              <a:t>белие</a:t>
            </a:r>
            <a:r>
              <a:rPr lang="ru-RU" sz="4000" dirty="0"/>
              <a:t> </a:t>
            </a:r>
            <a:r>
              <a:rPr lang="ru-RU" sz="4000" dirty="0" err="1" smtClean="0"/>
              <a:t>пушынкы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394961" y="2661544"/>
            <a:ext cx="4030231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4000" dirty="0" smtClean="0"/>
              <a:t>  </a:t>
            </a:r>
            <a:r>
              <a:rPr lang="ru-RU" sz="4000" dirty="0" err="1" smtClean="0"/>
              <a:t>лёгкые</a:t>
            </a:r>
            <a:r>
              <a:rPr lang="ru-RU" sz="4000" dirty="0" smtClean="0"/>
              <a:t> </a:t>
            </a:r>
            <a:r>
              <a:rPr lang="ru-RU" sz="4000" dirty="0" err="1" smtClean="0"/>
              <a:t>пушинкы</a:t>
            </a:r>
            <a:endParaRPr lang="ru-RU" sz="4000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1450102" y="2242586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569844" y="3217254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3861298" y="2219949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5900056" y="2343186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бъект 2"/>
          <p:cNvSpPr txBox="1">
            <a:spLocks/>
          </p:cNvSpPr>
          <p:nvPr/>
        </p:nvSpPr>
        <p:spPr>
          <a:xfrm>
            <a:off x="5138470" y="1679420"/>
            <a:ext cx="446825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елые пушинки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8318454" y="2275130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5900057" y="3202740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8" name="Объект 2"/>
          <p:cNvSpPr txBox="1">
            <a:spLocks/>
          </p:cNvSpPr>
          <p:nvPr/>
        </p:nvSpPr>
        <p:spPr>
          <a:xfrm>
            <a:off x="4996214" y="2622949"/>
            <a:ext cx="3762355" cy="5545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лёгкие пушинки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Объект 2"/>
          <p:cNvSpPr txBox="1">
            <a:spLocks/>
          </p:cNvSpPr>
          <p:nvPr/>
        </p:nvSpPr>
        <p:spPr>
          <a:xfrm>
            <a:off x="9329591" y="2662123"/>
            <a:ext cx="3512606" cy="685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0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Лёгонький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flipV="1">
            <a:off x="2958849" y="2223853"/>
            <a:ext cx="391885" cy="14514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7490950" y="2260616"/>
            <a:ext cx="391885" cy="14514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Заголовок 1"/>
          <p:cNvSpPr txBox="1">
            <a:spLocks/>
          </p:cNvSpPr>
          <p:nvPr/>
        </p:nvSpPr>
        <p:spPr>
          <a:xfrm>
            <a:off x="410021" y="6103560"/>
            <a:ext cx="10515600" cy="4331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i="1" dirty="0" smtClean="0"/>
              <a:t>Что бы не ошибиться в написании </a:t>
            </a:r>
            <a:r>
              <a:rPr lang="ru-RU" sz="3000" i="1" dirty="0" smtClean="0"/>
              <a:t>согласного в середине слова– </a:t>
            </a:r>
            <a:r>
              <a:rPr lang="ru-RU" sz="3000" i="1" dirty="0" smtClean="0"/>
              <a:t>всегда </a:t>
            </a:r>
            <a:r>
              <a:rPr lang="ru-RU" sz="3000" i="1" dirty="0" smtClean="0"/>
              <a:t>его проверяй, подбери к нему слово однокоренное (с одинаковым телом), что бы четко слышать, какой согласный нужно написать. </a:t>
            </a:r>
            <a:endParaRPr lang="ru-RU" sz="3000" i="1" dirty="0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V="1">
            <a:off x="8318454" y="3162325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3981278" y="3169582"/>
            <a:ext cx="391885" cy="14514"/>
          </a:xfrm>
          <a:prstGeom prst="line">
            <a:avLst/>
          </a:prstGeom>
          <a:ln w="666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Равно 4"/>
          <p:cNvSpPr/>
          <p:nvPr/>
        </p:nvSpPr>
        <p:spPr>
          <a:xfrm>
            <a:off x="9867900" y="3004216"/>
            <a:ext cx="365534" cy="227551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68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6" grpId="0"/>
      <p:bldP spid="28" grpId="0" animBg="1"/>
      <p:bldP spid="32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95" t="62192" r="2931"/>
          <a:stretch>
            <a:fillRect/>
          </a:stretch>
        </p:blipFill>
        <p:spPr bwMode="auto">
          <a:xfrm>
            <a:off x="4939139" y="5043894"/>
            <a:ext cx="2085122" cy="1785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439" y="5043894"/>
            <a:ext cx="2830447" cy="1689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310" y="4846636"/>
            <a:ext cx="3123478" cy="1983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439" y="4846636"/>
            <a:ext cx="2830447" cy="2011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311" y="4818398"/>
            <a:ext cx="2959576" cy="1971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1085850" y="1270000"/>
            <a:ext cx="1892300" cy="2247900"/>
            <a:chOff x="1066800" y="1270000"/>
            <a:chExt cx="1892300" cy="2247900"/>
          </a:xfrm>
          <a:solidFill>
            <a:srgbClr val="92D050"/>
          </a:solidFill>
        </p:grpSpPr>
        <p:sp>
          <p:nvSpPr>
            <p:cNvPr id="4" name="Прямоугольник 3"/>
            <p:cNvSpPr/>
            <p:nvPr/>
          </p:nvSpPr>
          <p:spPr>
            <a:xfrm>
              <a:off x="1282700" y="2082800"/>
              <a:ext cx="1460500" cy="1435100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000" dirty="0" smtClean="0">
                  <a:ln w="0">
                    <a:solidFill>
                      <a:schemeClr val="accent6">
                        <a:lumMod val="50000"/>
                      </a:schemeClr>
                    </a:solidFill>
                  </a:ln>
                  <a:solidFill>
                    <a:schemeClr val="tx1">
                      <a:alpha val="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И</a:t>
              </a:r>
              <a:endParaRPr lang="ru-RU" sz="5000" dirty="0">
                <a:ln w="0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alpha val="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>
              <a:off x="1066800" y="1270000"/>
              <a:ext cx="1892300" cy="812800"/>
            </a:xfrm>
            <a:prstGeom prst="triangl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n w="0">
                  <a:solidFill>
                    <a:schemeClr val="tx1"/>
                  </a:solidFill>
                </a:ln>
                <a:solidFill>
                  <a:schemeClr val="tx1">
                    <a:alpha val="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65125"/>
            <a:ext cx="10744200" cy="549275"/>
          </a:xfrm>
        </p:spPr>
        <p:txBody>
          <a:bodyPr>
            <a:normAutofit/>
          </a:bodyPr>
          <a:lstStyle/>
          <a:p>
            <a:r>
              <a:rPr lang="ru-RU" sz="1500" i="1" dirty="0" smtClean="0"/>
              <a:t>Распредели слова по 3-м домикам. В первом живет только буква И, во втором только буква Ы, в третьем – И </a:t>
            </a:r>
            <a:r>
              <a:rPr lang="ru-RU" sz="1500" i="1" dirty="0" err="1" smtClean="0"/>
              <a:t>и</a:t>
            </a:r>
            <a:r>
              <a:rPr lang="ru-RU" sz="1500" i="1" dirty="0" smtClean="0"/>
              <a:t> Ы.</a:t>
            </a:r>
            <a:endParaRPr lang="ru-RU" sz="1500" i="1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8280400" y="1270000"/>
            <a:ext cx="1892300" cy="2247900"/>
            <a:chOff x="1066800" y="1270000"/>
            <a:chExt cx="1892300" cy="2247900"/>
          </a:xfrm>
          <a:gradFill>
            <a:gsLst>
              <a:gs pos="98000">
                <a:srgbClr val="0070C0"/>
              </a:gs>
              <a:gs pos="45000">
                <a:srgbClr val="92D050"/>
              </a:gs>
              <a:gs pos="0">
                <a:srgbClr val="92D050"/>
              </a:gs>
              <a:gs pos="73000">
                <a:schemeClr val="accent5">
                  <a:lumMod val="105000"/>
                  <a:satMod val="103000"/>
                  <a:tint val="73000"/>
                </a:schemeClr>
              </a:gs>
            </a:gsLst>
            <a:lin ang="5400000" scaled="0"/>
          </a:gradFill>
        </p:grpSpPr>
        <p:sp>
          <p:nvSpPr>
            <p:cNvPr id="21" name="Прямоугольник 20"/>
            <p:cNvSpPr/>
            <p:nvPr/>
          </p:nvSpPr>
          <p:spPr>
            <a:xfrm>
              <a:off x="1282700" y="2082800"/>
              <a:ext cx="1460500" cy="14351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Равнобедренный треугольник 26"/>
            <p:cNvSpPr/>
            <p:nvPr/>
          </p:nvSpPr>
          <p:spPr>
            <a:xfrm>
              <a:off x="1066800" y="1270000"/>
              <a:ext cx="1892300" cy="812800"/>
            </a:xfrm>
            <a:prstGeom prst="triangl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4673600" y="1270000"/>
            <a:ext cx="1892300" cy="2247900"/>
            <a:chOff x="1066800" y="1270000"/>
            <a:chExt cx="1892300" cy="2247900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1282700" y="2082800"/>
              <a:ext cx="1460500" cy="143510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000" dirty="0" smtClean="0">
                  <a:ln w="0">
                    <a:solidFill>
                      <a:srgbClr val="002060"/>
                    </a:solidFill>
                  </a:ln>
                  <a:solidFill>
                    <a:schemeClr val="accent5">
                      <a:lumMod val="50000"/>
                      <a:alpha val="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Ы</a:t>
              </a:r>
              <a:endParaRPr lang="ru-RU" sz="5000" dirty="0">
                <a:ln w="0">
                  <a:solidFill>
                    <a:srgbClr val="002060"/>
                  </a:solidFill>
                </a:ln>
                <a:solidFill>
                  <a:schemeClr val="accent5">
                    <a:lumMod val="50000"/>
                    <a:alpha val="0"/>
                  </a:schemeClr>
                </a:solidFill>
              </a:endParaRPr>
            </a:p>
          </p:txBody>
        </p:sp>
        <p:sp>
          <p:nvSpPr>
            <p:cNvPr id="30" name="Равнобедренный треугольник 29"/>
            <p:cNvSpPr/>
            <p:nvPr/>
          </p:nvSpPr>
          <p:spPr>
            <a:xfrm>
              <a:off x="1066800" y="1270000"/>
              <a:ext cx="1892300" cy="8128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764" y="4599708"/>
            <a:ext cx="3262024" cy="225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611322" y="1952824"/>
            <a:ext cx="596638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000" dirty="0">
                <a:ln w="0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tx1">
                    <a:alpha val="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</a:t>
            </a:r>
            <a:endParaRPr lang="ru-RU" sz="5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322981" y="2684621"/>
            <a:ext cx="37407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dirty="0">
                <a:ln w="0">
                  <a:solidFill>
                    <a:srgbClr val="002060"/>
                  </a:solidFill>
                </a:ln>
                <a:solidFill>
                  <a:schemeClr val="accent5">
                    <a:lumMod val="50000"/>
                    <a:alpha val="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Ы</a:t>
            </a:r>
            <a:endParaRPr lang="ru-RU" sz="5000" dirty="0"/>
          </a:p>
        </p:txBody>
      </p:sp>
    </p:spTree>
    <p:extLst>
      <p:ext uri="{BB962C8B-B14F-4D97-AF65-F5344CB8AC3E}">
        <p14:creationId xmlns:p14="http://schemas.microsoft.com/office/powerpoint/2010/main" val="2092260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-0.12593 L -0.34466 -0.2324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83" y="-5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51 0.0324 L 0.30078 -0.1928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57" y="-1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7.40741E-7 L 0.2733 -0.19259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59" y="-9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-0.12593 L -0.34466 -0.2324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83" y="-5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-0.12592 L -0.34467 -0.2324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83" y="-5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925 -0.11204 L -0.00195 -0.2129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65" y="-5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</TotalTime>
  <Words>306</Words>
  <Application>Microsoft Office PowerPoint</Application>
  <PresentationFormat>Широкоэкранный</PresentationFormat>
  <Paragraphs>55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И</vt:lpstr>
      <vt:lpstr>Ыы</vt:lpstr>
      <vt:lpstr>Звук [и]</vt:lpstr>
      <vt:lpstr>Дифференциация букв и-ы</vt:lpstr>
      <vt:lpstr>«Путаница» (разберись и подпиши предметы и действия).</vt:lpstr>
      <vt:lpstr>Запиши под диктовку предложение и проверь его. Докажи на письме, что это предложение. Отметь орфограммы. </vt:lpstr>
      <vt:lpstr>Запиши в клеточках первые звуки названий предметов. И узнаешь, какими сладостями любит лакомиться  Дельфинёнок. </vt:lpstr>
      <vt:lpstr>Исправь ошибки в словосочетаниях. </vt:lpstr>
      <vt:lpstr>Распредели слова по 3-м домикам. В первом живет только буква И, во втором только буква Ы, в третьем – И и Ы.</vt:lpstr>
      <vt:lpstr>Прочти предложения. Выпиши сначала слова с буквой Ы, а затем с буквой И. </vt:lpstr>
      <vt:lpstr>Поменяй местами буквы и узнай, кто живёт в домиках.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 д</dc:title>
  <dc:creator>Лисёнок</dc:creator>
  <cp:lastModifiedBy>Лисёнок</cp:lastModifiedBy>
  <cp:revision>71</cp:revision>
  <dcterms:created xsi:type="dcterms:W3CDTF">2022-06-28T08:28:56Z</dcterms:created>
  <dcterms:modified xsi:type="dcterms:W3CDTF">2022-07-08T11:36:34Z</dcterms:modified>
</cp:coreProperties>
</file>