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  <p:sldMasterId id="2147484080" r:id="rId2"/>
    <p:sldMasterId id="2147484104" r:id="rId3"/>
  </p:sldMasterIdLst>
  <p:sldIdLst>
    <p:sldId id="256" r:id="rId4"/>
    <p:sldId id="263" r:id="rId5"/>
    <p:sldId id="269" r:id="rId6"/>
    <p:sldId id="259" r:id="rId7"/>
    <p:sldId id="260" r:id="rId8"/>
    <p:sldId id="261" r:id="rId9"/>
    <p:sldId id="268" r:id="rId10"/>
    <p:sldId id="264" r:id="rId11"/>
    <p:sldId id="295" r:id="rId12"/>
    <p:sldId id="270" r:id="rId13"/>
    <p:sldId id="266" r:id="rId14"/>
    <p:sldId id="267" r:id="rId15"/>
    <p:sldId id="296" r:id="rId16"/>
    <p:sldId id="273" r:id="rId17"/>
    <p:sldId id="286" r:id="rId18"/>
    <p:sldId id="276" r:id="rId19"/>
    <p:sldId id="278" r:id="rId20"/>
    <p:sldId id="279" r:id="rId21"/>
    <p:sldId id="281" r:id="rId22"/>
    <p:sldId id="292" r:id="rId23"/>
    <p:sldId id="282" r:id="rId24"/>
    <p:sldId id="293" r:id="rId25"/>
    <p:sldId id="277" r:id="rId26"/>
    <p:sldId id="300" r:id="rId27"/>
    <p:sldId id="302" r:id="rId28"/>
    <p:sldId id="307" r:id="rId29"/>
    <p:sldId id="294" r:id="rId30"/>
    <p:sldId id="285" r:id="rId31"/>
    <p:sldId id="283" r:id="rId32"/>
    <p:sldId id="2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6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36731FE-64A4-4679-ACB8-5C22A1EE912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6A256B-93B0-4B29-AECF-2AF834E6C59D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999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B712871-435E-4DF7-A7F1-0E13B30841C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9CCB70-AC7D-4550-8FD8-58C2CB6F1093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9739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B3DA703-95F9-4198-85C5-D461733AEF09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564989-1F51-4AC4-92B4-368956F56D57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3231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556533A-F991-41A4-8ED2-411FF21330D7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8281C1-4933-46F8-BCE5-8969217D4121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9369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CE4723B-B4D9-4A8F-BCD8-390D2256B73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752F0E-7DFF-4502-A9F3-C8EECA2B89D0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3970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890A901-4368-45C2-8B13-6F9C1620938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EC3902-7A80-4B69-9C7A-BC8E54C2E4C0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4638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74F7108-63ED-4A1C-AD98-14895CC973F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7D089E-598D-4158-AA76-013D3DB2E917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1834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0085A7B-953A-4237-9929-8B90A2B3BB2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4FAAC0-A6D0-489F-8BAB-29B34EDC4147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383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CE2FF4A-6278-4A81-BBCA-62BB7174DB41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1C27C7-EF19-4F98-8FA3-D6F1C69948D1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4387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F1F2D53-7E8E-4FDE-A2D5-1D162941B2C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027260-D2B4-422A-A694-C89866BD455E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3273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AE04FFE-EC50-4E3A-83D9-2CEA807950CB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A81A56-8BDF-4ECF-94F0-177793541948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6616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36731FE-64A4-4679-ACB8-5C22A1EE912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6A256B-93B0-4B29-AECF-2AF834E6C59D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4563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B712871-435E-4DF7-A7F1-0E13B30841C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9CCB70-AC7D-4550-8FD8-58C2CB6F1093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5978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B3DA703-95F9-4198-85C5-D461733AEF09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564989-1F51-4AC4-92B4-368956F56D57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3463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556533A-F991-41A4-8ED2-411FF21330D7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8281C1-4933-46F8-BCE5-8969217D4121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1314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CE4723B-B4D9-4A8F-BCD8-390D2256B73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752F0E-7DFF-4502-A9F3-C8EECA2B89D0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0279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890A901-4368-45C2-8B13-6F9C1620938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EC3902-7A80-4B69-9C7A-BC8E54C2E4C0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6078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74F7108-63ED-4A1C-AD98-14895CC973F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7D089E-598D-4158-AA76-013D3DB2E917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221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0085A7B-953A-4237-9929-8B90A2B3BB2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4FAAC0-A6D0-489F-8BAB-29B34EDC4147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5972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CE2FF4A-6278-4A81-BBCA-62BB7174DB41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1C27C7-EF19-4F98-8FA3-D6F1C69948D1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2405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F1F2D53-7E8E-4FDE-A2D5-1D162941B2C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027260-D2B4-422A-A694-C89866BD455E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970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AE04FFE-EC50-4E3A-83D9-2CEA807950CB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A81A56-8BDF-4ECF-94F0-177793541948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689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5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Прямоугольник 85"/>
          <p:cNvSpPr/>
          <p:nvPr userDrawn="1"/>
        </p:nvSpPr>
        <p:spPr>
          <a:xfrm>
            <a:off x="714375" y="285750"/>
            <a:ext cx="8215313" cy="6357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27" name="Прямоугольник 6"/>
          <p:cNvSpPr>
            <a:spLocks noChangeArrowheads="1"/>
          </p:cNvSpPr>
          <p:nvPr userDrawn="1"/>
        </p:nvSpPr>
        <p:spPr bwMode="auto">
          <a:xfrm>
            <a:off x="0" y="6642100"/>
            <a:ext cx="15001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800" smtClean="0">
                <a:solidFill>
                  <a:srgbClr val="B7DEE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 Фокина Лидия Петровна </a:t>
            </a:r>
          </a:p>
        </p:txBody>
      </p:sp>
      <p:grpSp>
        <p:nvGrpSpPr>
          <p:cNvPr id="1028" name="Группа 7"/>
          <p:cNvGrpSpPr>
            <a:grpSpLocks/>
          </p:cNvGrpSpPr>
          <p:nvPr userDrawn="1"/>
        </p:nvGrpSpPr>
        <p:grpSpPr bwMode="auto">
          <a:xfrm rot="10800000">
            <a:off x="357188" y="6146800"/>
            <a:ext cx="820737" cy="250825"/>
            <a:chOff x="2714612" y="1428736"/>
            <a:chExt cx="2857520" cy="785818"/>
          </a:xfrm>
        </p:grpSpPr>
        <p:sp>
          <p:nvSpPr>
            <p:cNvPr id="9" name="Овал 8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29" name="Группа 13"/>
          <p:cNvGrpSpPr>
            <a:grpSpLocks/>
          </p:cNvGrpSpPr>
          <p:nvPr userDrawn="1"/>
        </p:nvGrpSpPr>
        <p:grpSpPr bwMode="auto">
          <a:xfrm rot="10800000">
            <a:off x="357188" y="5435600"/>
            <a:ext cx="820737" cy="250825"/>
            <a:chOff x="2714612" y="1428736"/>
            <a:chExt cx="2857520" cy="785818"/>
          </a:xfrm>
        </p:grpSpPr>
        <p:sp>
          <p:nvSpPr>
            <p:cNvPr id="15" name="Овал 14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Овал 16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30" name="Группа 86"/>
          <p:cNvGrpSpPr>
            <a:grpSpLocks/>
          </p:cNvGrpSpPr>
          <p:nvPr userDrawn="1"/>
        </p:nvGrpSpPr>
        <p:grpSpPr bwMode="auto">
          <a:xfrm rot="10800000">
            <a:off x="357188" y="4725988"/>
            <a:ext cx="820737" cy="249237"/>
            <a:chOff x="2714612" y="1428736"/>
            <a:chExt cx="2857520" cy="785818"/>
          </a:xfrm>
        </p:grpSpPr>
        <p:sp>
          <p:nvSpPr>
            <p:cNvPr id="88" name="Овал 8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9" name="Овал 8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0" name="Овал 8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1" name="Овал 9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31" name="Группа 92"/>
          <p:cNvGrpSpPr>
            <a:grpSpLocks/>
          </p:cNvGrpSpPr>
          <p:nvPr userDrawn="1"/>
        </p:nvGrpSpPr>
        <p:grpSpPr bwMode="auto">
          <a:xfrm rot="10800000">
            <a:off x="357188" y="4014788"/>
            <a:ext cx="820737" cy="249237"/>
            <a:chOff x="2714612" y="1428736"/>
            <a:chExt cx="2857520" cy="785818"/>
          </a:xfrm>
        </p:grpSpPr>
        <p:sp>
          <p:nvSpPr>
            <p:cNvPr id="94" name="Овал 9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5" name="Овал 9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6" name="Овал 9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7" name="Овал 9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32" name="Группа 98"/>
          <p:cNvGrpSpPr>
            <a:grpSpLocks/>
          </p:cNvGrpSpPr>
          <p:nvPr userDrawn="1"/>
        </p:nvGrpSpPr>
        <p:grpSpPr bwMode="auto">
          <a:xfrm rot="10800000">
            <a:off x="357188" y="3303588"/>
            <a:ext cx="820737" cy="250825"/>
            <a:chOff x="2714612" y="1428736"/>
            <a:chExt cx="2857520" cy="785818"/>
          </a:xfrm>
        </p:grpSpPr>
        <p:sp>
          <p:nvSpPr>
            <p:cNvPr id="100" name="Овал 99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2" name="Овал 101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3" name="Овал 102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33" name="Группа 104"/>
          <p:cNvGrpSpPr>
            <a:grpSpLocks/>
          </p:cNvGrpSpPr>
          <p:nvPr userDrawn="1"/>
        </p:nvGrpSpPr>
        <p:grpSpPr bwMode="auto">
          <a:xfrm rot="10800000">
            <a:off x="357188" y="2592388"/>
            <a:ext cx="820737" cy="250825"/>
            <a:chOff x="2714612" y="1428736"/>
            <a:chExt cx="2857520" cy="785818"/>
          </a:xfrm>
        </p:grpSpPr>
        <p:sp>
          <p:nvSpPr>
            <p:cNvPr id="106" name="Овал 105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8" name="Овал 107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9" name="Овал 108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34" name="Группа 110"/>
          <p:cNvGrpSpPr>
            <a:grpSpLocks/>
          </p:cNvGrpSpPr>
          <p:nvPr userDrawn="1"/>
        </p:nvGrpSpPr>
        <p:grpSpPr bwMode="auto">
          <a:xfrm rot="10800000">
            <a:off x="357188" y="1882775"/>
            <a:ext cx="820737" cy="249238"/>
            <a:chOff x="2714612" y="1428736"/>
            <a:chExt cx="2857520" cy="785818"/>
          </a:xfrm>
        </p:grpSpPr>
        <p:sp>
          <p:nvSpPr>
            <p:cNvPr id="112" name="Овал 111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4" name="Овал 113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5" name="Овал 114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35" name="Группа 116"/>
          <p:cNvGrpSpPr>
            <a:grpSpLocks/>
          </p:cNvGrpSpPr>
          <p:nvPr userDrawn="1"/>
        </p:nvGrpSpPr>
        <p:grpSpPr bwMode="auto">
          <a:xfrm rot="10800000">
            <a:off x="357188" y="1171575"/>
            <a:ext cx="820737" cy="249238"/>
            <a:chOff x="2714612" y="1428736"/>
            <a:chExt cx="2857520" cy="785818"/>
          </a:xfrm>
        </p:grpSpPr>
        <p:sp>
          <p:nvSpPr>
            <p:cNvPr id="118" name="Овал 11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0" name="Овал 11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1" name="Овал 12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36" name="Группа 122"/>
          <p:cNvGrpSpPr>
            <a:grpSpLocks/>
          </p:cNvGrpSpPr>
          <p:nvPr userDrawn="1"/>
        </p:nvGrpSpPr>
        <p:grpSpPr bwMode="auto">
          <a:xfrm rot="10800000">
            <a:off x="357188" y="460375"/>
            <a:ext cx="820737" cy="250825"/>
            <a:chOff x="2714612" y="1428736"/>
            <a:chExt cx="2857520" cy="785818"/>
          </a:xfrm>
        </p:grpSpPr>
        <p:sp>
          <p:nvSpPr>
            <p:cNvPr id="124" name="Овал 12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6" name="Овал 12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7" name="Овал 12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488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5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Прямоугольник 85"/>
          <p:cNvSpPr/>
          <p:nvPr userDrawn="1"/>
        </p:nvSpPr>
        <p:spPr>
          <a:xfrm>
            <a:off x="714375" y="285750"/>
            <a:ext cx="8215313" cy="6357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27" name="Прямоугольник 6"/>
          <p:cNvSpPr>
            <a:spLocks noChangeArrowheads="1"/>
          </p:cNvSpPr>
          <p:nvPr userDrawn="1"/>
        </p:nvSpPr>
        <p:spPr bwMode="auto">
          <a:xfrm>
            <a:off x="0" y="6642100"/>
            <a:ext cx="15001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800" smtClean="0">
                <a:solidFill>
                  <a:srgbClr val="B7DEE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 Фокина Лидия Петровна </a:t>
            </a:r>
          </a:p>
        </p:txBody>
      </p:sp>
      <p:grpSp>
        <p:nvGrpSpPr>
          <p:cNvPr id="1028" name="Группа 7"/>
          <p:cNvGrpSpPr>
            <a:grpSpLocks/>
          </p:cNvGrpSpPr>
          <p:nvPr userDrawn="1"/>
        </p:nvGrpSpPr>
        <p:grpSpPr bwMode="auto">
          <a:xfrm rot="10800000">
            <a:off x="357188" y="6146800"/>
            <a:ext cx="820737" cy="250825"/>
            <a:chOff x="2714612" y="1428736"/>
            <a:chExt cx="2857520" cy="785818"/>
          </a:xfrm>
        </p:grpSpPr>
        <p:sp>
          <p:nvSpPr>
            <p:cNvPr id="9" name="Овал 8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29" name="Группа 13"/>
          <p:cNvGrpSpPr>
            <a:grpSpLocks/>
          </p:cNvGrpSpPr>
          <p:nvPr userDrawn="1"/>
        </p:nvGrpSpPr>
        <p:grpSpPr bwMode="auto">
          <a:xfrm rot="10800000">
            <a:off x="357188" y="5435600"/>
            <a:ext cx="820737" cy="250825"/>
            <a:chOff x="2714612" y="1428736"/>
            <a:chExt cx="2857520" cy="785818"/>
          </a:xfrm>
        </p:grpSpPr>
        <p:sp>
          <p:nvSpPr>
            <p:cNvPr id="15" name="Овал 14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Овал 16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30" name="Группа 86"/>
          <p:cNvGrpSpPr>
            <a:grpSpLocks/>
          </p:cNvGrpSpPr>
          <p:nvPr userDrawn="1"/>
        </p:nvGrpSpPr>
        <p:grpSpPr bwMode="auto">
          <a:xfrm rot="10800000">
            <a:off x="357188" y="4725988"/>
            <a:ext cx="820737" cy="249237"/>
            <a:chOff x="2714612" y="1428736"/>
            <a:chExt cx="2857520" cy="785818"/>
          </a:xfrm>
        </p:grpSpPr>
        <p:sp>
          <p:nvSpPr>
            <p:cNvPr id="88" name="Овал 8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9" name="Овал 8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0" name="Овал 8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1" name="Овал 9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31" name="Группа 92"/>
          <p:cNvGrpSpPr>
            <a:grpSpLocks/>
          </p:cNvGrpSpPr>
          <p:nvPr userDrawn="1"/>
        </p:nvGrpSpPr>
        <p:grpSpPr bwMode="auto">
          <a:xfrm rot="10800000">
            <a:off x="357188" y="4014788"/>
            <a:ext cx="820737" cy="249237"/>
            <a:chOff x="2714612" y="1428736"/>
            <a:chExt cx="2857520" cy="785818"/>
          </a:xfrm>
        </p:grpSpPr>
        <p:sp>
          <p:nvSpPr>
            <p:cNvPr id="94" name="Овал 9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5" name="Овал 9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6" name="Овал 9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7" name="Овал 9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32" name="Группа 98"/>
          <p:cNvGrpSpPr>
            <a:grpSpLocks/>
          </p:cNvGrpSpPr>
          <p:nvPr userDrawn="1"/>
        </p:nvGrpSpPr>
        <p:grpSpPr bwMode="auto">
          <a:xfrm rot="10800000">
            <a:off x="357188" y="3303588"/>
            <a:ext cx="820737" cy="250825"/>
            <a:chOff x="2714612" y="1428736"/>
            <a:chExt cx="2857520" cy="785818"/>
          </a:xfrm>
        </p:grpSpPr>
        <p:sp>
          <p:nvSpPr>
            <p:cNvPr id="100" name="Овал 99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2" name="Овал 101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3" name="Овал 102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33" name="Группа 104"/>
          <p:cNvGrpSpPr>
            <a:grpSpLocks/>
          </p:cNvGrpSpPr>
          <p:nvPr userDrawn="1"/>
        </p:nvGrpSpPr>
        <p:grpSpPr bwMode="auto">
          <a:xfrm rot="10800000">
            <a:off x="357188" y="2592388"/>
            <a:ext cx="820737" cy="250825"/>
            <a:chOff x="2714612" y="1428736"/>
            <a:chExt cx="2857520" cy="785818"/>
          </a:xfrm>
        </p:grpSpPr>
        <p:sp>
          <p:nvSpPr>
            <p:cNvPr id="106" name="Овал 105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8" name="Овал 107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9" name="Овал 108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34" name="Группа 110"/>
          <p:cNvGrpSpPr>
            <a:grpSpLocks/>
          </p:cNvGrpSpPr>
          <p:nvPr userDrawn="1"/>
        </p:nvGrpSpPr>
        <p:grpSpPr bwMode="auto">
          <a:xfrm rot="10800000">
            <a:off x="357188" y="1882775"/>
            <a:ext cx="820737" cy="249238"/>
            <a:chOff x="2714612" y="1428736"/>
            <a:chExt cx="2857520" cy="785818"/>
          </a:xfrm>
        </p:grpSpPr>
        <p:sp>
          <p:nvSpPr>
            <p:cNvPr id="112" name="Овал 111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4" name="Овал 113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5" name="Овал 114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35" name="Группа 116"/>
          <p:cNvGrpSpPr>
            <a:grpSpLocks/>
          </p:cNvGrpSpPr>
          <p:nvPr userDrawn="1"/>
        </p:nvGrpSpPr>
        <p:grpSpPr bwMode="auto">
          <a:xfrm rot="10800000">
            <a:off x="357188" y="1171575"/>
            <a:ext cx="820737" cy="249238"/>
            <a:chOff x="2714612" y="1428736"/>
            <a:chExt cx="2857520" cy="785818"/>
          </a:xfrm>
        </p:grpSpPr>
        <p:sp>
          <p:nvSpPr>
            <p:cNvPr id="118" name="Овал 11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0" name="Овал 11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1" name="Овал 12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36" name="Группа 122"/>
          <p:cNvGrpSpPr>
            <a:grpSpLocks/>
          </p:cNvGrpSpPr>
          <p:nvPr userDrawn="1"/>
        </p:nvGrpSpPr>
        <p:grpSpPr bwMode="auto">
          <a:xfrm rot="10800000">
            <a:off x="357188" y="460375"/>
            <a:ext cx="820737" cy="250825"/>
            <a:chOff x="2714612" y="1428736"/>
            <a:chExt cx="2857520" cy="785818"/>
          </a:xfrm>
        </p:grpSpPr>
        <p:sp>
          <p:nvSpPr>
            <p:cNvPr id="124" name="Овал 12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6" name="Овал 12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7" name="Овал 12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2613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ru.wikipedia.org/wiki/%D0%A7%D1%83%D0%BC%D0%B0%D0%BA%D0%BE%D0%B2,_%D0%92%D0%B8%D0%BA%D1%82%D0%BE%D1%80_%D0%A2%D1%80%D0%BE%D1%84%D0%B8%D0%BC%D0%BE%D0%B2%D0%B8%D1%87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4.png"/><Relationship Id="rId4" Type="http://schemas.openxmlformats.org/officeDocument/2006/relationships/oleObject" Target="../embeddings/_____Microsoft_Excel_97-20031.xls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5.png"/><Relationship Id="rId4" Type="http://schemas.openxmlformats.org/officeDocument/2006/relationships/oleObject" Target="../embeddings/_____Microsoft_Excel_97-20032.xls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01" y="131646"/>
            <a:ext cx="8964488" cy="67263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836712"/>
            <a:ext cx="6373260" cy="1728192"/>
          </a:xfrm>
        </p:spPr>
        <p:txBody>
          <a:bodyPr/>
          <a:lstStyle/>
          <a:p>
            <a:pPr algn="ctr"/>
            <a:r>
              <a:rPr lang="ru-RU" dirty="0" smtClean="0"/>
              <a:t>Да здравствует буква Ё!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839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69745"/>
            <a:ext cx="4001907" cy="5324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71454"/>
            <a:ext cx="3044442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035" y="4416107"/>
            <a:ext cx="1779587" cy="1363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039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596" y="578515"/>
            <a:ext cx="4674796" cy="34985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05553"/>
            <a:ext cx="3096344" cy="453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75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75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75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80728"/>
            <a:ext cx="4287936" cy="3215952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1590">
            <a:off x="4788023" y="772308"/>
            <a:ext cx="4170363" cy="569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10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2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1772816"/>
            <a:ext cx="8136903" cy="3152641"/>
          </a:xfrm>
        </p:spPr>
        <p:txBody>
          <a:bodyPr/>
          <a:lstStyle/>
          <a:p>
            <a:r>
              <a:rPr lang="ru-RU" sz="6000" dirty="0" err="1" smtClean="0">
                <a:latin typeface="Segoe Script" pitchFamily="34" charset="0"/>
              </a:rPr>
              <a:t>Жолудь</a:t>
            </a:r>
            <a:r>
              <a:rPr lang="ru-RU" sz="6000" dirty="0" smtClean="0">
                <a:latin typeface="Segoe Script" pitchFamily="34" charset="0"/>
              </a:rPr>
              <a:t> – жёлудь</a:t>
            </a:r>
            <a:br>
              <a:rPr lang="ru-RU" sz="6000" dirty="0" smtClean="0">
                <a:latin typeface="Segoe Script" pitchFamily="34" charset="0"/>
              </a:rPr>
            </a:br>
            <a:r>
              <a:rPr lang="ru-RU" sz="6000" dirty="0" err="1" smtClean="0">
                <a:latin typeface="Segoe Script" pitchFamily="34" charset="0"/>
              </a:rPr>
              <a:t>шопот</a:t>
            </a:r>
            <a:r>
              <a:rPr lang="ru-RU" sz="6000" dirty="0">
                <a:latin typeface="Segoe Script" pitchFamily="34" charset="0"/>
              </a:rPr>
              <a:t> </a:t>
            </a:r>
            <a:r>
              <a:rPr lang="ru-RU" sz="6000" dirty="0" smtClean="0">
                <a:latin typeface="Segoe Script" pitchFamily="34" charset="0"/>
              </a:rPr>
              <a:t>- шёпот</a:t>
            </a:r>
            <a:endParaRPr lang="ru-RU" sz="6000" dirty="0"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68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44824"/>
            <a:ext cx="8568952" cy="4248472"/>
          </a:xfrm>
        </p:spPr>
        <p:txBody>
          <a:bodyPr/>
          <a:lstStyle/>
          <a:p>
            <a:pPr marL="438912" lvl="0" algn="l">
              <a:spcBef>
                <a:spcPts val="0"/>
              </a:spcBef>
            </a:pPr>
            <a:r>
              <a:rPr lang="ru-RU" sz="2800" b="0" dirty="0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/>
            </a:r>
            <a:br>
              <a:rPr lang="ru-RU" sz="2800" b="0" dirty="0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</a:br>
            <a: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/>
            </a:r>
            <a:b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</a:br>
            <a:r>
              <a:rPr lang="ru-RU" sz="2800" b="0" dirty="0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/>
            </a:r>
            <a:br>
              <a:rPr lang="ru-RU" sz="2800" b="0" dirty="0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</a:br>
            <a:r>
              <a:rPr lang="ru-RU" sz="2800" b="0" dirty="0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          Так</a:t>
            </a:r>
            <a: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, например, буква </a:t>
            </a:r>
            <a:r>
              <a:rPr lang="ru-RU" sz="280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«ё»</a:t>
            </a:r>
            <a: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 исчезла из написаний (а затем и произношений) фамилий: </a:t>
            </a:r>
            <a:r>
              <a:rPr lang="ru-RU" sz="2800" b="0" dirty="0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/>
            </a:r>
            <a:br>
              <a:rPr lang="ru-RU" sz="2800" b="0" dirty="0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</a:br>
            <a:r>
              <a:rPr lang="ru-RU" sz="2800" b="0" dirty="0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- математика </a:t>
            </a:r>
            <a:r>
              <a:rPr lang="ru-RU" sz="2800" dirty="0" err="1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ЧебышЁва</a:t>
            </a:r>
            <a: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/>
            </a:r>
            <a:b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</a:br>
            <a: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- кардинала </a:t>
            </a:r>
            <a:r>
              <a:rPr lang="ru-RU" sz="2800" dirty="0" err="1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РишельЁ</a:t>
            </a:r>
            <a:r>
              <a:rPr lang="ru-RU" sz="280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 </a:t>
            </a:r>
            <a: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(фр. </a:t>
            </a:r>
            <a:r>
              <a:rPr lang="ru-RU" sz="2800" b="0" dirty="0" err="1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Richelieu</a:t>
            </a:r>
            <a: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), </a:t>
            </a:r>
            <a:b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</a:br>
            <a: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- философа и писателя </a:t>
            </a:r>
            <a:r>
              <a:rPr lang="ru-RU" sz="2800" dirty="0" err="1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МонтескьЁ</a:t>
            </a:r>
            <a: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 (фр. </a:t>
            </a:r>
            <a:r>
              <a:rPr lang="ru-RU" sz="2800" b="0" dirty="0" err="1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Montesquieu</a:t>
            </a:r>
            <a: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), </a:t>
            </a:r>
            <a:b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</a:br>
            <a: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- поэта Роберта </a:t>
            </a:r>
            <a:r>
              <a:rPr lang="ru-RU" sz="2800" dirty="0" err="1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БЁрнса</a:t>
            </a:r>
            <a: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 (англ. </a:t>
            </a:r>
            <a:r>
              <a:rPr lang="ru-RU" sz="2800" b="0" dirty="0" err="1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Burns</a:t>
            </a:r>
            <a: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),</a:t>
            </a:r>
            <a:b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</a:br>
            <a:r>
              <a:rPr lang="ru-RU" sz="28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- </a:t>
            </a:r>
            <a:r>
              <a:rPr lang="ru-RU" sz="2800" b="0" dirty="0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места рождения писателя М. Шолохова деревни </a:t>
            </a:r>
            <a:r>
              <a:rPr lang="ru-RU" sz="2800" dirty="0" err="1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ВЁшенская</a:t>
            </a:r>
            <a:r>
              <a:rPr lang="ru-RU" sz="2800" dirty="0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.</a:t>
            </a:r>
            <a:r>
              <a:rPr lang="ru-RU" sz="2800" b="0" dirty="0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/>
            </a:r>
            <a:br>
              <a:rPr lang="ru-RU" sz="2800" b="0" dirty="0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</a:br>
            <a:r>
              <a:rPr lang="ru-RU" sz="2800" b="0" dirty="0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- поэта </a:t>
            </a:r>
            <a:r>
              <a:rPr lang="ru-RU" sz="2800" dirty="0" err="1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А.А.ФЁта</a:t>
            </a:r>
            <a:r>
              <a:rPr lang="ru-RU" sz="2800" b="0" dirty="0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.</a:t>
            </a:r>
            <a:r>
              <a:rPr lang="ru-RU" sz="24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/>
            </a:r>
            <a:br>
              <a:rPr lang="ru-RU" sz="24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</a:b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22438" y="5661248"/>
            <a:ext cx="5970494" cy="72007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260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32656"/>
            <a:ext cx="7160118" cy="5760640"/>
          </a:xfrm>
        </p:spPr>
      </p:pic>
    </p:spTree>
    <p:extLst>
      <p:ext uri="{BB962C8B-B14F-4D97-AF65-F5344CB8AC3E}">
        <p14:creationId xmlns:p14="http://schemas.microsoft.com/office/powerpoint/2010/main" val="102068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://i037.radikal.ru/1103/b0/b1b2b475685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628800"/>
            <a:ext cx="5437879" cy="3589000"/>
          </a:xfrm>
          <a:prstGeom prst="rect">
            <a:avLst/>
          </a:prstGeom>
          <a:ln w="2286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96049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548680"/>
            <a:ext cx="4824535" cy="4968552"/>
          </a:xfrm>
        </p:spPr>
        <p:txBody>
          <a:bodyPr/>
          <a:lstStyle/>
          <a:p>
            <a:pPr marL="438912" lvl="0" algn="l">
              <a:spcBef>
                <a:spcPts val="0"/>
              </a:spcBef>
            </a:pPr>
            <a:r>
              <a:rPr lang="ru-RU" sz="30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В 2005 году в Ульяновске (бывшем Симбирске — на родине Н. Карамзина) по решению мэрии города букве «ё» установлен памятник — треугольная призма из гранита, на которой выбита строчная «ё»</a:t>
            </a:r>
            <a:br>
              <a:rPr lang="ru-RU" sz="30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45054"/>
            <a:ext cx="3584575" cy="388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640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75546">
            <a:off x="5570312" y="1823814"/>
            <a:ext cx="317182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D:\Диск F (портфель)\ШКОЛЬНАЯ\ИОУ\Буква ё. Черниченко\Буква Ё\c1ce347103738779554b66eef10d62c8_i-175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5552">
            <a:off x="4440769" y="268664"/>
            <a:ext cx="3240360" cy="46085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764704"/>
            <a:ext cx="4896543" cy="3456384"/>
          </a:xfrm>
        </p:spPr>
        <p:txBody>
          <a:bodyPr/>
          <a:lstStyle/>
          <a:p>
            <a:pPr marL="438912" lvl="0" algn="l">
              <a:spcBef>
                <a:spcPts val="0"/>
              </a:spcBef>
            </a:pPr>
            <a:r>
              <a:rPr lang="ru-RU" sz="24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Интересный памятник, представляющий собой деревянную букву </a:t>
            </a:r>
            <a:r>
              <a:rPr lang="ru-RU" sz="240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Ё</a:t>
            </a:r>
            <a:r>
              <a:rPr lang="ru-RU" sz="24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, установленную на дубовой колонне высотой 3,5 метров был открыт 2 августа 2003 на месте бывшего села </a:t>
            </a:r>
            <a:r>
              <a:rPr lang="ru-RU" sz="2400" b="0" dirty="0" err="1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Ёлкино</a:t>
            </a:r>
            <a:r>
              <a:rPr lang="ru-RU" sz="24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 в </a:t>
            </a:r>
            <a:r>
              <a:rPr lang="ru-RU" sz="2400" b="0" dirty="0" err="1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Ядринском</a:t>
            </a:r>
            <a:r>
              <a:rPr lang="ru-RU" sz="24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 районе Чувашии.</a:t>
            </a:r>
            <a:br>
              <a:rPr lang="ru-RU" sz="24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634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5589240"/>
            <a:ext cx="4032447" cy="792088"/>
          </a:xfrm>
        </p:spPr>
        <p:txBody>
          <a:bodyPr/>
          <a:lstStyle/>
          <a:p>
            <a:pPr algn="l"/>
            <a:r>
              <a:rPr lang="ru-RU" sz="4000" dirty="0" smtClean="0"/>
              <a:t>Храм </a:t>
            </a:r>
            <a:r>
              <a:rPr lang="ru-RU" sz="4000" dirty="0"/>
              <a:t>б</a:t>
            </a:r>
            <a:r>
              <a:rPr lang="ru-RU" sz="4000" dirty="0" smtClean="0"/>
              <a:t>уквы Ё  </a:t>
            </a:r>
            <a:endParaRPr lang="ru-RU" sz="40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429000"/>
            <a:ext cx="4644516" cy="3096344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88640"/>
            <a:ext cx="4188474" cy="29319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53697"/>
            <a:ext cx="47625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6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1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1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45197" y="-377043"/>
            <a:ext cx="3033641" cy="41650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8951" y="933395"/>
            <a:ext cx="4656401" cy="635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24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1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1124744"/>
            <a:ext cx="4536503" cy="3471250"/>
          </a:xfrm>
        </p:spPr>
        <p:txBody>
          <a:bodyPr/>
          <a:lstStyle/>
          <a:p>
            <a:pPr marL="438912" lvl="0" algn="l">
              <a:spcBef>
                <a:spcPts val="0"/>
              </a:spcBef>
            </a:pPr>
            <a:r>
              <a:rPr lang="ru-RU" sz="30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Памятник букве Ё на территории мотовозоремонтного завода «</a:t>
            </a:r>
            <a:r>
              <a:rPr lang="ru-RU" sz="3000" b="0" dirty="0" err="1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Ремпутьмаш</a:t>
            </a:r>
            <a:r>
              <a:rPr lang="ru-RU" sz="30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» в </a:t>
            </a:r>
            <a:r>
              <a:rPr lang="ru-RU" sz="3000" b="0" dirty="0" smtClean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 Перми</a:t>
            </a:r>
            <a:r>
              <a:rPr lang="ru-RU" sz="30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  <a:t>.</a:t>
            </a:r>
            <a:br>
              <a:rPr lang="ru-RU" sz="3000" b="0" dirty="0">
                <a:solidFill>
                  <a:prstClr val="black"/>
                </a:solidFill>
                <a:effectLst/>
                <a:latin typeface="Corbel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9 (283x443, 57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064" y="5661248"/>
            <a:ext cx="66106" cy="103481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404664"/>
            <a:ext cx="4366771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61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4365104"/>
            <a:ext cx="4032448" cy="1872208"/>
          </a:xfrm>
        </p:spPr>
        <p:txBody>
          <a:bodyPr/>
          <a:lstStyle/>
          <a:p>
            <a:pPr algn="l"/>
            <a:r>
              <a:rPr lang="ru-RU" sz="2400" dirty="0" smtClean="0"/>
              <a:t>Памятник  в Калининграде. </a:t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На Смоленской площади в Москве.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04664"/>
            <a:ext cx="5724636" cy="3816424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104456" cy="6122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593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3717032"/>
            <a:ext cx="3888432" cy="2592288"/>
          </a:xfrm>
        </p:spPr>
        <p:txBody>
          <a:bodyPr/>
          <a:lstStyle/>
          <a:p>
            <a:pPr marL="0" lvl="0" indent="0">
              <a:spcBef>
                <a:spcPct val="20000"/>
              </a:spcBef>
              <a:spcAft>
                <a:spcPts val="300"/>
              </a:spcAft>
            </a:pPr>
            <a:r>
              <a:rPr lang="ru-RU" dirty="0" smtClean="0">
                <a:solidFill>
                  <a:srgbClr val="4E67C8">
                    <a:lumMod val="7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/>
              </a:rPr>
              <a:t/>
            </a:r>
            <a:br>
              <a:rPr lang="ru-RU" dirty="0" smtClean="0">
                <a:solidFill>
                  <a:srgbClr val="4E67C8">
                    <a:lumMod val="7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/>
              </a:rPr>
            </a:br>
            <a:r>
              <a:rPr lang="ru-RU" dirty="0">
                <a:solidFill>
                  <a:srgbClr val="4E67C8">
                    <a:lumMod val="7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/>
              </a:rPr>
              <a:t/>
            </a:r>
            <a:br>
              <a:rPr lang="ru-RU" dirty="0">
                <a:solidFill>
                  <a:srgbClr val="4E67C8">
                    <a:lumMod val="7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/>
              </a:rPr>
            </a:br>
            <a:r>
              <a:rPr lang="ru-RU" dirty="0" smtClean="0">
                <a:solidFill>
                  <a:srgbClr val="4E67C8">
                    <a:lumMod val="7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/>
              </a:rPr>
              <a:t/>
            </a:r>
            <a:br>
              <a:rPr lang="ru-RU" dirty="0" smtClean="0">
                <a:solidFill>
                  <a:srgbClr val="4E67C8">
                    <a:lumMod val="7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/>
              </a:rPr>
            </a:br>
            <a:r>
              <a:rPr lang="ru-RU" dirty="0" smtClean="0">
                <a:solidFill>
                  <a:srgbClr val="4E67C8">
                    <a:lumMod val="7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/>
              </a:rPr>
              <a:t>   </a:t>
            </a:r>
            <a:r>
              <a:rPr lang="ru-RU" sz="2400" dirty="0" smtClean="0">
                <a:solidFill>
                  <a:srgbClr val="4E67C8">
                    <a:lumMod val="75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/>
              </a:rPr>
              <a:t>ВИКТОР ТРОФИМОВИЧ ЧУМАКОВ</a:t>
            </a:r>
            <a:r>
              <a:rPr lang="ru-RU" sz="24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(25 августа 1932 г. —        17 ноября 2012 г.)</a:t>
            </a:r>
            <a:r>
              <a:rPr lang="ru-RU" sz="24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b="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+mn-ea"/>
                <a:cs typeface="+mn-cs"/>
              </a:rPr>
              <a:t/>
            </a:r>
            <a:br>
              <a:rPr lang="ru-RU" sz="1400" b="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+mn-ea"/>
                <a:cs typeface="+mn-cs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52120" y="5661248"/>
            <a:ext cx="3240361" cy="91197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«ЁФИКАЦИЯ»</a:t>
            </a:r>
            <a:b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«ЁТАТОР»</a:t>
            </a:r>
            <a:b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«ЁПИРАЙТ»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717" y="116632"/>
            <a:ext cx="4049111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1479">
            <a:off x="641663" y="479827"/>
            <a:ext cx="3657913" cy="5878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32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6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6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6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6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4096"/>
            <a:ext cx="8136904" cy="6102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033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1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z="2400" b="1" smtClean="0"/>
              <a:t> Результаты проведённого диктанта среди учащихся</a:t>
            </a:r>
          </a:p>
        </p:txBody>
      </p:sp>
      <p:graphicFrame>
        <p:nvGraphicFramePr>
          <p:cNvPr id="13315" name="Диаграмма 13"/>
          <p:cNvGraphicFramePr>
            <a:graphicFrameLocks/>
          </p:cNvGraphicFramePr>
          <p:nvPr/>
        </p:nvGraphicFramePr>
        <p:xfrm>
          <a:off x="1473200" y="1346200"/>
          <a:ext cx="6029325" cy="429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Диаграмма" r:id="rId4" imgW="6035563" imgH="4304149" progId="Excel.Chart.8">
                  <p:embed/>
                </p:oleObj>
              </mc:Choice>
              <mc:Fallback>
                <p:oleObj name="Диаграмма" r:id="rId4" imgW="6035563" imgH="4304149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3200" y="1346200"/>
                        <a:ext cx="6029325" cy="4294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046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 bwMode="auto">
          <a:xfrm>
            <a:off x="684213" y="404813"/>
            <a:ext cx="8675687" cy="1511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z="3600" smtClean="0"/>
              <a:t>Результаты анкетирования </a:t>
            </a:r>
            <a:br>
              <a:rPr lang="ru-RU" altLang="ru-RU" sz="3600" smtClean="0"/>
            </a:br>
            <a:r>
              <a:rPr lang="ru-RU" altLang="ru-RU" sz="3600" smtClean="0"/>
              <a:t>учащихся 10-11 кл.</a:t>
            </a:r>
          </a:p>
        </p:txBody>
      </p:sp>
      <p:graphicFrame>
        <p:nvGraphicFramePr>
          <p:cNvPr id="14339" name="Диаграмма 4"/>
          <p:cNvGraphicFramePr>
            <a:graphicFrameLocks/>
          </p:cNvGraphicFramePr>
          <p:nvPr/>
        </p:nvGraphicFramePr>
        <p:xfrm>
          <a:off x="1473200" y="1346200"/>
          <a:ext cx="6534150" cy="465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Диаграмма" r:id="rId4" imgW="6541575" imgH="4663844" progId="Excel.Chart.8">
                  <p:embed/>
                </p:oleObj>
              </mc:Choice>
              <mc:Fallback>
                <p:oleObj name="Диаграмма" r:id="rId4" imgW="6541575" imgH="4663844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3200" y="1346200"/>
                        <a:ext cx="6534150" cy="465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824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13187" cy="293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296" y="1515269"/>
            <a:ext cx="3798887" cy="284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61048"/>
            <a:ext cx="3829050" cy="286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443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93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68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733256"/>
            <a:ext cx="5544616" cy="864096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Осел, передохнем, небо, все, …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6768752" cy="441849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440" y="1700808"/>
            <a:ext cx="5040560" cy="4032448"/>
          </a:xfrm>
        </p:spPr>
      </p:pic>
    </p:spTree>
    <p:extLst>
      <p:ext uri="{BB962C8B-B14F-4D97-AF65-F5344CB8AC3E}">
        <p14:creationId xmlns:p14="http://schemas.microsoft.com/office/powerpoint/2010/main" val="306024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6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6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4664"/>
            <a:ext cx="7680853" cy="5760640"/>
          </a:xfrm>
        </p:spPr>
      </p:pic>
    </p:spTree>
    <p:extLst>
      <p:ext uri="{BB962C8B-B14F-4D97-AF65-F5344CB8AC3E}">
        <p14:creationId xmlns:p14="http://schemas.microsoft.com/office/powerpoint/2010/main" val="342993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0658"/>
            <a:ext cx="8208912" cy="615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698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5">
                    <a:lumMod val="75000"/>
                  </a:schemeClr>
                </a:solidFill>
              </a:rPr>
              <a:t>Спасибо за внимание!</a:t>
            </a:r>
            <a:endParaRPr lang="ru-RU" sz="4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115" y="1628800"/>
            <a:ext cx="2754685" cy="3926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313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1340768"/>
            <a:ext cx="7478216" cy="4176464"/>
          </a:xfrm>
        </p:spPr>
        <p:txBody>
          <a:bodyPr/>
          <a:lstStyle/>
          <a:p>
            <a:pPr marL="0" indent="0" algn="l">
              <a:spcAft>
                <a:spcPts val="600"/>
              </a:spcAft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Предмет исследования: </a:t>
            </a: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 буквы Ё.</a:t>
            </a:r>
            <a:b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роль буквы Ё в нашей жизни.</a:t>
            </a:r>
            <a:b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выявить , как отражается на развитии русского языка отказ от использования на письме буквы Ё;</a:t>
            </a:r>
            <a:b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 основе исследований выявить негативное влияние игнорирования буквы Ё;</a:t>
            </a:r>
            <a:b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не только рассказать о седьмой букве русского алфавита, но и на конкретных примерах показать необходимость её использования в речи.</a:t>
            </a:r>
            <a:endParaRPr lang="ru-RU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3724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617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731520"/>
            <a:ext cx="6840760" cy="5145752"/>
          </a:xfrm>
        </p:spPr>
        <p:txBody>
          <a:bodyPr>
            <a:normAutofit fontScale="55000" lnSpcReduction="20000"/>
          </a:bodyPr>
          <a:lstStyle/>
          <a:p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Задачи исследования</a:t>
            </a:r>
            <a:r>
              <a:rPr lang="ru-RU" sz="4500" b="1" dirty="0" smtClean="0"/>
              <a:t>:</a:t>
            </a:r>
          </a:p>
          <a:p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исследовать сведения и факты появления буквы «ё» в русском алфавите;</a:t>
            </a:r>
          </a:p>
          <a:p>
            <a:r>
              <a:rPr lang="ru-RU" sz="45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сследовать газеты,  художественную и научную литературу на предмет использования  буквы «ё»;</a:t>
            </a:r>
          </a:p>
          <a:p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провести анкетирование среди учащихся школы;</a:t>
            </a:r>
          </a:p>
          <a:p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определить значение буквы «ё» в русском языке;</a:t>
            </a:r>
          </a:p>
          <a:p>
            <a:r>
              <a:rPr lang="ru-RU" sz="45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пределить отношение людей, говорящих на русском языке, к наличию или отсутствию буквы «ё» в алфавите</a:t>
            </a:r>
            <a:r>
              <a:rPr lang="ru-RU" sz="4500" b="1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155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3" y="4869160"/>
            <a:ext cx="6480719" cy="15121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79512" y="116632"/>
            <a:ext cx="3139308" cy="417646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548680"/>
            <a:ext cx="5868144" cy="2607296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789040"/>
            <a:ext cx="8619445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24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9898"/>
            <a:ext cx="8064896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320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517232"/>
            <a:ext cx="4794935" cy="1008112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Державин </a:t>
            </a:r>
            <a:r>
              <a:rPr lang="ru-RU" sz="20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Гавриил </a:t>
            </a:r>
            <a:br>
              <a:rPr lang="ru-RU" sz="20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Романович </a:t>
            </a:r>
            <a:br>
              <a:rPr lang="ru-RU" sz="20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856" y="260648"/>
            <a:ext cx="4850599" cy="367240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852936"/>
            <a:ext cx="3091339" cy="3767570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632"/>
            <a:ext cx="2661232" cy="254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588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764704"/>
            <a:ext cx="8352928" cy="5328592"/>
          </a:xfrm>
        </p:spPr>
        <p:txBody>
          <a:bodyPr/>
          <a:lstStyle/>
          <a:p>
            <a:r>
              <a:rPr lang="ru-RU" sz="4800" dirty="0">
                <a:effectLst/>
                <a:latin typeface="Times New Roman"/>
                <a:ea typeface="Times New Roman"/>
              </a:rPr>
              <a:t>«ВС</a:t>
            </a:r>
            <a:r>
              <a:rPr lang="ru-RU" sz="4800" dirty="0">
                <a:solidFill>
                  <a:schemeClr val="accent6"/>
                </a:solidFill>
                <a:effectLst/>
                <a:latin typeface="Times New Roman"/>
                <a:ea typeface="Times New Roman"/>
              </a:rPr>
              <a:t>Ё</a:t>
            </a:r>
            <a:r>
              <a:rPr lang="ru-RU" sz="4800" dirty="0" smtClean="0">
                <a:effectLst/>
                <a:latin typeface="Times New Roman"/>
                <a:ea typeface="Times New Roman"/>
              </a:rPr>
              <a:t>»,«</a:t>
            </a:r>
            <a:r>
              <a:rPr lang="ru-RU" sz="4800" dirty="0">
                <a:effectLst/>
                <a:latin typeface="Times New Roman"/>
                <a:ea typeface="Times New Roman"/>
              </a:rPr>
              <a:t>ОГОН</a:t>
            </a:r>
            <a:r>
              <a:rPr lang="ru-RU" sz="4800" dirty="0">
                <a:solidFill>
                  <a:schemeClr val="accent6"/>
                </a:solidFill>
                <a:effectLst/>
                <a:latin typeface="Times New Roman"/>
                <a:ea typeface="Times New Roman"/>
              </a:rPr>
              <a:t>Ё</a:t>
            </a:r>
            <a:r>
              <a:rPr lang="ru-RU" sz="4800" dirty="0">
                <a:effectLst/>
                <a:latin typeface="Times New Roman"/>
                <a:ea typeface="Times New Roman"/>
              </a:rPr>
              <a:t>КЪ», «ПЕН</a:t>
            </a:r>
            <a:r>
              <a:rPr lang="ru-RU" sz="4800" dirty="0">
                <a:solidFill>
                  <a:schemeClr val="accent6"/>
                </a:solidFill>
                <a:effectLst/>
                <a:latin typeface="Times New Roman"/>
                <a:ea typeface="Times New Roman"/>
              </a:rPr>
              <a:t>Ё</a:t>
            </a:r>
            <a:r>
              <a:rPr lang="ru-RU" sz="4800" dirty="0">
                <a:effectLst/>
                <a:latin typeface="Times New Roman"/>
                <a:ea typeface="Times New Roman"/>
              </a:rPr>
              <a:t>КЪ», «БЕЗСМ</a:t>
            </a:r>
            <a:r>
              <a:rPr lang="ru-RU" sz="4800" dirty="0">
                <a:solidFill>
                  <a:schemeClr val="accent6"/>
                </a:solidFill>
                <a:effectLst/>
                <a:latin typeface="Times New Roman"/>
                <a:ea typeface="Times New Roman"/>
              </a:rPr>
              <a:t>Ё</a:t>
            </a:r>
            <a:r>
              <a:rPr lang="ru-RU" sz="4800" dirty="0">
                <a:effectLst/>
                <a:latin typeface="Times New Roman"/>
                <a:ea typeface="Times New Roman"/>
              </a:rPr>
              <a:t>РТНА», «ВАСИЛ</a:t>
            </a:r>
            <a:r>
              <a:rPr lang="ru-RU" sz="4800" dirty="0">
                <a:solidFill>
                  <a:schemeClr val="accent6"/>
                </a:solidFill>
                <a:effectLst/>
                <a:latin typeface="Times New Roman"/>
                <a:ea typeface="Times New Roman"/>
              </a:rPr>
              <a:t>Ё</a:t>
            </a:r>
            <a:r>
              <a:rPr lang="ru-RU" sz="4800" dirty="0">
                <a:effectLst/>
                <a:latin typeface="Times New Roman"/>
                <a:ea typeface="Times New Roman"/>
              </a:rPr>
              <a:t>ЧИКЪ». </a:t>
            </a:r>
            <a:r>
              <a:rPr lang="ru-RU" sz="4800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4800" dirty="0" smtClean="0">
                <a:effectLst/>
                <a:latin typeface="Times New Roman"/>
                <a:ea typeface="Times New Roman"/>
              </a:rPr>
            </a:br>
            <a:r>
              <a:rPr lang="ru-RU" sz="4800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4800" dirty="0" smtClean="0">
                <a:effectLst/>
                <a:latin typeface="Times New Roman"/>
                <a:ea typeface="Times New Roman"/>
              </a:rPr>
            </a:br>
            <a:r>
              <a:rPr lang="ru-RU" sz="4800" dirty="0" smtClean="0">
                <a:effectLst/>
                <a:latin typeface="Times New Roman"/>
                <a:ea typeface="Times New Roman"/>
              </a:rPr>
              <a:t>    Первая </a:t>
            </a:r>
            <a:r>
              <a:rPr lang="ru-RU" sz="4800" dirty="0">
                <a:effectLst/>
                <a:latin typeface="Times New Roman"/>
                <a:ea typeface="Times New Roman"/>
              </a:rPr>
              <a:t>фамилия </a:t>
            </a:r>
            <a:r>
              <a:rPr lang="ru-RU" sz="4800" dirty="0" smtClean="0">
                <a:effectLst/>
                <a:latin typeface="Times New Roman"/>
                <a:ea typeface="Times New Roman"/>
              </a:rPr>
              <a:t>«</a:t>
            </a:r>
            <a:r>
              <a:rPr lang="ru-RU" sz="4800" dirty="0">
                <a:effectLst/>
                <a:latin typeface="Times New Roman"/>
                <a:ea typeface="Times New Roman"/>
              </a:rPr>
              <a:t>ПОТ</a:t>
            </a:r>
            <a:r>
              <a:rPr lang="ru-RU" sz="4800" dirty="0">
                <a:solidFill>
                  <a:schemeClr val="accent6"/>
                </a:solidFill>
                <a:effectLst/>
                <a:latin typeface="Times New Roman"/>
                <a:ea typeface="Times New Roman"/>
              </a:rPr>
              <a:t>Ё</a:t>
            </a:r>
            <a:r>
              <a:rPr lang="ru-RU" sz="4800" dirty="0">
                <a:effectLst/>
                <a:latin typeface="Times New Roman"/>
                <a:ea typeface="Times New Roman"/>
              </a:rPr>
              <a:t>МКИНЪ</a:t>
            </a:r>
            <a:r>
              <a:rPr lang="ru-RU" sz="4800" dirty="0" smtClean="0">
                <a:effectLst/>
                <a:latin typeface="Times New Roman"/>
                <a:ea typeface="Times New Roman"/>
              </a:rPr>
              <a:t>»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17231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Другая 2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20586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Другая 2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20586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728</TotalTime>
  <Words>181</Words>
  <Application>Microsoft Office PowerPoint</Application>
  <PresentationFormat>Экран (4:3)</PresentationFormat>
  <Paragraphs>23</Paragraphs>
  <Slides>30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Воздушный поток</vt:lpstr>
      <vt:lpstr>Тема Office</vt:lpstr>
      <vt:lpstr>2_Тема Office</vt:lpstr>
      <vt:lpstr>Диаграмма</vt:lpstr>
      <vt:lpstr>Да здравствует буква Ё!</vt:lpstr>
      <vt:lpstr>Презентация PowerPoint</vt:lpstr>
      <vt:lpstr>Презентация PowerPoint</vt:lpstr>
      <vt:lpstr> Предмет исследования: история буквы Ё. Объект исследования: роль буквы Ё в нашей жизни. Цель исследования: - выявить , как отражается на развитии русского языка отказ от использования на письме буквы Ё; - на основе исследований выявить негативное влияние игнорирования буквы Ё; - не только рассказать о седьмой букве русского алфавита, но и на конкретных примерах показать необходимость её использования в речи.</vt:lpstr>
      <vt:lpstr>Презентация PowerPoint</vt:lpstr>
      <vt:lpstr>Презентация PowerPoint</vt:lpstr>
      <vt:lpstr>Презентация PowerPoint</vt:lpstr>
      <vt:lpstr> Державин  Гавриил  Романович  </vt:lpstr>
      <vt:lpstr>«ВСЁ»,«ОГОНЁКЪ», «ПЕНЁКЪ», «БЕЗСМЁРТНА», «ВАСИЛЁЧИКЪ».       Первая фамилия «ПОТЁМКИНЪ» </vt:lpstr>
      <vt:lpstr>Презентация PowerPoint</vt:lpstr>
      <vt:lpstr>Презентация PowerPoint</vt:lpstr>
      <vt:lpstr>Презентация PowerPoint</vt:lpstr>
      <vt:lpstr>Жолудь – жёлудь шопот - шёпот</vt:lpstr>
      <vt:lpstr>             Так, например, буква «ё» исчезла из написаний (а затем и произношений) фамилий:  - математика ЧебышЁва - кардинала РишельЁ (фр. Richelieu),  - философа и писателя МонтескьЁ (фр. Montesquieu),  - поэта Роберта БЁрнса (англ. Burns), - места рождения писателя М. Шолохова деревни ВЁшенская. - поэта А.А.ФЁта. </vt:lpstr>
      <vt:lpstr>Презентация PowerPoint</vt:lpstr>
      <vt:lpstr>Презентация PowerPoint</vt:lpstr>
      <vt:lpstr>В 2005 году в Ульяновске (бывшем Симбирске — на родине Н. Карамзина) по решению мэрии города букве «ё» установлен памятник — треугольная призма из гранита, на которой выбита строчная «ё» </vt:lpstr>
      <vt:lpstr>Интересный памятник, представляющий собой деревянную букву Ё, установленную на дубовой колонне высотой 3,5 метров был открыт 2 августа 2003 на месте бывшего села Ёлкино в Ядринском районе Чувашии. </vt:lpstr>
      <vt:lpstr>Храм буквы Ё  </vt:lpstr>
      <vt:lpstr>Памятник букве Ё на территории мотовозоремонтного завода «Ремпутьмаш» в  Перми. </vt:lpstr>
      <vt:lpstr>Памятник  в Калининграде.   На Смоленской площади в Москве. </vt:lpstr>
      <vt:lpstr>      ВИКТОР ТРОФИМОВИЧ ЧУМАКОВ (25 августа 1932 г. —        17 ноября 2012 г.)  </vt:lpstr>
      <vt:lpstr>Презентация PowerPoint</vt:lpstr>
      <vt:lpstr> Результаты проведённого диктанта среди учащихся</vt:lpstr>
      <vt:lpstr>Результаты анкетирования  учащихся 10-11 кл.</vt:lpstr>
      <vt:lpstr>Презентация PowerPoint</vt:lpstr>
      <vt:lpstr>Презентация PowerPoint</vt:lpstr>
      <vt:lpstr>Осел, передохнем, небо, все, …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Судьба буквы Ё</dc:title>
  <dc:creator>Home</dc:creator>
  <cp:lastModifiedBy>Home</cp:lastModifiedBy>
  <cp:revision>50</cp:revision>
  <dcterms:created xsi:type="dcterms:W3CDTF">2015-12-17T20:10:39Z</dcterms:created>
  <dcterms:modified xsi:type="dcterms:W3CDTF">2016-11-06T19:29:28Z</dcterms:modified>
</cp:coreProperties>
</file>